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82" r:id="rId2"/>
    <p:sldId id="372" r:id="rId3"/>
    <p:sldId id="508" r:id="rId4"/>
    <p:sldId id="398" r:id="rId5"/>
    <p:sldId id="400" r:id="rId6"/>
    <p:sldId id="507" r:id="rId7"/>
    <p:sldId id="506" r:id="rId8"/>
    <p:sldId id="401" r:id="rId9"/>
    <p:sldId id="488" r:id="rId10"/>
    <p:sldId id="490" r:id="rId11"/>
    <p:sldId id="496" r:id="rId12"/>
    <p:sldId id="475" r:id="rId13"/>
    <p:sldId id="477" r:id="rId14"/>
    <p:sldId id="482" r:id="rId15"/>
    <p:sldId id="481" r:id="rId16"/>
    <p:sldId id="480" r:id="rId17"/>
    <p:sldId id="483" r:id="rId18"/>
    <p:sldId id="484" r:id="rId19"/>
    <p:sldId id="485" r:id="rId20"/>
    <p:sldId id="486" r:id="rId21"/>
    <p:sldId id="487" r:id="rId22"/>
    <p:sldId id="489" r:id="rId23"/>
    <p:sldId id="492" r:id="rId24"/>
    <p:sldId id="493" r:id="rId25"/>
    <p:sldId id="494" r:id="rId26"/>
    <p:sldId id="497" r:id="rId27"/>
    <p:sldId id="498" r:id="rId28"/>
    <p:sldId id="509" r:id="rId29"/>
    <p:sldId id="429" r:id="rId30"/>
    <p:sldId id="500" r:id="rId31"/>
    <p:sldId id="421" r:id="rId32"/>
    <p:sldId id="396" r:id="rId33"/>
    <p:sldId id="430" r:id="rId34"/>
    <p:sldId id="397" r:id="rId35"/>
    <p:sldId id="433" r:id="rId36"/>
    <p:sldId id="395" r:id="rId37"/>
    <p:sldId id="419" r:id="rId38"/>
    <p:sldId id="391" r:id="rId39"/>
    <p:sldId id="510" r:id="rId40"/>
    <p:sldId id="511" r:id="rId41"/>
    <p:sldId id="525" r:id="rId42"/>
    <p:sldId id="524" r:id="rId43"/>
    <p:sldId id="403" r:id="rId44"/>
    <p:sldId id="393" r:id="rId45"/>
    <p:sldId id="526" r:id="rId46"/>
    <p:sldId id="527" r:id="rId47"/>
    <p:sldId id="528" r:id="rId48"/>
    <p:sldId id="529" r:id="rId49"/>
    <p:sldId id="388" r:id="rId50"/>
    <p:sldId id="425" r:id="rId51"/>
    <p:sldId id="512" r:id="rId52"/>
    <p:sldId id="441" r:id="rId53"/>
    <p:sldId id="426" r:id="rId54"/>
    <p:sldId id="515" r:id="rId55"/>
    <p:sldId id="427" r:id="rId56"/>
    <p:sldId id="442" r:id="rId57"/>
    <p:sldId id="517" r:id="rId58"/>
    <p:sldId id="443" r:id="rId59"/>
    <p:sldId id="428" r:id="rId60"/>
    <p:sldId id="514" r:id="rId61"/>
    <p:sldId id="513" r:id="rId62"/>
    <p:sldId id="516" r:id="rId63"/>
    <p:sldId id="519" r:id="rId64"/>
    <p:sldId id="518" r:id="rId65"/>
    <p:sldId id="520" r:id="rId66"/>
    <p:sldId id="521" r:id="rId67"/>
    <p:sldId id="522" r:id="rId68"/>
    <p:sldId id="404" r:id="rId69"/>
    <p:sldId id="434" r:id="rId70"/>
    <p:sldId id="435" r:id="rId71"/>
    <p:sldId id="405" r:id="rId72"/>
    <p:sldId id="406" r:id="rId73"/>
    <p:sldId id="407" r:id="rId74"/>
    <p:sldId id="408" r:id="rId75"/>
    <p:sldId id="409" r:id="rId76"/>
    <p:sldId id="410" r:id="rId77"/>
    <p:sldId id="411" r:id="rId78"/>
    <p:sldId id="422" r:id="rId79"/>
    <p:sldId id="423" r:id="rId80"/>
    <p:sldId id="437" r:id="rId81"/>
    <p:sldId id="420" r:id="rId82"/>
    <p:sldId id="390" r:id="rId83"/>
    <p:sldId id="327" r:id="rId84"/>
    <p:sldId id="389" r:id="rId85"/>
    <p:sldId id="375" r:id="rId86"/>
    <p:sldId id="379" r:id="rId87"/>
    <p:sldId id="380" r:id="rId88"/>
    <p:sldId id="383" r:id="rId89"/>
    <p:sldId id="439" r:id="rId90"/>
    <p:sldId id="384" r:id="rId91"/>
    <p:sldId id="385" r:id="rId92"/>
    <p:sldId id="386" r:id="rId93"/>
    <p:sldId id="374" r:id="rId94"/>
    <p:sldId id="445" r:id="rId95"/>
    <p:sldId id="446" r:id="rId96"/>
    <p:sldId id="457" r:id="rId97"/>
    <p:sldId id="365" r:id="rId9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10" autoAdjust="0"/>
    <p:restoredTop sz="94125" autoAdjust="0"/>
  </p:normalViewPr>
  <p:slideViewPr>
    <p:cSldViewPr snapToGrid="0">
      <p:cViewPr varScale="1">
        <p:scale>
          <a:sx n="104" d="100"/>
          <a:sy n="104" d="100"/>
        </p:scale>
        <p:origin x="13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8D8E7-E4ED-C44E-8758-E77C2E550289}" type="datetimeFigureOut">
              <a:rPr lang="de-DE" smtClean="0"/>
              <a:t>06.03.2025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C8601-5E09-0E4C-A79E-D4DC8377D91B}" type="slidenum">
              <a:rPr lang="de-DE" smtClean="0"/>
              <a:t>‹Nr.›</a:t>
            </a:fld>
            <a:endParaRPr lang="de-DE"/>
          </a:p>
        </p:txBody>
      </p:sp>
    </p:spTree>
    <p:extLst>
      <p:ext uri="{BB962C8B-B14F-4D97-AF65-F5344CB8AC3E}">
        <p14:creationId xmlns:p14="http://schemas.microsoft.com/office/powerpoint/2010/main" val="398735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98513-E3F2-1ADE-EDF9-E90CDBB938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CEF2968-4E49-9DEE-BFE5-A2A78B7A31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69911-5D18-42E6-F802-0AC90B0EE2D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16A2B0A-7507-42E6-C2D8-042CBF950E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6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41D0-55D9-C218-F992-ED4EC1EA12E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6B0122-A942-59CD-6D3E-1390C2CA43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8CEEF29-91B6-A0FC-EB94-45493EAF0FC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BB31B38-3EAB-C1B6-E34A-AF59B03E67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1476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699B-066B-BEC3-0141-563BD78ACD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0D7573-5FAA-4E66-6A9D-552E6649C60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74CEB80-F77C-5D5C-332E-28C4A876905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002A78C-9248-EE93-B9DB-EDB992EB27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273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A59E-9C76-8461-AFBE-D77AE8F5C42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C124735-5306-5269-AB9D-D511458378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218A2B-97B8-48AE-DA72-617018A8B1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0925EDF-8E70-D53A-F3E8-A5A879F8F4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7689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67961-D6E9-208E-4C88-EF4373078C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E50AFA-AC5B-313A-3616-271093947D1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E587CDF-8B21-7053-39AD-19196310110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F5C9B0F-45B9-1D77-4636-2EC1B31A8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073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9E66D-0832-61CC-A9B4-4D323B1153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E45E12F-1A59-0D24-3155-6BFD117E127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F7E9D08-CADB-33C6-1E9D-08CD36D2002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9A5BEBA-DED0-72B3-37C7-3CECC9F6D2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451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16967-E74D-7960-C777-50C60736817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BE7F6D-52CF-5AB8-F220-FD641B266F3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2409F8D-F73D-4890-4834-AB0D4284A7E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7AF15B4-0D4D-C9F4-2F18-BE7727EC2E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195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EF844-71E0-F84F-7E73-F32BD9D0CFE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53A255D-48AA-C8D5-8774-BAB9BEECA08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416EE1-A7E6-6BC2-6CF3-F827D4D95DA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7105E8B-AFE4-D01B-16AC-41E3D2DAC4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1170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D925-BF46-0F4B-3A64-EBDB372E9ED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78C0D0-FCDE-0201-9D6A-F0C14C142F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2278202-8FFB-6E1B-289A-62F4EE17284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E2649CD-9CCA-2141-F761-DA955B4764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64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76E8D-2E5A-3767-2342-C69CF55F8B7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D861F8F-48BF-D87E-9973-F9A5999895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FA97AA5-0ED9-6892-6363-E1DC51F9F56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CEE3C06-36E1-65CC-8DDC-1C006F4863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068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11A28-904C-919F-CC91-C7600F38AA3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B4E204-663F-A696-DBF2-6A70219871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06B398B-6CC3-93BF-82F8-DB2DF98C413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E32FCA3-EE16-8575-08E2-8CB205F5DD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606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546A2-1C23-4898-35EE-539B310BA9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C75B9F9-A755-0F3C-6A99-F2B1BEAAAE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E7FBF58-9552-3A46-9A3B-DF65AD8A10C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EC0CADD-A053-EFA4-CDC1-10521508B0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916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EEE0-9730-157A-5E36-DD9DF4D3C9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DF9346-7F22-2A69-221D-B9B3F8F8C4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9BA5877-C60F-3B07-CFC3-1499CE3429E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3426902-2086-4786-3AF0-6A982034D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8715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45388-E00A-0E16-67D7-0209C1F5FA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1AC281-B196-5CC7-2A42-9B9EA1969F8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806F65-2135-D862-BF86-AB3CF03BB6C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86E58FB-1BD9-A12F-A989-43170DF0C3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89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B3025-8EA3-E321-1D00-DC65C40EE7A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1E1DC4-E6DA-F5FA-22D7-C843CD153B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D36AE0-A6CA-18E9-98EE-84D7CEE98C2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12D74FC-2C2C-3852-726D-54D62E9E7E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0582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0D5B7-B95F-7BEC-5D06-A5CA540596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334E4F9-5C7B-7A69-084A-C5C76E9AB5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147895-FDB3-797D-0E5F-5EEA277B426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63D00DF-A6E7-5651-3518-026AD14945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9669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28800-E704-A071-F7EC-E716BAC39A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8D38B9-4758-C312-B577-3A44A5B6CA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60F339-F51B-B0B8-33C5-21E1EF42FAA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A5EDD89-86C7-3D58-2D3D-ED9A0698B6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6702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5A1D-28D6-782A-1FE1-CFF17DF67B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D6FEE8-833B-0593-7506-262F37752E7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CDF9A-3C26-0343-49F5-CBAA0322A23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2ADDA71-06DE-7F13-0645-BD44D49003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243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4EBAA-90AA-6A74-5FC0-D8E935413C8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143F51-292B-762E-404B-CC8A0256EF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423F273-8582-45DE-64D6-EE89049EE8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B7E613E-A55F-58D9-785E-BD7F897007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6122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6CCDD-2CB9-564D-5A85-35E20D722E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1C7C63-607D-9155-19A1-39775E23807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59A1420-5698-D552-F14A-C82F71940F5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4A88AA-DB46-9818-3D3D-73490BC7FC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242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A169-9BE0-6FB0-BB3D-7EABEF2B544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461827C-DB92-16B8-C8E6-28229F686C7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A4C168-2210-0EA4-A5A0-B07F743FDE7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119766E-4CFD-C26C-14F9-E473D050B3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0180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6E2B-77A3-200D-9F9A-DD1C40FC9F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CB2031F-44F5-1B89-442C-D00BDA7DDA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B553241-BABE-EAE1-4B82-26B38943551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4C1F399-C601-8344-CC93-99BA83C677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190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25364-229E-D0E8-C200-020A2BE4EA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4303ED-84A2-0525-4797-ABF0B4CCEF7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E85EC41-7FC0-C7DB-4493-9C477C4F859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8A4DE5B-8423-FD3E-6372-77629F1E15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947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840-2D4B-8059-D339-8EBE4B6C027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DFE4C4-81EB-59D7-DFBE-8F5AE274D6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6DA9FB1-DE70-1DA9-7FB1-3D5DE2C0D9C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6394A60-63F3-D799-361B-786003413D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7818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AB339-F684-B5A6-2013-1502B63535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6F9CF3-B68C-26D7-640C-3471C766EF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FAF9F34-239C-2E8B-01F4-46E583010C1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5D04D5-FE9D-004C-5A8C-EFB94E2A0B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2563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9A08-FD43-A28D-363F-F2B1ECCB965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FAD789-7AEA-F834-58FE-65213CD281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0FAB0D6-5FBD-8473-F82F-D6407C6FE01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07F5ECB-4B8B-6A74-28DA-64E284FA2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7477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9E6E5-E2AF-752D-CC6C-61CD8DEDA5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B4D002-5EE0-5E07-8140-0A61B4070F9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4F42B7-814F-4C11-6C7A-8CBFFE5C9E2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BD9909D-B89C-AF71-D869-C5D75627A3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4856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0E38-10E5-9E4B-153B-4945646B58C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9F777D-8FAD-3D86-D5C1-453AA8E804A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0C79E02-4B97-8352-1C67-86C4E0951B2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A9F3B59-5C01-0274-0E72-2810725DAD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8750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6491F-A5DD-09D1-C05F-EABC7CEDE0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9A5A05-31C1-FAA9-D004-27B7230C6D9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75A5A80-0C0B-CF5B-CFEC-3C6EA96C5F0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F127114-80F2-9879-AADC-2C0CDCF2F3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473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412C0-BFAA-9DE5-0BE8-B821C7ADBE8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160BD98-8B4B-2419-9821-2085410AB2B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CBE3C1-2FAE-4A27-17B7-E5E744CA7AC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87E9906-D20A-728D-B969-4466919597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0695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A74D9-E332-70FE-6854-5B5BA2C36E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6D14F6-B0E6-766D-8F28-DE5937D4924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6B8F651-FA00-5001-CF61-04D68E90D22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5EC7174-2920-9982-734D-DBAC7D453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7857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F4690-5F22-A0C2-8FF1-F0F77E9A57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D21CC9-DE5C-E918-A2A1-20ED339CA03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DCF5BD9-78B6-1F42-968D-CD991BA222E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04EBD98-ECEF-E217-E299-EB74D3397E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249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92299-45B1-8EE6-30C5-851D8E554EF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91803E-2827-678D-3CBC-A3DA36C317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F512BC7-67A4-D495-3160-AA69767465F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AC368F9-20D5-D268-343F-9C9FC9BD9F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156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DD92-A74F-0DA9-273B-09951304DD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F364DE7-EA41-4CF1-8DA5-A2D9E92C658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C208309-9CC3-662D-B68A-1D8EBD0AFA7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C29E5FE-B997-57E0-74CA-035AEB3DEC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3200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C81BE-1CB1-047B-1852-F2036940843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124289F-0583-973E-1368-DDB5DB92B89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7EBA114-CB32-B27B-0D35-F4D37FFF808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9043E49-0767-8D3F-FFBB-1232602151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942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691A-251F-B94F-6741-BF8077222D3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79FCDA-4848-2233-EC96-330E43B0088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8E29788-0BDC-B088-0788-1BEFD784F85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FD72272-0B93-6E07-3CE6-BAABFE278B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0240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73025-5662-06A5-9563-922C82036E9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2D6D21-6D63-5A7E-FE5D-6F840E3D1F8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8ABBC17-BD8E-7EBF-388B-02914650C80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99A95C3-731D-A9E7-F67E-48B3DABC73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1638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3F7A-4EA5-FE08-A76A-32A70196CB0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D32565A-0D64-32DD-B820-1064115FFDE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9A8121B-01A9-FEB6-68F3-CCE7BC7473A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FEDB9E3-B25D-21AC-D934-8A5A55194B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9448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69E-210A-5B76-3F98-4D5DD97132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C18610E-C618-E38B-7C34-6402F6E530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BFAB15-60F4-7B14-0117-60D7BC9C50E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124A4F5-AC2F-27FF-CCFB-47C3C26AA7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6068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DB9D5-9C25-2B84-9676-8FACBE7852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15C74E-160D-22CC-6479-0DB13D42145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D89F096-51C4-5E40-8FBE-C0176E7AFF3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354E648-A90E-B63B-DB6A-64C3DC59FE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6980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42DCE-9303-D870-DE9A-2640AE8FA0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107B12-1A44-45C2-AE1A-DE9BB5D6697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6A1E65-278F-5722-617C-A80DB59F940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A2BBA8F-CBC4-0D20-64B2-3BD22B3A8A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2553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C3723-D1D8-948D-CF57-9F92723D24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961B7F-F05F-2964-F7CA-3A5770171A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452811B-9F84-6C3D-1252-135BE2D279E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4C2B903-51E5-CC4E-5917-6F1688667D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8520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7030-792F-FD2C-9CAB-6FF0A66E2A8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67E2945-BF27-774D-77C2-34240CD007C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2D6974-D070-C1E0-C0E1-5ED76E9F824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3C981A2-4CA9-DBAC-474D-646E09D0D0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0103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7E021-C346-4301-3F1A-16DE670FB4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A103E6-F2E7-484C-2A9C-01E1D912AE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24F6DD-6F34-B826-E5AD-4D292C2BCB5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C5153A-DE62-D9D1-EA47-98C7E1AABF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3910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2C3C-231D-EDE7-1BAC-47711CB6F9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576012-FFFF-827D-5FAC-7884061FDA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87417CE-D9CE-9A92-2E84-0516D9E51BD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D584FE5-354E-18E2-6388-098C9C11CB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7703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0B323-9854-9D5F-24AE-64F13BEC59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CC10A9-8771-86C3-CFB2-1860C235FEE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B74A812-56C1-1781-7E21-AC81E28EB39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5228DB8-A3EF-663F-34A6-A9655FFE4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394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FA54-E2B3-8E03-26BD-0F4770F813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60B175-D586-926F-100A-5BB293530CB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57EC6E5-8545-7AB2-C6A5-C67CD041998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7C3811E-EC28-224A-9967-36E246A023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8655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3937-D80E-FBE8-FB40-8F6EB2EBC25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B9A76-762C-62D7-123A-45CC7B3010A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6F847B3-B7A0-0EDB-1C76-673193F26D6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6F378E5-0B73-BD80-ED3E-57025EAAC7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9376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0A08-C027-6486-3C94-95E4F15F70B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57CEB3-B9E0-1B39-DF87-75E6281787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8E13A3-C5D8-6050-FEAB-19C0FD359AB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E9E8747-3E28-523C-FC9C-7B47F9EAEB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5633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F6CD-5E30-AF22-9475-AABE57786E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7DD6FA-812B-933C-684E-CF50061515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6CED34E-8890-61F5-AC7F-F3E01091C83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3A37995-84BD-2C62-18EE-2C87C2624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3249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933F-459B-36CA-B380-1034DF6A1EE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87094E-E65B-F0BA-6436-D90BC5BC32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7524E2-A899-2FB0-2651-6A8744FCB6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0C8D0DA-D2A9-DF4C-1F44-6816C7F45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4061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291B2-B515-A2D7-DAD3-CC87B07D84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4AEFC9-D108-3496-A02A-80A6621197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3A21EC-88FF-4F15-A728-A3AFB58B60D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4C776E-F1E3-A7AD-6C20-B4F25CD0FD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591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CA034-9634-F5FF-EEAB-C688913EBB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08FF01-DFAE-A933-73F5-E423335BE1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BD55D8E-2BF1-15F2-76B7-1062E91F173F}"/>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3369171A-2ECD-52AB-7E8C-58771A605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4220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3310-6810-5D31-FFE9-8CAE6C99C6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015906-F76B-391A-3AAB-59D324CAB47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75BFE5B-C575-9264-3126-4EB3EDE2FE88}"/>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364832AE-07DF-7430-FF15-9DE46C01C9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2097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C46F9-A42A-6B22-1E65-30595939F76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DB1287-D07B-A999-DA05-D30E94DD8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0DC6FAB-862B-0544-8EB6-A58AA3B122AF}"/>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C4705146-A13B-FA82-5FBB-65DDCB9190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1032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C40F7-75C4-2A5B-F184-56D26E755A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8602DB6-7C6B-9724-B49F-1A2E910CB7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405058-3B19-88BF-2D8D-6E9748E85F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E7B6B6F-DF98-0A8A-DA11-184A909CC9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1361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B103-E81F-D7A8-6D7F-B438CADD15A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690C55-839A-A14E-48B0-6632CA13942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D90080-11ED-593B-0739-ACBA6527B1C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AEDB5A7-ABCE-C131-2DC8-5D9DA3E316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8767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0A6B1-8FB9-067C-CF04-9A3C9B5B6C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61DC62-8B0F-788E-9795-9FDE5BE4B04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F495DC1-DAD4-BA6E-B137-CAC6968C6A7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AA6FDD7-01DB-97BE-FC8A-7E14945B1F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6621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4A44-B311-5769-553E-0E03ADEDC88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A06A90-4D5F-1871-EEBE-CB0B72ABA20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BE13E1C-EA61-79C2-75D6-585EB5303AC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7E19F3A-8F0B-B06C-466F-6830D8F45A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9511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57B75-20ED-4BA1-8655-4640AF2AEFF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87D333-7D4B-37BA-B687-D07AA7B496C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7BC2A1-9A84-DED7-A5FD-5DFA129AD68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BCDE442-F227-5DA9-EE56-4AEACBCFD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70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CB2D-6684-B7DB-6E01-454E16D434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EC07807-74B8-CB92-8E13-25491CA9ED7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5D6BA3D-810A-2FA5-639A-7C681724AE9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71879ED-29F9-4199-CADC-7368E55AF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64842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8ECAE-2414-21AD-03B2-D0CDFA455F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610347-796A-A090-DE0D-7C4DE0ECBBB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0C7CE06-7ACA-3578-919F-E5923DB5F51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290345D-9EF6-B8F9-22E8-57CFD2DC7A5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4186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23777-AD4B-C2D8-E314-F70B1229437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D48F61-119A-FE40-BB75-6D04CB6C259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9BAE9CD-5FE8-069D-15F4-9C5F1C39FC9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51B121E-AF5C-2412-2872-86FA9B088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5632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DE7C-09D1-2B60-A2CE-A44701AD749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4E0C1E1-8F3E-877B-6B6F-1773B24D360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34D152F-BE0B-25FA-2C2C-7FE84F0F42C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4F05BF-CAAA-2B64-D49A-14A981B7B7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58888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801C3-4688-40F4-F549-69EF6CAAC59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3FAA78-61C3-CE3E-9054-756250DEB18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DDF37A1-6746-1432-93B9-5218D9A6588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6E9718-675C-5766-E017-78018B13C7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5961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5FE8-4DE8-91BF-A7C5-85CD6B34F0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8677E12-25A3-3579-8B4C-A329BE57D4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D5C7336-157E-6502-B3C8-3431385CA68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A79BDC0-5D61-3BBB-350E-A900E133A7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751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37E5B-92A5-CFAC-20A3-8FAFA34273C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9BC86E-5811-4A6B-6B62-076000D6EA3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2903A8-AC17-33AD-5BA6-552955F4EC3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F7C229C-D882-405D-BB32-AD972BD699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1979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347-C20D-5254-0994-E6067C5BA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7A6EE8-B24E-CA25-2695-0775612C63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3EBF90E-0940-6F46-47CA-1A5C8494793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1AD8C7F-3BC0-CD20-262A-B6D1167ED0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5691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5CBBD-7A97-E207-4197-242A79FF6E6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14E3DE1-A1C0-059A-471A-B0A5D77F76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2F40BCA-3E97-6FFE-EC3F-BE2D69E40A3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561FE63-9D67-F172-375A-D014485536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18552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0797D-EF91-CE3F-A203-80F5EDD8B5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8B9CB7-5928-4749-B170-F0A1F7E6470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87AC176-FDC0-9038-23D1-E0E674047A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589EEFC-0EEC-0AEE-96FD-5BEEEE753E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6879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0C8601-5E09-0E4C-A79E-D4DC8377D91B}" type="slidenum">
              <a:rPr lang="de-DE" smtClean="0"/>
              <a:t>83</a:t>
            </a:fld>
            <a:endParaRPr lang="de-DE"/>
          </a:p>
        </p:txBody>
      </p:sp>
    </p:spTree>
    <p:extLst>
      <p:ext uri="{BB962C8B-B14F-4D97-AF65-F5344CB8AC3E}">
        <p14:creationId xmlns:p14="http://schemas.microsoft.com/office/powerpoint/2010/main" val="35484527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35571-CC5D-208B-FF55-3DCDD65199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A27463B-7D2C-97E7-45F3-9EC32C9505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AA5DBEF-C923-A724-86A1-92108124278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4E4E959-55A4-C7C0-6F8E-9C3A8C954A92}"/>
              </a:ext>
            </a:extLst>
          </p:cNvPr>
          <p:cNvSpPr>
            <a:spLocks noGrp="1"/>
          </p:cNvSpPr>
          <p:nvPr>
            <p:ph type="sldNum" sz="quarter" idx="5"/>
          </p:nvPr>
        </p:nvSpPr>
        <p:spPr/>
        <p:txBody>
          <a:bodyPr/>
          <a:lstStyle/>
          <a:p>
            <a:fld id="{DC0C8601-5E09-0E4C-A79E-D4DC8377D91B}" type="slidenum">
              <a:rPr lang="de-DE" smtClean="0"/>
              <a:t>84</a:t>
            </a:fld>
            <a:endParaRPr lang="de-DE"/>
          </a:p>
        </p:txBody>
      </p:sp>
    </p:spTree>
    <p:extLst>
      <p:ext uri="{BB962C8B-B14F-4D97-AF65-F5344CB8AC3E}">
        <p14:creationId xmlns:p14="http://schemas.microsoft.com/office/powerpoint/2010/main" val="14681755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BA540-E503-EB54-DE83-A46578BDB1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93D3B6C-9733-4D98-AE20-37E501993FD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F6893B9-795F-D355-D410-EA94E19D51F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C44992E-CBD7-FDD9-6D02-8E71C6E2BF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54981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975AD-E482-DBF5-4445-4F2ACA30FC4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3BB55A-2795-69F2-E956-A71A3C90E2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AF86E8A-5824-C0EF-9FA2-328D8CE023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AC60991-96B3-CDD1-A53A-10BF3F844F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24562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0831-54AD-EE67-CD57-201E0FFAA4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553686-EDD2-8CE0-567B-DC4F3D205A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1885471-032A-50B3-F470-10881AC2504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014BC6F-FF69-3E25-F44B-23D664610A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162360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F4147-302D-C1FC-AAFC-9D09B4D47C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E6E7AF-C31E-E381-EB2D-2F00552348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105AE2-5031-D530-F1FF-F3BD6F1EA54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AFF0234-A428-B5D4-2885-C6E5F9F2F6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99904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4E2E-EA4E-A481-D06E-704B810D70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B99348-8E25-FAD8-1422-2DDA6D75378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319A08D-92DA-6D61-1F4A-F2F3C21A62A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206C955-61B7-0685-D7A2-BF73F1EBE8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292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B190F-11CE-221E-CEA2-9348C4CCB02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CBD876-D809-2B73-98D7-4D6C3BCABA7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E261B6-9273-DA7F-732B-C5E51C30F30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8D9909-7C2A-96BE-AFDF-C94C046354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8357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57115-BABF-2325-0D1C-37B143980B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DB09F1-9401-2392-2F98-FB7ED5B812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C95DC87-B925-3D63-E348-F52D25DE90F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E18467A-D80D-7EE8-2282-EBAB2ECA75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2697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4AD54-D01A-C721-3279-1D5B43E875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6EBCBA6-D02D-3BC0-2553-25E92E9DB7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9FB0887-0B5B-FD07-C801-B99099F8449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94EEF6C-19EF-291A-1D9E-EE5E050CE6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756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E7417-4F0A-F6E5-7223-D33E62BC90D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B779BE2-EECD-6B2C-4AB5-DF91C8D78A9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263C9-10A5-9BDB-359B-298E899B4B8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4B33326-AD13-5BF6-7B54-A77C90EBE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5137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81A-0D31-C959-8E5B-8768381EA5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0E82038-D68B-7409-55F4-86745F6AC6D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3E39322-5750-E13E-D99B-6FF9FED940D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66D3177-A0DE-CC14-2A36-FA66ADAA2C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66385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5C21-3967-E6EF-3AA9-71151D1C13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5B5227-F645-9D35-B59F-94CA5A20B87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8761EF-8D2E-2E62-9BD5-947429F17C1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DD022D6-AE1D-CB89-3199-EB7047509E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22847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8CC27-C8B6-C4E2-5F90-9EA63473D1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4FDBB14-AF3A-7B00-796E-2FDB344D43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60A2CB-E654-A5B4-98D1-C9513DA4A35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862A0C5-7F5D-CF7B-1072-9E1681F4F7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15318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51A47-C548-C71B-E85C-01FEDED6C40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542E5A7-A925-2B6C-92D8-D5ADCB0A54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868382E-3A2E-E089-8D5B-F3C61E5837AD}"/>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5407BE7F-F760-F2EA-23DA-CDF724DB0454}"/>
              </a:ext>
            </a:extLst>
          </p:cNvPr>
          <p:cNvSpPr>
            <a:spLocks noGrp="1"/>
          </p:cNvSpPr>
          <p:nvPr>
            <p:ph type="sldNum" sz="quarter" idx="5"/>
          </p:nvPr>
        </p:nvSpPr>
        <p:spPr/>
        <p:txBody>
          <a:bodyPr/>
          <a:lstStyle/>
          <a:p>
            <a:fld id="{DC0C8601-5E09-0E4C-A79E-D4DC8377D91B}" type="slidenum">
              <a:rPr lang="de-DE" smtClean="0"/>
              <a:t>96</a:t>
            </a:fld>
            <a:endParaRPr lang="de-DE"/>
          </a:p>
        </p:txBody>
      </p:sp>
    </p:spTree>
    <p:extLst>
      <p:ext uri="{BB962C8B-B14F-4D97-AF65-F5344CB8AC3E}">
        <p14:creationId xmlns:p14="http://schemas.microsoft.com/office/powerpoint/2010/main" val="379581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D0B38-45D8-82E8-5A3C-1D9F83BE63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BE8670B-A0EE-E0C3-39D7-435244EE407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A60271A-FCA7-88F1-2C83-7980A212A8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9C54298-211B-D7B1-4541-9A5E5FC031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256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935C2-78F2-8CE2-DE15-DF06576EB83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CFAFCA5-BC9C-B131-30CA-CD0A1FF693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6B489BB-7237-138F-9544-99099D5DD8BA}"/>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B9926D46-DE3C-8224-3418-37A9600EE5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FF066ED-2285-98C9-DB36-19E2DAEDBAF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567603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83A1C-92CA-00A2-7E2B-2C678F1045F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0FA80F0-96F5-15C8-DFF5-0DDA06750F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8A3EF4-8C0F-D1C3-78F9-715FB873716B}"/>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0696A4A1-AB7B-DD60-6EE4-1A2333B184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AB9E70-00C6-7A89-85B9-59408BB6B46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728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7064B3-B714-9020-DE01-4F43DFFFD3C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62F7689-21B5-11DC-5510-9C91932C341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86767CC-E73E-2BC3-8AB9-37D027E7A638}"/>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0EFDB351-2786-5644-88EF-3F5D0F4347C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776612-6CB1-F77A-5CC1-1E596C8F965C}"/>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05518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7191B-5CA0-983D-D5A1-711E6D91D98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E535EEB-9486-5DF8-5485-AE40595FC11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FB2F0FC-5BEB-F4C9-FA98-78E9D4A5BA4D}"/>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5964D031-C70E-F5B6-A025-0C2310CC3F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83EF60F-EEE7-1E45-FF17-0D6889FB64B0}"/>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32000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AD1C7-A5C1-C930-2914-38ADE99BFB0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EA1F983-9BCD-0ED9-785A-7723165792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8743A3A-E91D-F59B-C1FC-C2C6E648FCC6}"/>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943D7BCE-8B9D-4550-B07A-13B88ABDF7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EC486A3-4964-A4F0-18AF-24845A55C93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54302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B9016-2298-71CC-33A8-E0C0ACA6721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5910517-033D-640F-655D-C1CD63D41B7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6641769-5917-7DF3-85AF-A4C1AA85870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042DEB4-2D53-5503-2A31-31DD7ADC9AD9}"/>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6" name="Fußzeilenplatzhalter 5">
            <a:extLst>
              <a:ext uri="{FF2B5EF4-FFF2-40B4-BE49-F238E27FC236}">
                <a16:creationId xmlns:a16="http://schemas.microsoft.com/office/drawing/2014/main" id="{327DF5B1-6BDC-1875-8109-3B15C11169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3AC6855-325C-618C-6AB7-1FFE49C5F663}"/>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89885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AE191-290B-22AF-36E7-6D502A532F2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739AF56-12A9-1107-C0A8-33D9EF0E8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6FA4991-D9C0-83FE-F13F-57F62F5877C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AC9CC8B-D93F-8925-DB1C-41439F261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01BB909-2974-F9AA-8343-0AB4436C79A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E6D7841-C083-D1E6-37BD-121F09458046}"/>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8" name="Fußzeilenplatzhalter 7">
            <a:extLst>
              <a:ext uri="{FF2B5EF4-FFF2-40B4-BE49-F238E27FC236}">
                <a16:creationId xmlns:a16="http://schemas.microsoft.com/office/drawing/2014/main" id="{018866B4-C0B0-0129-27B0-D230F19F4C0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07E5015-F56F-9180-43F6-A96D1373CE14}"/>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23784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C7C2C-3CB8-5198-E4A8-8333491CBF9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52D01F5-965A-8A43-C1E1-779672D51A00}"/>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4" name="Fußzeilenplatzhalter 3">
            <a:extLst>
              <a:ext uri="{FF2B5EF4-FFF2-40B4-BE49-F238E27FC236}">
                <a16:creationId xmlns:a16="http://schemas.microsoft.com/office/drawing/2014/main" id="{D4A39F2A-39F1-BBE2-C2C8-DD743EB9D39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E7A4344-C0C9-675F-3F4A-A47E3CFA1247}"/>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24295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88ED92C-D5B9-E79A-9DA2-92A53AD121FD}"/>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3" name="Fußzeilenplatzhalter 2">
            <a:extLst>
              <a:ext uri="{FF2B5EF4-FFF2-40B4-BE49-F238E27FC236}">
                <a16:creationId xmlns:a16="http://schemas.microsoft.com/office/drawing/2014/main" id="{C0747698-2BF0-9B8F-814D-967A650B772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290BFD3-9759-39BF-2B02-9D4426E3AC7B}"/>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1723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90DE8A-5E38-3E4B-295B-3039F30A319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E09E35-3452-F19A-BC77-8F27FD1ED4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B6EA198-5EE8-10F7-45A7-84E5560C5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B138E6-1FF4-E99F-535B-B1D3618F6E62}"/>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6" name="Fußzeilenplatzhalter 5">
            <a:extLst>
              <a:ext uri="{FF2B5EF4-FFF2-40B4-BE49-F238E27FC236}">
                <a16:creationId xmlns:a16="http://schemas.microsoft.com/office/drawing/2014/main" id="{351F3D94-9BE8-C822-3C00-CCCDF97683C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F9B42A-46E9-1943-30D5-3147F5164E4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42565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C3F26-9991-989F-F527-93B32C5AFA0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14B6C06-486D-CB46-82EF-1F0DC2E67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B0711C6-DFF8-B47B-8307-85A868798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34D1D5-9E02-F954-9B97-638A4C3E4874}"/>
              </a:ext>
            </a:extLst>
          </p:cNvPr>
          <p:cNvSpPr>
            <a:spLocks noGrp="1"/>
          </p:cNvSpPr>
          <p:nvPr>
            <p:ph type="dt" sz="half" idx="10"/>
          </p:nvPr>
        </p:nvSpPr>
        <p:spPr/>
        <p:txBody>
          <a:bodyPr/>
          <a:lstStyle/>
          <a:p>
            <a:fld id="{6D5CDF9B-D398-4250-A5D8-5FB8CF89A66D}" type="datetimeFigureOut">
              <a:rPr lang="de-DE" smtClean="0"/>
              <a:t>06.03.2025</a:t>
            </a:fld>
            <a:endParaRPr lang="de-DE"/>
          </a:p>
        </p:txBody>
      </p:sp>
      <p:sp>
        <p:nvSpPr>
          <p:cNvPr id="6" name="Fußzeilenplatzhalter 5">
            <a:extLst>
              <a:ext uri="{FF2B5EF4-FFF2-40B4-BE49-F238E27FC236}">
                <a16:creationId xmlns:a16="http://schemas.microsoft.com/office/drawing/2014/main" id="{B336A3A3-A133-98E0-4258-6181E12C8CE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75B6D8C-2A2C-15CD-41A8-6CBF6761D5FE}"/>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00399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AAA808D-B564-B014-5754-ED091B75AE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C010DC7-4326-1521-5C73-C77A794D0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8E760B-6A70-C901-854A-AD2CF1D22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5CDF9B-D398-4250-A5D8-5FB8CF89A66D}" type="datetimeFigureOut">
              <a:rPr lang="de-DE" smtClean="0"/>
              <a:t>06.03.2025</a:t>
            </a:fld>
            <a:endParaRPr lang="de-DE"/>
          </a:p>
        </p:txBody>
      </p:sp>
      <p:sp>
        <p:nvSpPr>
          <p:cNvPr id="5" name="Fußzeilenplatzhalter 4">
            <a:extLst>
              <a:ext uri="{FF2B5EF4-FFF2-40B4-BE49-F238E27FC236}">
                <a16:creationId xmlns:a16="http://schemas.microsoft.com/office/drawing/2014/main" id="{5B5F39B9-C9F0-D311-F8F0-8B738CEB6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16C08555-C97B-7FC8-B363-861D891F78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4AA04A-910D-49C8-BDFA-72A8D7D5950A}" type="slidenum">
              <a:rPr lang="de-DE" smtClean="0"/>
              <a:t>‹Nr.›</a:t>
            </a:fld>
            <a:endParaRPr lang="de-DE"/>
          </a:p>
        </p:txBody>
      </p:sp>
    </p:spTree>
    <p:extLst>
      <p:ext uri="{BB962C8B-B14F-4D97-AF65-F5344CB8AC3E}">
        <p14:creationId xmlns:p14="http://schemas.microsoft.com/office/powerpoint/2010/main" val="1276523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jpg"/><Relationship Id="rId4" Type="http://schemas.openxmlformats.org/officeDocument/2006/relationships/image" Target="../media/image9.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ioriappslibrary.hana.ondemand.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ui5.sap.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openui5.hana.ondemand.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ebidecp-a4befe230.dispatcher.hana.ondemand.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ui5.sap.com/#/entity/sap.ui.comp.smartfield.SmartField" TargetMode="External"/><Relationship Id="rId3" Type="http://schemas.openxmlformats.org/officeDocument/2006/relationships/hyperlink" Target="https://ui5.sap.com/#/entity/sap.ui.comp.smarttable.SmartTable" TargetMode="External"/><Relationship Id="rId7" Type="http://schemas.openxmlformats.org/officeDocument/2006/relationships/hyperlink" Target="https://ui5.sap.com/#/entity/sap.ui.comp.smartform.SmartFor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ui5.sap.com/#/entity/sap.ui.comp.valuehelpdialog.ValueHelpDialog" TargetMode="External"/><Relationship Id="rId5" Type="http://schemas.openxmlformats.org/officeDocument/2006/relationships/hyperlink" Target="https://ui5.sap.com/#/entity/sap.ui.comp.smartfilterbar.SmartFilterBar" TargetMode="External"/><Relationship Id="rId4" Type="http://schemas.openxmlformats.org/officeDocument/2006/relationships/hyperlink" Target="https://ui5.sap.com/#/entity/sap.ui.comp.smartchart.SmartChart" TargetMode="External"/><Relationship Id="rId9" Type="http://schemas.openxmlformats.org/officeDocument/2006/relationships/hyperlink" Target="https://ui5.sap.com/#/entity/sap.ui.comp.navpopover.SmartLink"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github.com/DevelopmentBvise/Schulu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CB296D-6A02-6760-3E61-755F5F10DA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4" b="227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45" name="Rectangle 108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dirty="0" err="1">
                <a:solidFill>
                  <a:schemeClr val="tx1">
                    <a:lumMod val="85000"/>
                    <a:lumOff val="15000"/>
                  </a:schemeClr>
                </a:solidFill>
              </a:rPr>
              <a:t>Schulung</a:t>
            </a:r>
            <a:r>
              <a:rPr lang="en-US" sz="3600" dirty="0">
                <a:solidFill>
                  <a:schemeClr val="tx1">
                    <a:lumMod val="85000"/>
                    <a:lumOff val="15000"/>
                  </a:schemeClr>
                </a:solidFill>
              </a:rPr>
              <a:t>: SAP UI5 und Fiori</a:t>
            </a:r>
          </a:p>
        </p:txBody>
      </p:sp>
      <p:cxnSp>
        <p:nvCxnSpPr>
          <p:cNvPr id="1146" name="Straight Connector 108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47" name="Straight Connector 109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6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818E65-82C1-9453-9108-8CB4C4FA4ED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9C90237-F455-59F2-9612-61B74F6D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612BAC0-B747-3911-D001-98B89BAB9B16}"/>
              </a:ext>
            </a:extLst>
          </p:cNvPr>
          <p:cNvSpPr>
            <a:spLocks noGrp="1"/>
          </p:cNvSpPr>
          <p:nvPr>
            <p:ph type="title"/>
          </p:nvPr>
        </p:nvSpPr>
        <p:spPr>
          <a:xfrm>
            <a:off x="838200" y="365125"/>
            <a:ext cx="10515600" cy="1325563"/>
          </a:xfrm>
        </p:spPr>
        <p:txBody>
          <a:bodyPr>
            <a:normAutofit/>
          </a:bodyPr>
          <a:lstStyle/>
          <a:p>
            <a:r>
              <a:rPr lang="de-DE" sz="4400" dirty="0"/>
              <a:t>JavaScript – </a:t>
            </a:r>
            <a:r>
              <a:rPr lang="de-DE" sz="4400" dirty="0" err="1"/>
              <a:t>Engines</a:t>
            </a:r>
            <a:r>
              <a:rPr lang="de-DE" sz="4400" dirty="0"/>
              <a:t> - Clientseitig</a:t>
            </a:r>
            <a:endParaRPr lang="de-DE" sz="4200" dirty="0"/>
          </a:p>
        </p:txBody>
      </p:sp>
      <p:sp>
        <p:nvSpPr>
          <p:cNvPr id="43" name="sketch line">
            <a:extLst>
              <a:ext uri="{FF2B5EF4-FFF2-40B4-BE49-F238E27FC236}">
                <a16:creationId xmlns:a16="http://schemas.microsoft.com/office/drawing/2014/main" id="{E81D7DAC-9EA3-DC38-D670-D32D7E908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6" name="object 6">
            <a:extLst>
              <a:ext uri="{FF2B5EF4-FFF2-40B4-BE49-F238E27FC236}">
                <a16:creationId xmlns:a16="http://schemas.microsoft.com/office/drawing/2014/main" id="{0D3CDFFB-648C-2C6D-2344-9F2C573D66F9}"/>
              </a:ext>
            </a:extLst>
          </p:cNvPr>
          <p:cNvGrpSpPr/>
          <p:nvPr/>
        </p:nvGrpSpPr>
        <p:grpSpPr>
          <a:xfrm>
            <a:off x="1357579" y="4414507"/>
            <a:ext cx="751205" cy="1467485"/>
            <a:chOff x="1002868" y="3939590"/>
            <a:chExt cx="751205" cy="1467485"/>
          </a:xfrm>
        </p:grpSpPr>
        <p:pic>
          <p:nvPicPr>
            <p:cNvPr id="9" name="object 7">
              <a:extLst>
                <a:ext uri="{FF2B5EF4-FFF2-40B4-BE49-F238E27FC236}">
                  <a16:creationId xmlns:a16="http://schemas.microsoft.com/office/drawing/2014/main" id="{83E6A029-213C-8437-5A2D-1C74911B42E3}"/>
                </a:ext>
              </a:extLst>
            </p:cNvPr>
            <p:cNvPicPr/>
            <p:nvPr/>
          </p:nvPicPr>
          <p:blipFill>
            <a:blip r:embed="rId3" cstate="print"/>
            <a:stretch>
              <a:fillRect/>
            </a:stretch>
          </p:blipFill>
          <p:spPr>
            <a:xfrm>
              <a:off x="1055305" y="4739970"/>
              <a:ext cx="698676" cy="666814"/>
            </a:xfrm>
            <a:prstGeom prst="rect">
              <a:avLst/>
            </a:prstGeom>
          </p:spPr>
        </p:pic>
        <p:pic>
          <p:nvPicPr>
            <p:cNvPr id="10" name="object 8">
              <a:extLst>
                <a:ext uri="{FF2B5EF4-FFF2-40B4-BE49-F238E27FC236}">
                  <a16:creationId xmlns:a16="http://schemas.microsoft.com/office/drawing/2014/main" id="{B4B8B364-A9BC-34A8-E597-50A88808C05E}"/>
                </a:ext>
              </a:extLst>
            </p:cNvPr>
            <p:cNvPicPr/>
            <p:nvPr/>
          </p:nvPicPr>
          <p:blipFill>
            <a:blip r:embed="rId4" cstate="print"/>
            <a:stretch>
              <a:fillRect/>
            </a:stretch>
          </p:blipFill>
          <p:spPr>
            <a:xfrm>
              <a:off x="1002868" y="3939590"/>
              <a:ext cx="746074" cy="756742"/>
            </a:xfrm>
            <a:prstGeom prst="rect">
              <a:avLst/>
            </a:prstGeom>
          </p:spPr>
        </p:pic>
      </p:grpSp>
      <p:pic>
        <p:nvPicPr>
          <p:cNvPr id="11" name="object 9">
            <a:extLst>
              <a:ext uri="{FF2B5EF4-FFF2-40B4-BE49-F238E27FC236}">
                <a16:creationId xmlns:a16="http://schemas.microsoft.com/office/drawing/2014/main" id="{858E0F15-7D8D-ABA1-3F8D-F6BA45A4048C}"/>
              </a:ext>
            </a:extLst>
          </p:cNvPr>
          <p:cNvPicPr/>
          <p:nvPr/>
        </p:nvPicPr>
        <p:blipFill>
          <a:blip r:embed="rId5" cstate="print"/>
          <a:stretch>
            <a:fillRect/>
          </a:stretch>
        </p:blipFill>
        <p:spPr>
          <a:xfrm>
            <a:off x="1434341" y="3710304"/>
            <a:ext cx="677541" cy="652601"/>
          </a:xfrm>
          <a:prstGeom prst="rect">
            <a:avLst/>
          </a:prstGeom>
        </p:spPr>
      </p:pic>
      <p:pic>
        <p:nvPicPr>
          <p:cNvPr id="12" name="object 10">
            <a:extLst>
              <a:ext uri="{FF2B5EF4-FFF2-40B4-BE49-F238E27FC236}">
                <a16:creationId xmlns:a16="http://schemas.microsoft.com/office/drawing/2014/main" id="{309F52D5-D726-78DF-53CA-370E8579636C}"/>
              </a:ext>
            </a:extLst>
          </p:cNvPr>
          <p:cNvPicPr/>
          <p:nvPr/>
        </p:nvPicPr>
        <p:blipFill>
          <a:blip r:embed="rId6" cstate="print"/>
          <a:stretch>
            <a:fillRect/>
          </a:stretch>
        </p:blipFill>
        <p:spPr>
          <a:xfrm>
            <a:off x="1428262" y="5962406"/>
            <a:ext cx="682670" cy="720134"/>
          </a:xfrm>
          <a:prstGeom prst="rect">
            <a:avLst/>
          </a:prstGeom>
        </p:spPr>
      </p:pic>
      <p:sp>
        <p:nvSpPr>
          <p:cNvPr id="13" name="object 11">
            <a:extLst>
              <a:ext uri="{FF2B5EF4-FFF2-40B4-BE49-F238E27FC236}">
                <a16:creationId xmlns:a16="http://schemas.microsoft.com/office/drawing/2014/main" id="{FD41F40D-5D61-CD6A-933C-8736A94727D0}"/>
              </a:ext>
            </a:extLst>
          </p:cNvPr>
          <p:cNvSpPr txBox="1"/>
          <p:nvPr/>
        </p:nvSpPr>
        <p:spPr>
          <a:xfrm>
            <a:off x="2364486" y="5412740"/>
            <a:ext cx="16414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Google </a:t>
            </a:r>
            <a:r>
              <a:rPr sz="1800" spc="-10" dirty="0">
                <a:latin typeface="Arial"/>
                <a:cs typeface="Arial"/>
              </a:rPr>
              <a:t>Chrome</a:t>
            </a:r>
            <a:endParaRPr sz="1800">
              <a:latin typeface="Arial"/>
              <a:cs typeface="Arial"/>
            </a:endParaRPr>
          </a:p>
        </p:txBody>
      </p:sp>
      <p:sp>
        <p:nvSpPr>
          <p:cNvPr id="14" name="object 12">
            <a:extLst>
              <a:ext uri="{FF2B5EF4-FFF2-40B4-BE49-F238E27FC236}">
                <a16:creationId xmlns:a16="http://schemas.microsoft.com/office/drawing/2014/main" id="{68703082-289D-7628-818C-F18C7972474B}"/>
              </a:ext>
            </a:extLst>
          </p:cNvPr>
          <p:cNvSpPr txBox="1"/>
          <p:nvPr/>
        </p:nvSpPr>
        <p:spPr>
          <a:xfrm>
            <a:off x="2364486" y="3875659"/>
            <a:ext cx="149542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Mozilla </a:t>
            </a:r>
            <a:r>
              <a:rPr sz="1800" spc="-10" dirty="0">
                <a:latin typeface="Arial"/>
                <a:cs typeface="Arial"/>
              </a:rPr>
              <a:t>Firefox</a:t>
            </a:r>
            <a:endParaRPr sz="1800">
              <a:latin typeface="Arial"/>
              <a:cs typeface="Arial"/>
            </a:endParaRPr>
          </a:p>
        </p:txBody>
      </p:sp>
      <p:sp>
        <p:nvSpPr>
          <p:cNvPr id="15" name="object 13">
            <a:extLst>
              <a:ext uri="{FF2B5EF4-FFF2-40B4-BE49-F238E27FC236}">
                <a16:creationId xmlns:a16="http://schemas.microsoft.com/office/drawing/2014/main" id="{CA3D7660-820E-88B8-A6C9-6DE7F2616C1F}"/>
              </a:ext>
            </a:extLst>
          </p:cNvPr>
          <p:cNvSpPr txBox="1"/>
          <p:nvPr/>
        </p:nvSpPr>
        <p:spPr>
          <a:xfrm>
            <a:off x="2364486" y="6175946"/>
            <a:ext cx="126936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Apple </a:t>
            </a:r>
            <a:r>
              <a:rPr sz="1800" spc="-10" dirty="0">
                <a:latin typeface="Arial"/>
                <a:cs typeface="Arial"/>
              </a:rPr>
              <a:t>Safari</a:t>
            </a:r>
            <a:endParaRPr sz="1800">
              <a:latin typeface="Arial"/>
              <a:cs typeface="Arial"/>
            </a:endParaRPr>
          </a:p>
        </p:txBody>
      </p:sp>
      <p:sp>
        <p:nvSpPr>
          <p:cNvPr id="16" name="object 14">
            <a:extLst>
              <a:ext uri="{FF2B5EF4-FFF2-40B4-BE49-F238E27FC236}">
                <a16:creationId xmlns:a16="http://schemas.microsoft.com/office/drawing/2014/main" id="{E3FCF481-0BC6-0483-AC6D-E7C35850D5EC}"/>
              </a:ext>
            </a:extLst>
          </p:cNvPr>
          <p:cNvSpPr txBox="1"/>
          <p:nvPr/>
        </p:nvSpPr>
        <p:spPr>
          <a:xfrm>
            <a:off x="2364486" y="4649724"/>
            <a:ext cx="27082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Microsoft Internet </a:t>
            </a:r>
            <a:r>
              <a:rPr sz="1800" spc="-10" dirty="0">
                <a:latin typeface="Arial"/>
                <a:cs typeface="Arial"/>
              </a:rPr>
              <a:t>Explorer</a:t>
            </a:r>
            <a:endParaRPr sz="1800">
              <a:latin typeface="Arial"/>
              <a:cs typeface="Arial"/>
            </a:endParaRPr>
          </a:p>
        </p:txBody>
      </p:sp>
      <p:sp>
        <p:nvSpPr>
          <p:cNvPr id="17" name="object 15">
            <a:extLst>
              <a:ext uri="{FF2B5EF4-FFF2-40B4-BE49-F238E27FC236}">
                <a16:creationId xmlns:a16="http://schemas.microsoft.com/office/drawing/2014/main" id="{8E4A6F83-F97D-B378-4119-B97C64C78D9C}"/>
              </a:ext>
            </a:extLst>
          </p:cNvPr>
          <p:cNvSpPr txBox="1"/>
          <p:nvPr/>
        </p:nvSpPr>
        <p:spPr>
          <a:xfrm>
            <a:off x="7680705" y="4616323"/>
            <a:ext cx="1894839"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Chakra </a:t>
            </a:r>
            <a:r>
              <a:rPr sz="1800" spc="-10" dirty="0">
                <a:latin typeface="Arial"/>
                <a:cs typeface="Arial"/>
              </a:rPr>
              <a:t>(Microsoft)</a:t>
            </a:r>
            <a:endParaRPr sz="1800">
              <a:latin typeface="Arial"/>
              <a:cs typeface="Arial"/>
            </a:endParaRPr>
          </a:p>
        </p:txBody>
      </p:sp>
      <p:grpSp>
        <p:nvGrpSpPr>
          <p:cNvPr id="18" name="object 16">
            <a:extLst>
              <a:ext uri="{FF2B5EF4-FFF2-40B4-BE49-F238E27FC236}">
                <a16:creationId xmlns:a16="http://schemas.microsoft.com/office/drawing/2014/main" id="{2D892AA9-2B22-8AF0-B3CC-459882611F5E}"/>
              </a:ext>
            </a:extLst>
          </p:cNvPr>
          <p:cNvGrpSpPr/>
          <p:nvPr/>
        </p:nvGrpSpPr>
        <p:grpSpPr>
          <a:xfrm>
            <a:off x="5812282" y="4145089"/>
            <a:ext cx="5262245" cy="2559050"/>
            <a:chOff x="5457571" y="3670172"/>
            <a:chExt cx="5262245" cy="2559050"/>
          </a:xfrm>
        </p:grpSpPr>
        <p:pic>
          <p:nvPicPr>
            <p:cNvPr id="19" name="object 17">
              <a:extLst>
                <a:ext uri="{FF2B5EF4-FFF2-40B4-BE49-F238E27FC236}">
                  <a16:creationId xmlns:a16="http://schemas.microsoft.com/office/drawing/2014/main" id="{8A63E42D-D5C8-32AC-EB22-C3E8D44D0A82}"/>
                </a:ext>
              </a:extLst>
            </p:cNvPr>
            <p:cNvPicPr/>
            <p:nvPr/>
          </p:nvPicPr>
          <p:blipFill>
            <a:blip r:embed="rId7" cstate="print"/>
            <a:stretch>
              <a:fillRect/>
            </a:stretch>
          </p:blipFill>
          <p:spPr>
            <a:xfrm>
              <a:off x="9919335" y="4735448"/>
              <a:ext cx="800100" cy="698500"/>
            </a:xfrm>
            <a:prstGeom prst="rect">
              <a:avLst/>
            </a:prstGeom>
          </p:spPr>
        </p:pic>
        <p:pic>
          <p:nvPicPr>
            <p:cNvPr id="20" name="object 18">
              <a:extLst>
                <a:ext uri="{FF2B5EF4-FFF2-40B4-BE49-F238E27FC236}">
                  <a16:creationId xmlns:a16="http://schemas.microsoft.com/office/drawing/2014/main" id="{17D81ED0-89E5-7B35-7851-9530FD8D7A1E}"/>
                </a:ext>
              </a:extLst>
            </p:cNvPr>
            <p:cNvPicPr/>
            <p:nvPr/>
          </p:nvPicPr>
          <p:blipFill>
            <a:blip r:embed="rId8" cstate="print"/>
            <a:stretch>
              <a:fillRect/>
            </a:stretch>
          </p:blipFill>
          <p:spPr>
            <a:xfrm>
              <a:off x="9928860" y="5456123"/>
              <a:ext cx="772680" cy="772680"/>
            </a:xfrm>
            <a:prstGeom prst="rect">
              <a:avLst/>
            </a:prstGeom>
          </p:spPr>
        </p:pic>
        <p:pic>
          <p:nvPicPr>
            <p:cNvPr id="21" name="object 19">
              <a:extLst>
                <a:ext uri="{FF2B5EF4-FFF2-40B4-BE49-F238E27FC236}">
                  <a16:creationId xmlns:a16="http://schemas.microsoft.com/office/drawing/2014/main" id="{529C08D9-273A-9A0D-E22E-FFCF8CB1EB7E}"/>
                </a:ext>
              </a:extLst>
            </p:cNvPr>
            <p:cNvPicPr/>
            <p:nvPr/>
          </p:nvPicPr>
          <p:blipFill>
            <a:blip r:embed="rId9" cstate="print"/>
            <a:stretch>
              <a:fillRect/>
            </a:stretch>
          </p:blipFill>
          <p:spPr>
            <a:xfrm>
              <a:off x="9932161" y="3935374"/>
              <a:ext cx="785850" cy="785850"/>
            </a:xfrm>
            <a:prstGeom prst="rect">
              <a:avLst/>
            </a:prstGeom>
          </p:spPr>
        </p:pic>
        <p:pic>
          <p:nvPicPr>
            <p:cNvPr id="22" name="object 20">
              <a:extLst>
                <a:ext uri="{FF2B5EF4-FFF2-40B4-BE49-F238E27FC236}">
                  <a16:creationId xmlns:a16="http://schemas.microsoft.com/office/drawing/2014/main" id="{B0BFE287-B392-3AEF-717E-E9A9CA8D00C9}"/>
                </a:ext>
              </a:extLst>
            </p:cNvPr>
            <p:cNvPicPr/>
            <p:nvPr/>
          </p:nvPicPr>
          <p:blipFill>
            <a:blip r:embed="rId10" cstate="print"/>
            <a:stretch>
              <a:fillRect/>
            </a:stretch>
          </p:blipFill>
          <p:spPr>
            <a:xfrm>
              <a:off x="5457571" y="3670172"/>
              <a:ext cx="1285113" cy="1285113"/>
            </a:xfrm>
            <a:prstGeom prst="rect">
              <a:avLst/>
            </a:prstGeom>
          </p:spPr>
        </p:pic>
      </p:grpSp>
      <p:sp>
        <p:nvSpPr>
          <p:cNvPr id="23" name="object 21">
            <a:extLst>
              <a:ext uri="{FF2B5EF4-FFF2-40B4-BE49-F238E27FC236}">
                <a16:creationId xmlns:a16="http://schemas.microsoft.com/office/drawing/2014/main" id="{00070C00-4BA9-8113-BB45-BC3A2D0C0872}"/>
              </a:ext>
            </a:extLst>
          </p:cNvPr>
          <p:cNvSpPr txBox="1"/>
          <p:nvPr/>
        </p:nvSpPr>
        <p:spPr>
          <a:xfrm>
            <a:off x="7680705" y="5412740"/>
            <a:ext cx="126555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V8 </a:t>
            </a:r>
            <a:r>
              <a:rPr sz="1800" spc="-10" dirty="0">
                <a:latin typeface="Arial"/>
                <a:cs typeface="Arial"/>
              </a:rPr>
              <a:t>(Google)</a:t>
            </a:r>
            <a:endParaRPr sz="1800">
              <a:latin typeface="Arial"/>
              <a:cs typeface="Arial"/>
            </a:endParaRPr>
          </a:p>
        </p:txBody>
      </p:sp>
      <p:sp>
        <p:nvSpPr>
          <p:cNvPr id="24" name="object 22">
            <a:extLst>
              <a:ext uri="{FF2B5EF4-FFF2-40B4-BE49-F238E27FC236}">
                <a16:creationId xmlns:a16="http://schemas.microsoft.com/office/drawing/2014/main" id="{7E2F35A3-E629-C9BA-095F-88F6E30D469A}"/>
              </a:ext>
            </a:extLst>
          </p:cNvPr>
          <p:cNvSpPr txBox="1"/>
          <p:nvPr/>
        </p:nvSpPr>
        <p:spPr>
          <a:xfrm>
            <a:off x="7680705" y="6175946"/>
            <a:ext cx="131191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Nitro </a:t>
            </a:r>
            <a:r>
              <a:rPr sz="1800" spc="-10" dirty="0">
                <a:latin typeface="Arial"/>
                <a:cs typeface="Arial"/>
              </a:rPr>
              <a:t>(Apfel)</a:t>
            </a:r>
            <a:endParaRPr sz="1800">
              <a:latin typeface="Arial"/>
              <a:cs typeface="Arial"/>
            </a:endParaRPr>
          </a:p>
        </p:txBody>
      </p:sp>
      <p:sp>
        <p:nvSpPr>
          <p:cNvPr id="25" name="object 23">
            <a:extLst>
              <a:ext uri="{FF2B5EF4-FFF2-40B4-BE49-F238E27FC236}">
                <a16:creationId xmlns:a16="http://schemas.microsoft.com/office/drawing/2014/main" id="{4B9C0285-3ED6-5F75-892A-07FE92529AFA}"/>
              </a:ext>
            </a:extLst>
          </p:cNvPr>
          <p:cNvSpPr txBox="1"/>
          <p:nvPr/>
        </p:nvSpPr>
        <p:spPr>
          <a:xfrm>
            <a:off x="669036" y="1894840"/>
            <a:ext cx="11261725" cy="1862689"/>
          </a:xfrm>
          <a:prstGeom prst="rect">
            <a:avLst/>
          </a:prstGeom>
        </p:spPr>
        <p:txBody>
          <a:bodyPr vert="horz" wrap="square" lIns="0" tIns="15875" rIns="0" bIns="0" rtlCol="0">
            <a:spAutoFit/>
          </a:bodyPr>
          <a:lstStyle/>
          <a:p>
            <a:pPr marL="12700" marR="5080">
              <a:spcBef>
                <a:spcPts val="125"/>
              </a:spcBef>
            </a:pPr>
            <a:r>
              <a:rPr lang="de-DE" sz="2000" dirty="0">
                <a:latin typeface="Arial"/>
                <a:cs typeface="Arial"/>
              </a:rPr>
              <a:t>Um ein JavaScript-Programm ausführen zu können, wird eine JavaScript-Engine </a:t>
            </a:r>
            <a:r>
              <a:rPr lang="de-DE" sz="2000" spc="-10" dirty="0">
                <a:latin typeface="Arial"/>
                <a:cs typeface="Arial"/>
              </a:rPr>
              <a:t>benötigt.</a:t>
            </a:r>
            <a:endParaRPr lang="de-DE" sz="2000" dirty="0">
              <a:latin typeface="Arial"/>
              <a:cs typeface="Arial"/>
            </a:endParaRPr>
          </a:p>
          <a:p>
            <a:pPr marL="12700" marR="5080">
              <a:lnSpc>
                <a:spcPct val="100000"/>
              </a:lnSpc>
              <a:spcBef>
                <a:spcPts val="125"/>
              </a:spcBef>
            </a:pPr>
            <a:r>
              <a:rPr sz="2000" dirty="0">
                <a:latin typeface="Arial"/>
                <a:cs typeface="Arial"/>
              </a:rPr>
              <a:t>Moderne JavaScript-Engines sind so konzipiert, dass sie entweder in einem Webbrowser oder als eigenständige, serverseitige </a:t>
            </a:r>
            <a:r>
              <a:rPr sz="2000" spc="-10" dirty="0">
                <a:latin typeface="Arial"/>
                <a:cs typeface="Arial"/>
              </a:rPr>
              <a:t>Ausführungsengines </a:t>
            </a:r>
            <a:r>
              <a:rPr sz="2000" dirty="0">
                <a:latin typeface="Arial"/>
                <a:cs typeface="Arial"/>
              </a:rPr>
              <a:t>laufen</a:t>
            </a:r>
            <a:r>
              <a:rPr sz="2000" spc="-10" dirty="0">
                <a:latin typeface="Arial"/>
                <a:cs typeface="Arial"/>
              </a:rPr>
              <a:t>.</a:t>
            </a:r>
            <a:endParaRPr sz="2000" dirty="0">
              <a:latin typeface="Arial"/>
              <a:cs typeface="Arial"/>
            </a:endParaRPr>
          </a:p>
          <a:p>
            <a:pPr>
              <a:lnSpc>
                <a:spcPct val="100000"/>
              </a:lnSpc>
              <a:spcBef>
                <a:spcPts val="1445"/>
              </a:spcBef>
            </a:pPr>
            <a:endParaRPr sz="2000" dirty="0">
              <a:latin typeface="Arial"/>
              <a:cs typeface="Arial"/>
            </a:endParaRPr>
          </a:p>
          <a:p>
            <a:pPr marL="507365" algn="ctr">
              <a:lnSpc>
                <a:spcPct val="100000"/>
              </a:lnSpc>
              <a:tabLst>
                <a:tab pos="5779135" algn="l"/>
              </a:tabLst>
            </a:pPr>
            <a:r>
              <a:rPr sz="2750" b="1" i="1" u="sng" spc="-10" dirty="0">
                <a:uFill>
                  <a:solidFill>
                    <a:srgbClr val="000000"/>
                  </a:solidFill>
                </a:uFill>
                <a:latin typeface="Arial"/>
                <a:cs typeface="Arial"/>
              </a:rPr>
              <a:t>Browser-JavaScript-Engine</a:t>
            </a:r>
            <a:endParaRPr sz="2750" dirty="0">
              <a:latin typeface="Arial"/>
              <a:cs typeface="Arial"/>
            </a:endParaRPr>
          </a:p>
        </p:txBody>
      </p:sp>
      <p:sp>
        <p:nvSpPr>
          <p:cNvPr id="26" name="object 24">
            <a:extLst>
              <a:ext uri="{FF2B5EF4-FFF2-40B4-BE49-F238E27FC236}">
                <a16:creationId xmlns:a16="http://schemas.microsoft.com/office/drawing/2014/main" id="{11E7CED4-7A3A-3E21-8C85-6A5ADCD3B950}"/>
              </a:ext>
            </a:extLst>
          </p:cNvPr>
          <p:cNvSpPr txBox="1"/>
          <p:nvPr/>
        </p:nvSpPr>
        <p:spPr>
          <a:xfrm>
            <a:off x="7680705" y="3876548"/>
            <a:ext cx="240919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SpiderMonkey </a:t>
            </a:r>
            <a:r>
              <a:rPr sz="1800" spc="-10" dirty="0">
                <a:latin typeface="Arial"/>
                <a:cs typeface="Arial"/>
              </a:rPr>
              <a:t>(Mozilla)</a:t>
            </a:r>
            <a:endParaRPr sz="1800" dirty="0">
              <a:latin typeface="Arial"/>
              <a:cs typeface="Arial"/>
            </a:endParaRPr>
          </a:p>
        </p:txBody>
      </p:sp>
    </p:spTree>
    <p:extLst>
      <p:ext uri="{BB962C8B-B14F-4D97-AF65-F5344CB8AC3E}">
        <p14:creationId xmlns:p14="http://schemas.microsoft.com/office/powerpoint/2010/main" val="114302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D4208-67D2-17C7-DB6B-FE98BC468A1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C0DA834-50E7-0A83-AB19-87BD4974C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BE69BD-0BC5-7370-8F11-EB3F1D62FAC3}"/>
              </a:ext>
            </a:extLst>
          </p:cNvPr>
          <p:cNvSpPr>
            <a:spLocks noGrp="1"/>
          </p:cNvSpPr>
          <p:nvPr>
            <p:ph type="title"/>
          </p:nvPr>
        </p:nvSpPr>
        <p:spPr>
          <a:xfrm>
            <a:off x="838200" y="365125"/>
            <a:ext cx="10515600" cy="1325563"/>
          </a:xfrm>
        </p:spPr>
        <p:txBody>
          <a:bodyPr>
            <a:normAutofit/>
          </a:bodyPr>
          <a:lstStyle/>
          <a:p>
            <a:r>
              <a:rPr lang="de-DE" sz="4400" dirty="0"/>
              <a:t>JavaScript – Was kann In-Browser JavaScript? </a:t>
            </a:r>
            <a:endParaRPr lang="de-DE" sz="4200" dirty="0"/>
          </a:p>
        </p:txBody>
      </p:sp>
      <p:sp>
        <p:nvSpPr>
          <p:cNvPr id="43" name="sketch line">
            <a:extLst>
              <a:ext uri="{FF2B5EF4-FFF2-40B4-BE49-F238E27FC236}">
                <a16:creationId xmlns:a16="http://schemas.microsoft.com/office/drawing/2014/main" id="{FD882F5F-036C-26EC-A52B-12F945F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20B850C-481D-4421-A30C-FC8FD958A00E}"/>
              </a:ext>
            </a:extLst>
          </p:cNvPr>
          <p:cNvSpPr>
            <a:spLocks noGrp="1"/>
          </p:cNvSpPr>
          <p:nvPr>
            <p:ph idx="1"/>
          </p:nvPr>
        </p:nvSpPr>
        <p:spPr>
          <a:xfrm>
            <a:off x="838200" y="1920331"/>
            <a:ext cx="10515600" cy="4251960"/>
          </a:xfrm>
        </p:spPr>
        <p:txBody>
          <a:bodyPr>
            <a:normAutofit fontScale="47500" lnSpcReduction="20000"/>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Modernes JavaScript ist eine „sichere“ Programmiersprache. Sie bietet keinen Low-Level-Zugriff auf Speicher oder CPU, da sie ursprünglich für Browser entwickelt wurde, die dies nicht erfordern.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In-Browser-JavaScript kann alles, was mit der Manipulation von Webseiten, der Interaktion mit dem Benutzer und dem Webserver zu tun hat.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Zum Beispiel kann In-Browser-JavaScript:</a:t>
            </a:r>
          </a:p>
          <a:p>
            <a:pPr lvl="1">
              <a:lnSpc>
                <a:spcPct val="100000"/>
              </a:lnSpc>
              <a:spcBef>
                <a:spcPts val="1000"/>
              </a:spcBef>
              <a:defRPr/>
            </a:pPr>
            <a:r>
              <a:rPr lang="de-DE" sz="2900" kern="0" dirty="0">
                <a:solidFill>
                  <a:sysClr val="windowText" lastClr="000000"/>
                </a:solidFill>
                <a:latin typeface="Arial"/>
                <a:cs typeface="Arial"/>
              </a:rPr>
              <a:t>Neues HTML zur Seite hinzufügen, den vorhandenen Inhalt ändern, Stile modifizieren. (DOM </a:t>
            </a:r>
            <a:r>
              <a:rPr lang="de-DE" sz="2900" kern="0" dirty="0" err="1">
                <a:solidFill>
                  <a:sysClr val="windowText" lastClr="000000"/>
                </a:solidFill>
                <a:latin typeface="Arial"/>
                <a:cs typeface="Arial"/>
              </a:rPr>
              <a:t>Tree</a:t>
            </a:r>
            <a:r>
              <a:rPr lang="de-DE" sz="2900" kern="0" dirty="0">
                <a:solidFill>
                  <a:sysClr val="windowText" lastClr="000000"/>
                </a:solidFill>
                <a:latin typeface="Arial"/>
                <a:cs typeface="Arial"/>
              </a:rPr>
              <a:t> Manipulation)</a:t>
            </a:r>
          </a:p>
          <a:p>
            <a:pPr lvl="1">
              <a:lnSpc>
                <a:spcPct val="100000"/>
              </a:lnSpc>
              <a:spcBef>
                <a:spcPts val="1000"/>
              </a:spcBef>
              <a:defRPr/>
            </a:pPr>
            <a:r>
              <a:rPr lang="de-DE" sz="3200" kern="0" dirty="0">
                <a:solidFill>
                  <a:sysClr val="windowText" lastClr="000000"/>
                </a:solidFill>
                <a:latin typeface="Arial"/>
                <a:cs typeface="Arial"/>
              </a:rPr>
              <a:t>auf Benutzeraktionen reagieren, auf Mausklicks, Zeigerbewegungen und Tastendrücke reagieren. </a:t>
            </a:r>
          </a:p>
          <a:p>
            <a:pPr lvl="1">
              <a:lnSpc>
                <a:spcPct val="100000"/>
              </a:lnSpc>
              <a:spcBef>
                <a:spcPts val="1000"/>
              </a:spcBef>
              <a:defRPr/>
            </a:pPr>
            <a:r>
              <a:rPr lang="de-DE" sz="3200" kern="0" dirty="0">
                <a:solidFill>
                  <a:sysClr val="windowText" lastClr="000000"/>
                </a:solidFill>
                <a:latin typeface="Arial"/>
                <a:cs typeface="Arial"/>
              </a:rPr>
              <a:t>Anfragen über das Netzwerk an Remote-Server senden, </a:t>
            </a:r>
          </a:p>
          <a:p>
            <a:pPr lvl="1">
              <a:lnSpc>
                <a:spcPct val="100000"/>
              </a:lnSpc>
              <a:spcBef>
                <a:spcPts val="1000"/>
              </a:spcBef>
              <a:defRPr/>
            </a:pPr>
            <a:r>
              <a:rPr lang="de-DE" sz="3200" kern="0" dirty="0">
                <a:solidFill>
                  <a:sysClr val="windowText" lastClr="000000"/>
                </a:solidFill>
                <a:latin typeface="Arial"/>
                <a:cs typeface="Arial"/>
              </a:rPr>
              <a:t>Dateien herunterladen und hochladen (sogenannte AJAX- und COMET-Technologien). </a:t>
            </a:r>
          </a:p>
          <a:p>
            <a:pPr lvl="1">
              <a:lnSpc>
                <a:spcPct val="100000"/>
              </a:lnSpc>
              <a:spcBef>
                <a:spcPts val="1000"/>
              </a:spcBef>
              <a:defRPr/>
            </a:pPr>
            <a:r>
              <a:rPr lang="de-DE" sz="3200" kern="0" dirty="0">
                <a:solidFill>
                  <a:sysClr val="windowText" lastClr="000000"/>
                </a:solidFill>
                <a:latin typeface="Arial"/>
                <a:cs typeface="Arial"/>
              </a:rPr>
              <a:t>Cookies abrufen und setzen, </a:t>
            </a:r>
          </a:p>
          <a:p>
            <a:pPr lvl="1">
              <a:lnSpc>
                <a:spcPct val="100000"/>
              </a:lnSpc>
              <a:spcBef>
                <a:spcPts val="1000"/>
              </a:spcBef>
              <a:defRPr/>
            </a:pPr>
            <a:r>
              <a:rPr lang="de-DE" sz="3200" kern="0" dirty="0">
                <a:solidFill>
                  <a:sysClr val="windowText" lastClr="000000"/>
                </a:solidFill>
                <a:latin typeface="Arial"/>
                <a:cs typeface="Arial"/>
              </a:rPr>
              <a:t>Fragen an den Besucher stellen, </a:t>
            </a:r>
          </a:p>
          <a:p>
            <a:pPr lvl="1">
              <a:lnSpc>
                <a:spcPct val="100000"/>
              </a:lnSpc>
              <a:spcBef>
                <a:spcPts val="1000"/>
              </a:spcBef>
              <a:defRPr/>
            </a:pPr>
            <a:r>
              <a:rPr lang="de-DE" sz="3200" kern="0" dirty="0">
                <a:solidFill>
                  <a:sysClr val="windowText" lastClr="000000"/>
                </a:solidFill>
                <a:latin typeface="Arial"/>
                <a:cs typeface="Arial"/>
              </a:rPr>
              <a:t>Nachrichten anzeigen. </a:t>
            </a:r>
          </a:p>
          <a:p>
            <a:pPr lvl="1">
              <a:lnSpc>
                <a:spcPct val="100000"/>
              </a:lnSpc>
              <a:spcBef>
                <a:spcPts val="1000"/>
              </a:spcBef>
              <a:defRPr/>
            </a:pPr>
            <a:r>
              <a:rPr lang="de-DE" sz="3200" kern="0" dirty="0">
                <a:solidFill>
                  <a:sysClr val="windowText" lastClr="000000"/>
                </a:solidFill>
                <a:latin typeface="Arial"/>
                <a:cs typeface="Arial"/>
              </a:rPr>
              <a:t>Daten auf der Client-Seite speichern (</a:t>
            </a:r>
            <a:r>
              <a:rPr lang="de-DE" sz="3200" kern="0" dirty="0" err="1">
                <a:solidFill>
                  <a:sysClr val="windowText" lastClr="000000"/>
                </a:solidFill>
                <a:latin typeface="Arial"/>
                <a:cs typeface="Arial"/>
              </a:rPr>
              <a:t>local</a:t>
            </a:r>
            <a:r>
              <a:rPr lang="de-DE" sz="3200" kern="0" dirty="0">
                <a:solidFill>
                  <a:sysClr val="windowText" lastClr="000000"/>
                </a:solidFill>
                <a:latin typeface="Arial"/>
                <a:cs typeface="Arial"/>
              </a:rPr>
              <a:t> Storage).</a:t>
            </a:r>
          </a:p>
          <a:p>
            <a:pPr lvl="1">
              <a:lnSpc>
                <a:spcPct val="100000"/>
              </a:lnSpc>
              <a:spcBef>
                <a:spcPts val="1000"/>
              </a:spcBef>
              <a:defRPr/>
            </a:pPr>
            <a:endParaRPr lang="de-DE" sz="2900" b="1" kern="0" dirty="0">
              <a:solidFill>
                <a:sysClr val="windowText" lastClr="000000"/>
              </a:solidFill>
              <a:latin typeface="Arial"/>
              <a:cs typeface="Arial"/>
            </a:endParaRPr>
          </a:p>
          <a:p>
            <a:pPr marL="457200" lvl="1" indent="0">
              <a:lnSpc>
                <a:spcPct val="100000"/>
              </a:lnSpc>
              <a:spcBef>
                <a:spcPts val="1000"/>
              </a:spcBef>
              <a:buNone/>
              <a:defRPr/>
            </a:pPr>
            <a:endParaRPr lang="de-DE" sz="2900" b="1" kern="0" dirty="0">
              <a:solidFill>
                <a:sysClr val="windowText" lastClr="000000"/>
              </a:solidFill>
              <a:latin typeface="Arial"/>
              <a:cs typeface="Arial"/>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5093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E15B49-D54B-D997-6DDB-F7D62C915C0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173990C-C8C0-0578-753A-9CFEE02DC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2E4DCAE2-54B9-2E35-BD8F-2BE7F37D8D74}"/>
              </a:ext>
            </a:extLst>
          </p:cNvPr>
          <p:cNvSpPr>
            <a:spLocks noGrp="1"/>
          </p:cNvSpPr>
          <p:nvPr>
            <p:ph type="title"/>
          </p:nvPr>
        </p:nvSpPr>
        <p:spPr>
          <a:xfrm>
            <a:off x="838200" y="365125"/>
            <a:ext cx="10515600" cy="1325563"/>
          </a:xfrm>
        </p:spPr>
        <p:txBody>
          <a:bodyPr>
            <a:normAutofit/>
          </a:bodyPr>
          <a:lstStyle/>
          <a:p>
            <a:r>
              <a:rPr lang="de-DE" sz="4400" dirty="0"/>
              <a:t>JavaScript Datentypen - Übersicht</a:t>
            </a:r>
            <a:endParaRPr lang="de-DE" sz="4200" dirty="0"/>
          </a:p>
        </p:txBody>
      </p:sp>
      <p:sp>
        <p:nvSpPr>
          <p:cNvPr id="43" name="sketch line">
            <a:extLst>
              <a:ext uri="{FF2B5EF4-FFF2-40B4-BE49-F238E27FC236}">
                <a16:creationId xmlns:a16="http://schemas.microsoft.com/office/drawing/2014/main" id="{88D8C770-85AA-2B3C-EB92-B1334677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942D9BF8-4FA6-FB0D-0FC6-1DEE7339C021}"/>
              </a:ext>
            </a:extLst>
          </p:cNvPr>
          <p:cNvSpPr txBox="1"/>
          <p:nvPr/>
        </p:nvSpPr>
        <p:spPr>
          <a:xfrm>
            <a:off x="838200" y="1761579"/>
            <a:ext cx="10713720" cy="788670"/>
          </a:xfrm>
          <a:prstGeom prst="rect">
            <a:avLst/>
          </a:prstGeom>
        </p:spPr>
        <p:txBody>
          <a:bodyPr vert="horz" wrap="square" lIns="0" tIns="88265" rIns="0" bIns="0" rtlCol="0">
            <a:spAutoFit/>
          </a:bodyPr>
          <a:lstStyle/>
          <a:p>
            <a:pPr marL="12700">
              <a:lnSpc>
                <a:spcPct val="100000"/>
              </a:lnSpc>
              <a:spcBef>
                <a:spcPts val="695"/>
              </a:spcBef>
            </a:pPr>
            <a:r>
              <a:rPr sz="2000" dirty="0">
                <a:latin typeface="Arial"/>
                <a:cs typeface="Arial"/>
              </a:rPr>
              <a:t>In</a:t>
            </a:r>
            <a:r>
              <a:rPr sz="2000" spc="-65" dirty="0">
                <a:latin typeface="Arial"/>
                <a:cs typeface="Arial"/>
              </a:rPr>
              <a:t> </a:t>
            </a:r>
            <a:r>
              <a:rPr sz="2000" dirty="0">
                <a:latin typeface="Arial"/>
                <a:cs typeface="Arial"/>
              </a:rPr>
              <a:t>JavaScript</a:t>
            </a:r>
            <a:r>
              <a:rPr lang="de-DE" sz="2000" dirty="0">
                <a:latin typeface="Arial"/>
                <a:cs typeface="Arial"/>
              </a:rPr>
              <a:t> gibt es nur </a:t>
            </a:r>
            <a:r>
              <a:rPr sz="2000" dirty="0">
                <a:latin typeface="Arial"/>
                <a:cs typeface="Arial"/>
              </a:rPr>
              <a:t>6</a:t>
            </a:r>
            <a:r>
              <a:rPr sz="2000" spc="20" dirty="0">
                <a:latin typeface="Arial"/>
                <a:cs typeface="Arial"/>
              </a:rPr>
              <a:t> </a:t>
            </a:r>
            <a:r>
              <a:rPr lang="de-DE" sz="2000" dirty="0">
                <a:latin typeface="Arial"/>
                <a:cs typeface="Arial"/>
              </a:rPr>
              <a:t>Datentypen</a:t>
            </a:r>
            <a:r>
              <a:rPr sz="2000" spc="-10" dirty="0">
                <a:latin typeface="Arial"/>
                <a:cs typeface="Arial"/>
              </a:rPr>
              <a:t>.</a:t>
            </a:r>
            <a:endParaRPr sz="2000" dirty="0">
              <a:latin typeface="Arial"/>
              <a:cs typeface="Arial"/>
            </a:endParaRPr>
          </a:p>
          <a:p>
            <a:pPr marL="12700">
              <a:lnSpc>
                <a:spcPct val="100000"/>
              </a:lnSpc>
              <a:spcBef>
                <a:spcPts val="605"/>
              </a:spcBef>
            </a:pPr>
            <a:r>
              <a:rPr lang="de-DE" sz="2000" dirty="0">
                <a:latin typeface="Arial"/>
                <a:cs typeface="Arial"/>
              </a:rPr>
              <a:t>Zu jedem Zeitpunkt gehört der Wert einer Variablen nur zu einem der folgenden Datentypen:</a:t>
            </a:r>
            <a:endParaRPr sz="2000" dirty="0">
              <a:latin typeface="Arial"/>
              <a:cs typeface="Arial"/>
            </a:endParaRPr>
          </a:p>
        </p:txBody>
      </p:sp>
      <p:graphicFrame>
        <p:nvGraphicFramePr>
          <p:cNvPr id="4" name="object 5">
            <a:extLst>
              <a:ext uri="{FF2B5EF4-FFF2-40B4-BE49-F238E27FC236}">
                <a16:creationId xmlns:a16="http://schemas.microsoft.com/office/drawing/2014/main" id="{7D825553-BFC5-307B-D652-02636D9F8629}"/>
              </a:ext>
            </a:extLst>
          </p:cNvPr>
          <p:cNvGraphicFramePr>
            <a:graphicFrameLocks noGrp="1"/>
          </p:cNvGraphicFramePr>
          <p:nvPr>
            <p:extLst>
              <p:ext uri="{D42A27DB-BD31-4B8C-83A1-F6EECF244321}">
                <p14:modId xmlns:p14="http://schemas.microsoft.com/office/powerpoint/2010/main" val="1756494894"/>
              </p:ext>
            </p:extLst>
          </p:nvPr>
        </p:nvGraphicFramePr>
        <p:xfrm>
          <a:off x="838200" y="3002936"/>
          <a:ext cx="9681844" cy="3150235"/>
        </p:xfrm>
        <a:graphic>
          <a:graphicData uri="http://schemas.openxmlformats.org/drawingml/2006/table">
            <a:tbl>
              <a:tblPr firstRow="1" bandRow="1">
                <a:tableStyleId>{2D5ABB26-0587-4C30-8999-92F81FD0307C}</a:tableStyleId>
              </a:tblPr>
              <a:tblGrid>
                <a:gridCol w="1740535">
                  <a:extLst>
                    <a:ext uri="{9D8B030D-6E8A-4147-A177-3AD203B41FA5}">
                      <a16:colId xmlns:a16="http://schemas.microsoft.com/office/drawing/2014/main" val="20000"/>
                    </a:ext>
                  </a:extLst>
                </a:gridCol>
                <a:gridCol w="7941309">
                  <a:extLst>
                    <a:ext uri="{9D8B030D-6E8A-4147-A177-3AD203B41FA5}">
                      <a16:colId xmlns:a16="http://schemas.microsoft.com/office/drawing/2014/main" val="20001"/>
                    </a:ext>
                  </a:extLst>
                </a:gridCol>
              </a:tblGrid>
              <a:tr h="411480">
                <a:tc>
                  <a:txBody>
                    <a:bodyPr/>
                    <a:lstStyle/>
                    <a:p>
                      <a:pPr marL="92075">
                        <a:lnSpc>
                          <a:spcPct val="100000"/>
                        </a:lnSpc>
                        <a:spcBef>
                          <a:spcPts val="320"/>
                        </a:spcBef>
                      </a:pPr>
                      <a:r>
                        <a:rPr sz="2100" b="1" dirty="0">
                          <a:solidFill>
                            <a:srgbClr val="FFFFFF"/>
                          </a:solidFill>
                          <a:latin typeface="Arial"/>
                          <a:cs typeface="Arial"/>
                        </a:rPr>
                        <a:t>Dat</a:t>
                      </a:r>
                      <a:r>
                        <a:rPr lang="de-DE" sz="2100" b="1" dirty="0" err="1">
                          <a:solidFill>
                            <a:srgbClr val="FFFFFF"/>
                          </a:solidFill>
                          <a:latin typeface="Arial"/>
                          <a:cs typeface="Arial"/>
                        </a:rPr>
                        <a:t>entyp</a:t>
                      </a:r>
                      <a:endParaRPr sz="2100" dirty="0">
                        <a:latin typeface="Arial"/>
                        <a:cs typeface="Arial"/>
                      </a:endParaRPr>
                    </a:p>
                  </a:txBody>
                  <a:tcPr marL="0" marR="0" marT="40640" marB="0">
                    <a:lnL w="12700">
                      <a:solidFill>
                        <a:srgbClr val="0076CA"/>
                      </a:solidFill>
                      <a:prstDash val="solid"/>
                    </a:lnL>
                    <a:lnB w="19050">
                      <a:solidFill>
                        <a:srgbClr val="FFFFFF"/>
                      </a:solidFill>
                      <a:prstDash val="solid"/>
                    </a:lnB>
                    <a:solidFill>
                      <a:srgbClr val="0076CA"/>
                    </a:solidFill>
                  </a:tcPr>
                </a:tc>
                <a:tc>
                  <a:txBody>
                    <a:bodyPr/>
                    <a:lstStyle/>
                    <a:p>
                      <a:pPr marL="93345">
                        <a:lnSpc>
                          <a:spcPct val="100000"/>
                        </a:lnSpc>
                        <a:spcBef>
                          <a:spcPts val="320"/>
                        </a:spcBef>
                      </a:pPr>
                      <a:r>
                        <a:rPr lang="de-DE" sz="2100" b="1" dirty="0">
                          <a:solidFill>
                            <a:srgbClr val="FFFFFF"/>
                          </a:solidFill>
                          <a:latin typeface="Arial"/>
                          <a:cs typeface="Arial"/>
                        </a:rPr>
                        <a:t>Der Wert der Variable</a:t>
                      </a:r>
                      <a:r>
                        <a:rPr sz="2100" b="1" spc="-10" dirty="0">
                          <a:solidFill>
                            <a:srgbClr val="FFFFFF"/>
                          </a:solidFill>
                          <a:latin typeface="Arial"/>
                          <a:cs typeface="Arial"/>
                        </a:rPr>
                        <a:t>…</a:t>
                      </a:r>
                      <a:endParaRPr sz="2100" dirty="0">
                        <a:latin typeface="Arial"/>
                        <a:cs typeface="Arial"/>
                      </a:endParaRPr>
                    </a:p>
                  </a:txBody>
                  <a:tcPr marL="0" marR="0" marT="40640" marB="0">
                    <a:lnR w="12700">
                      <a:solidFill>
                        <a:srgbClr val="0076CA"/>
                      </a:solidFill>
                      <a:prstDash val="solid"/>
                    </a:lnR>
                    <a:lnB w="19050">
                      <a:solidFill>
                        <a:srgbClr val="FFFFFF"/>
                      </a:solidFill>
                      <a:prstDash val="solid"/>
                    </a:lnB>
                    <a:solidFill>
                      <a:srgbClr val="0076CA"/>
                    </a:solidFill>
                  </a:tcPr>
                </a:tc>
                <a:extLst>
                  <a:ext uri="{0D108BD9-81ED-4DB2-BD59-A6C34878D82A}">
                    <a16:rowId xmlns:a16="http://schemas.microsoft.com/office/drawing/2014/main" val="10000"/>
                  </a:ext>
                </a:extLst>
              </a:tr>
              <a:tr h="410845">
                <a:tc>
                  <a:txBody>
                    <a:bodyPr/>
                    <a:lstStyle/>
                    <a:p>
                      <a:pPr marL="92075">
                        <a:lnSpc>
                          <a:spcPct val="100000"/>
                        </a:lnSpc>
                        <a:spcBef>
                          <a:spcPts val="320"/>
                        </a:spcBef>
                      </a:pPr>
                      <a:r>
                        <a:rPr sz="2100" spc="-20" dirty="0">
                          <a:latin typeface="Arial"/>
                          <a:cs typeface="Arial"/>
                        </a:rPr>
                        <a:t>Null</a:t>
                      </a:r>
                      <a:endParaRPr sz="2100">
                        <a:latin typeface="Arial"/>
                        <a:cs typeface="Arial"/>
                      </a:endParaRPr>
                    </a:p>
                  </a:txBody>
                  <a:tcPr marL="0" marR="0" marT="40640" marB="0">
                    <a:lnL w="12700">
                      <a:solidFill>
                        <a:srgbClr val="0076CA"/>
                      </a:solidFill>
                      <a:prstDash val="solid"/>
                    </a:lnL>
                    <a:lnR w="12700">
                      <a:solidFill>
                        <a:srgbClr val="0076CA"/>
                      </a:solidFill>
                      <a:prstDash val="solid"/>
                    </a:lnR>
                    <a:lnT w="19050">
                      <a:solidFill>
                        <a:srgbClr val="FFFFFF"/>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20"/>
                        </a:spcBef>
                      </a:pPr>
                      <a:r>
                        <a:rPr sz="2100" dirty="0">
                          <a:latin typeface="Arial"/>
                          <a:cs typeface="Arial"/>
                        </a:rPr>
                        <a:t>Is</a:t>
                      </a:r>
                      <a:r>
                        <a:rPr lang="de-DE" sz="2100" dirty="0">
                          <a:latin typeface="Arial"/>
                          <a:cs typeface="Arial"/>
                        </a:rPr>
                        <a:t>t</a:t>
                      </a:r>
                      <a:r>
                        <a:rPr sz="2100" spc="-70" dirty="0">
                          <a:latin typeface="Arial"/>
                          <a:cs typeface="Arial"/>
                        </a:rPr>
                        <a:t> </a:t>
                      </a:r>
                      <a:r>
                        <a:rPr sz="2100" dirty="0" err="1">
                          <a:latin typeface="Arial"/>
                          <a:cs typeface="Arial"/>
                        </a:rPr>
                        <a:t>expli</a:t>
                      </a:r>
                      <a:r>
                        <a:rPr lang="de-DE" sz="2100" dirty="0" err="1">
                          <a:latin typeface="Arial"/>
                          <a:cs typeface="Arial"/>
                        </a:rPr>
                        <a:t>zit</a:t>
                      </a:r>
                      <a:r>
                        <a:rPr lang="de-DE" sz="2100" spc="15" dirty="0">
                          <a:latin typeface="Arial"/>
                          <a:cs typeface="Arial"/>
                        </a:rPr>
                        <a:t> </a:t>
                      </a:r>
                      <a:r>
                        <a:rPr lang="de-DE" sz="2100" dirty="0">
                          <a:latin typeface="Arial"/>
                          <a:cs typeface="Arial"/>
                        </a:rPr>
                        <a:t>als ohne Wert definiert</a:t>
                      </a:r>
                      <a:endParaRPr sz="2100" dirty="0">
                        <a:latin typeface="Arial"/>
                        <a:cs typeface="Arial"/>
                      </a:endParaRPr>
                    </a:p>
                  </a:txBody>
                  <a:tcPr marL="0" marR="0" marT="40640" marB="0">
                    <a:lnL w="12700">
                      <a:solidFill>
                        <a:srgbClr val="0076CA"/>
                      </a:solidFill>
                      <a:prstDash val="solid"/>
                    </a:lnL>
                    <a:lnR w="12700">
                      <a:solidFill>
                        <a:srgbClr val="0076CA"/>
                      </a:solidFill>
                      <a:prstDash val="solid"/>
                    </a:lnR>
                    <a:lnT w="19050">
                      <a:solidFill>
                        <a:srgbClr val="FFFFFF"/>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1"/>
                  </a:ext>
                </a:extLst>
              </a:tr>
              <a:tr h="411480">
                <a:tc>
                  <a:txBody>
                    <a:bodyPr/>
                    <a:lstStyle/>
                    <a:p>
                      <a:pPr marL="92075">
                        <a:lnSpc>
                          <a:spcPct val="100000"/>
                        </a:lnSpc>
                        <a:spcBef>
                          <a:spcPts val="325"/>
                        </a:spcBef>
                      </a:pPr>
                      <a:r>
                        <a:rPr sz="2100" spc="-10" dirty="0">
                          <a:latin typeface="Arial"/>
                          <a:cs typeface="Arial"/>
                        </a:rPr>
                        <a:t>Undefined</a:t>
                      </a:r>
                      <a:endParaRPr sz="2100">
                        <a:latin typeface="Arial"/>
                        <a:cs typeface="Arial"/>
                      </a:endParaRPr>
                    </a:p>
                  </a:txBody>
                  <a:tcPr marL="0" marR="0" marT="4127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25"/>
                        </a:spcBef>
                      </a:pPr>
                      <a:r>
                        <a:rPr sz="2100" dirty="0">
                          <a:latin typeface="Arial"/>
                          <a:cs typeface="Arial"/>
                        </a:rPr>
                        <a:t>Is</a:t>
                      </a:r>
                      <a:r>
                        <a:rPr lang="de-DE" sz="2100" spc="15" dirty="0">
                          <a:latin typeface="Arial"/>
                          <a:cs typeface="Arial"/>
                        </a:rPr>
                        <a:t>t undefiniert</a:t>
                      </a:r>
                      <a:endParaRPr sz="2100" dirty="0">
                        <a:latin typeface="Arial"/>
                        <a:cs typeface="Arial"/>
                      </a:endParaRPr>
                    </a:p>
                  </a:txBody>
                  <a:tcPr marL="0" marR="0" marT="4127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2"/>
                  </a:ext>
                </a:extLst>
              </a:tr>
              <a:tr h="410845">
                <a:tc>
                  <a:txBody>
                    <a:bodyPr/>
                    <a:lstStyle/>
                    <a:p>
                      <a:pPr marL="92075">
                        <a:lnSpc>
                          <a:spcPct val="100000"/>
                        </a:lnSpc>
                        <a:spcBef>
                          <a:spcPts val="330"/>
                        </a:spcBef>
                      </a:pPr>
                      <a:r>
                        <a:rPr sz="2100" spc="-10" dirty="0">
                          <a:latin typeface="Arial"/>
                          <a:cs typeface="Arial"/>
                        </a:rPr>
                        <a:t>Boolean</a:t>
                      </a:r>
                      <a:endParaRPr sz="2100">
                        <a:latin typeface="Arial"/>
                        <a:cs typeface="Arial"/>
                      </a:endParaRPr>
                    </a:p>
                  </a:txBody>
                  <a:tcPr marL="0" marR="0" marT="4191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30"/>
                        </a:spcBef>
                      </a:pPr>
                      <a:r>
                        <a:rPr sz="2100" dirty="0">
                          <a:latin typeface="Arial"/>
                          <a:cs typeface="Arial"/>
                        </a:rPr>
                        <a:t>Is</a:t>
                      </a:r>
                      <a:r>
                        <a:rPr lang="de-DE" sz="2100" dirty="0">
                          <a:latin typeface="Arial"/>
                          <a:cs typeface="Arial"/>
                        </a:rPr>
                        <a:t>t</a:t>
                      </a:r>
                      <a:r>
                        <a:rPr sz="2100" spc="-15" dirty="0">
                          <a:latin typeface="Arial"/>
                          <a:cs typeface="Arial"/>
                        </a:rPr>
                        <a:t> </a:t>
                      </a:r>
                      <a:r>
                        <a:rPr lang="de-DE" sz="2100" dirty="0">
                          <a:latin typeface="Arial"/>
                          <a:cs typeface="Arial"/>
                        </a:rPr>
                        <a:t>entweder </a:t>
                      </a:r>
                      <a:r>
                        <a:rPr sz="2100" dirty="0">
                          <a:solidFill>
                            <a:srgbClr val="660066"/>
                          </a:solidFill>
                          <a:latin typeface="Arial"/>
                          <a:cs typeface="Arial"/>
                        </a:rPr>
                        <a:t>true</a:t>
                      </a:r>
                      <a:r>
                        <a:rPr sz="2100" spc="-50" dirty="0">
                          <a:solidFill>
                            <a:srgbClr val="660066"/>
                          </a:solidFill>
                          <a:latin typeface="Arial"/>
                          <a:cs typeface="Arial"/>
                        </a:rPr>
                        <a:t> </a:t>
                      </a:r>
                      <a:r>
                        <a:rPr lang="de-DE" sz="2100" spc="-50" dirty="0">
                          <a:solidFill>
                            <a:srgbClr val="660066"/>
                          </a:solidFill>
                          <a:latin typeface="Arial"/>
                          <a:cs typeface="Arial"/>
                        </a:rPr>
                        <a:t>oder </a:t>
                      </a:r>
                      <a:r>
                        <a:rPr sz="2100" spc="-20" dirty="0">
                          <a:solidFill>
                            <a:srgbClr val="660066"/>
                          </a:solidFill>
                          <a:latin typeface="Arial"/>
                          <a:cs typeface="Arial"/>
                        </a:rPr>
                        <a:t>false</a:t>
                      </a:r>
                      <a:endParaRPr sz="2100" dirty="0">
                        <a:latin typeface="Arial"/>
                        <a:cs typeface="Arial"/>
                      </a:endParaRPr>
                    </a:p>
                  </a:txBody>
                  <a:tcPr marL="0" marR="0" marT="4191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3"/>
                  </a:ext>
                </a:extLst>
              </a:tr>
              <a:tr h="411480">
                <a:tc>
                  <a:txBody>
                    <a:bodyPr/>
                    <a:lstStyle/>
                    <a:p>
                      <a:pPr marL="92075">
                        <a:lnSpc>
                          <a:spcPct val="100000"/>
                        </a:lnSpc>
                        <a:spcBef>
                          <a:spcPts val="335"/>
                        </a:spcBef>
                      </a:pPr>
                      <a:r>
                        <a:rPr sz="2100" spc="-10" dirty="0">
                          <a:latin typeface="Arial"/>
                          <a:cs typeface="Arial"/>
                        </a:rPr>
                        <a:t>String</a:t>
                      </a:r>
                      <a:endParaRPr sz="2100">
                        <a:latin typeface="Arial"/>
                        <a:cs typeface="Arial"/>
                      </a:endParaRPr>
                    </a:p>
                  </a:txBody>
                  <a:tcPr marL="0" marR="0" marT="4254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35"/>
                        </a:spcBef>
                      </a:pPr>
                      <a:r>
                        <a:rPr lang="de-DE" sz="2100" dirty="0">
                          <a:latin typeface="Arial"/>
                          <a:cs typeface="Arial"/>
                        </a:rPr>
                        <a:t>Ist eine unveränderliche Sammlung von 0 oder mehr Unicode-Zeichen</a:t>
                      </a:r>
                      <a:endParaRPr sz="2100" dirty="0">
                        <a:latin typeface="Arial"/>
                        <a:cs typeface="Arial"/>
                      </a:endParaRPr>
                    </a:p>
                  </a:txBody>
                  <a:tcPr marL="0" marR="0" marT="4254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4"/>
                  </a:ext>
                </a:extLst>
              </a:tr>
              <a:tr h="411480">
                <a:tc>
                  <a:txBody>
                    <a:bodyPr/>
                    <a:lstStyle/>
                    <a:p>
                      <a:pPr marL="92075">
                        <a:lnSpc>
                          <a:spcPct val="100000"/>
                        </a:lnSpc>
                        <a:spcBef>
                          <a:spcPts val="340"/>
                        </a:spcBef>
                      </a:pPr>
                      <a:r>
                        <a:rPr sz="2100" spc="-10" dirty="0">
                          <a:latin typeface="Arial"/>
                          <a:cs typeface="Arial"/>
                        </a:rPr>
                        <a:t>Number</a:t>
                      </a:r>
                      <a:endParaRPr sz="2100">
                        <a:latin typeface="Arial"/>
                        <a:cs typeface="Arial"/>
                      </a:endParaRPr>
                    </a:p>
                  </a:txBody>
                  <a:tcPr marL="0" marR="0" marT="4318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40"/>
                        </a:spcBef>
                      </a:pPr>
                      <a:r>
                        <a:rPr lang="de-DE" sz="2100" dirty="0">
                          <a:latin typeface="Arial"/>
                          <a:cs typeface="Arial"/>
                        </a:rPr>
                        <a:t>Kann in m</a:t>
                      </a:r>
                      <a:r>
                        <a:rPr sz="2100" dirty="0" err="1">
                          <a:latin typeface="Arial"/>
                          <a:cs typeface="Arial"/>
                        </a:rPr>
                        <a:t>athemati</a:t>
                      </a:r>
                      <a:r>
                        <a:rPr lang="de-DE" sz="2100" dirty="0" err="1">
                          <a:latin typeface="Arial"/>
                          <a:cs typeface="Arial"/>
                        </a:rPr>
                        <a:t>schen</a:t>
                      </a:r>
                      <a:r>
                        <a:rPr lang="de-DE" sz="2100" dirty="0">
                          <a:latin typeface="Arial"/>
                          <a:cs typeface="Arial"/>
                        </a:rPr>
                        <a:t> O</a:t>
                      </a:r>
                      <a:r>
                        <a:rPr sz="2100" spc="-10" dirty="0" err="1">
                          <a:latin typeface="Arial"/>
                          <a:cs typeface="Arial"/>
                        </a:rPr>
                        <a:t>peration</a:t>
                      </a:r>
                      <a:r>
                        <a:rPr lang="de-DE" sz="2100" spc="-10" dirty="0">
                          <a:latin typeface="Arial"/>
                          <a:cs typeface="Arial"/>
                        </a:rPr>
                        <a:t>en verwendet werden</a:t>
                      </a:r>
                      <a:endParaRPr sz="2100" dirty="0">
                        <a:latin typeface="Arial"/>
                        <a:cs typeface="Arial"/>
                      </a:endParaRPr>
                    </a:p>
                  </a:txBody>
                  <a:tcPr marL="0" marR="0" marT="4318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5"/>
                  </a:ext>
                </a:extLst>
              </a:tr>
              <a:tr h="411480">
                <a:tc>
                  <a:txBody>
                    <a:bodyPr/>
                    <a:lstStyle/>
                    <a:p>
                      <a:pPr marL="92075">
                        <a:lnSpc>
                          <a:spcPct val="100000"/>
                        </a:lnSpc>
                        <a:spcBef>
                          <a:spcPts val="345"/>
                        </a:spcBef>
                      </a:pPr>
                      <a:r>
                        <a:rPr sz="2100" spc="-10" dirty="0">
                          <a:latin typeface="Arial"/>
                          <a:cs typeface="Arial"/>
                        </a:rPr>
                        <a:t>Object</a:t>
                      </a:r>
                      <a:endParaRPr sz="2100">
                        <a:latin typeface="Arial"/>
                        <a:cs typeface="Arial"/>
                      </a:endParaRPr>
                    </a:p>
                  </a:txBody>
                  <a:tcPr marL="0" marR="0" marT="4381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45"/>
                        </a:spcBef>
                      </a:pPr>
                      <a:r>
                        <a:rPr lang="de-DE" sz="2100" dirty="0">
                          <a:latin typeface="Arial"/>
                          <a:cs typeface="Arial"/>
                        </a:rPr>
                        <a:t>Ist eine ungeordnete Sammlung von Key / V</a:t>
                      </a:r>
                      <a:r>
                        <a:rPr sz="2100" dirty="0" err="1">
                          <a:latin typeface="Arial"/>
                          <a:cs typeface="Arial"/>
                        </a:rPr>
                        <a:t>alue</a:t>
                      </a:r>
                      <a:r>
                        <a:rPr sz="2100" spc="-45" dirty="0">
                          <a:latin typeface="Arial"/>
                          <a:cs typeface="Arial"/>
                        </a:rPr>
                        <a:t> </a:t>
                      </a:r>
                      <a:r>
                        <a:rPr lang="de-DE" sz="2100" spc="-10" dirty="0">
                          <a:latin typeface="Arial"/>
                          <a:cs typeface="Arial"/>
                        </a:rPr>
                        <a:t>Paaren</a:t>
                      </a:r>
                      <a:endParaRPr sz="2100" dirty="0">
                        <a:latin typeface="Arial"/>
                        <a:cs typeface="Arial"/>
                      </a:endParaRPr>
                    </a:p>
                  </a:txBody>
                  <a:tcPr marL="0" marR="0" marT="4381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5500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79918E-A5C1-F59F-7D35-69EFA4E78AEB}"/>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D56E1D8-D8AE-F0FB-1801-844593BE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35B2E2D-2CAA-AA8B-3EAB-7C512E0659A4}"/>
              </a:ext>
            </a:extLst>
          </p:cNvPr>
          <p:cNvSpPr>
            <a:spLocks noGrp="1"/>
          </p:cNvSpPr>
          <p:nvPr>
            <p:ph type="title"/>
          </p:nvPr>
        </p:nvSpPr>
        <p:spPr>
          <a:xfrm>
            <a:off x="838200" y="365125"/>
            <a:ext cx="10515600" cy="1325563"/>
          </a:xfrm>
        </p:spPr>
        <p:txBody>
          <a:bodyPr>
            <a:normAutofit/>
          </a:bodyPr>
          <a:lstStyle/>
          <a:p>
            <a:r>
              <a:rPr lang="de-DE" sz="4400" dirty="0"/>
              <a:t>JavaScript Datentypen 1/3</a:t>
            </a:r>
            <a:endParaRPr lang="de-DE" sz="4200" dirty="0"/>
          </a:p>
        </p:txBody>
      </p:sp>
      <p:sp>
        <p:nvSpPr>
          <p:cNvPr id="43" name="sketch line">
            <a:extLst>
              <a:ext uri="{FF2B5EF4-FFF2-40B4-BE49-F238E27FC236}">
                <a16:creationId xmlns:a16="http://schemas.microsoft.com/office/drawing/2014/main" id="{77E92820-DC0A-9D9E-457B-64FE1800C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ject 3">
            <a:extLst>
              <a:ext uri="{FF2B5EF4-FFF2-40B4-BE49-F238E27FC236}">
                <a16:creationId xmlns:a16="http://schemas.microsoft.com/office/drawing/2014/main" id="{E8B440DB-1650-F87B-A4EA-D637B5BF11B9}"/>
              </a:ext>
            </a:extLst>
          </p:cNvPr>
          <p:cNvSpPr txBox="1"/>
          <p:nvPr/>
        </p:nvSpPr>
        <p:spPr>
          <a:xfrm>
            <a:off x="521253" y="1918687"/>
            <a:ext cx="10026673" cy="323807"/>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Im Coding </a:t>
            </a:r>
            <a:r>
              <a:rPr sz="2000" dirty="0" err="1">
                <a:latin typeface="Arial"/>
                <a:cs typeface="Arial"/>
              </a:rPr>
              <a:t>sind</a:t>
            </a:r>
            <a:r>
              <a:rPr sz="2000" dirty="0">
                <a:latin typeface="Arial"/>
                <a:cs typeface="Arial"/>
              </a:rPr>
              <a:t> </a:t>
            </a:r>
            <a:r>
              <a:rPr lang="de-DE" sz="2000" dirty="0">
                <a:latin typeface="Arial"/>
                <a:cs typeface="Arial"/>
              </a:rPr>
              <a:t>diese</a:t>
            </a:r>
            <a:r>
              <a:rPr sz="2000" dirty="0">
                <a:latin typeface="Arial"/>
                <a:cs typeface="Arial"/>
              </a:rPr>
              <a:t> Datentypen wie </a:t>
            </a:r>
            <a:r>
              <a:rPr sz="2000" spc="85" dirty="0">
                <a:latin typeface="Arial"/>
                <a:cs typeface="Arial"/>
              </a:rPr>
              <a:t>folgt </a:t>
            </a:r>
            <a:r>
              <a:rPr sz="2000" dirty="0">
                <a:latin typeface="Arial"/>
                <a:cs typeface="Arial"/>
              </a:rPr>
              <a:t>spezifiziert</a:t>
            </a:r>
            <a:r>
              <a:rPr sz="2000" spc="-10" dirty="0">
                <a:latin typeface="Arial"/>
                <a:cs typeface="Arial"/>
              </a:rPr>
              <a:t>:</a:t>
            </a:r>
            <a:endParaRPr sz="2000" dirty="0">
              <a:latin typeface="Arial"/>
              <a:cs typeface="Arial"/>
            </a:endParaRPr>
          </a:p>
        </p:txBody>
      </p:sp>
      <p:sp>
        <p:nvSpPr>
          <p:cNvPr id="25" name="object 7">
            <a:extLst>
              <a:ext uri="{FF2B5EF4-FFF2-40B4-BE49-F238E27FC236}">
                <a16:creationId xmlns:a16="http://schemas.microsoft.com/office/drawing/2014/main" id="{0E9CD662-CF97-EBE8-E999-EB87ADAC2C3A}"/>
              </a:ext>
            </a:extLst>
          </p:cNvPr>
          <p:cNvSpPr txBox="1"/>
          <p:nvPr/>
        </p:nvSpPr>
        <p:spPr>
          <a:xfrm>
            <a:off x="542984" y="2647946"/>
            <a:ext cx="11530965" cy="3557270"/>
          </a:xfrm>
          <a:prstGeom prst="rect">
            <a:avLst/>
          </a:prstGeom>
          <a:solidFill>
            <a:srgbClr val="FFFFEF"/>
          </a:solidFill>
          <a:ln w="9534">
            <a:solidFill>
              <a:srgbClr val="BEBEBE"/>
            </a:solidFill>
          </a:ln>
        </p:spPr>
        <p:txBody>
          <a:bodyPr vert="horz" wrap="square" lIns="0" tIns="40640" rIns="0" bIns="0" rtlCol="0">
            <a:spAutoFit/>
          </a:bodyPr>
          <a:lstStyle/>
          <a:p>
            <a:pPr marL="71755">
              <a:lnSpc>
                <a:spcPct val="100000"/>
              </a:lnSpc>
              <a:spcBef>
                <a:spcPts val="320"/>
              </a:spcBef>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10" dirty="0" err="1">
                <a:solidFill>
                  <a:srgbClr val="007E00"/>
                </a:solidFill>
                <a:latin typeface="Consolas"/>
                <a:cs typeface="Consolas"/>
              </a:rPr>
              <a:t>Spe</a:t>
            </a:r>
            <a:r>
              <a:rPr lang="de-DE" sz="1500" b="1" spc="-10" dirty="0">
                <a:solidFill>
                  <a:srgbClr val="007E00"/>
                </a:solidFill>
                <a:latin typeface="Consolas"/>
                <a:cs typeface="Consolas"/>
              </a:rPr>
              <a:t>c</a:t>
            </a:r>
            <a:r>
              <a:rPr sz="1500" b="1" spc="-10" dirty="0" err="1">
                <a:solidFill>
                  <a:srgbClr val="007E00"/>
                </a:solidFill>
                <a:latin typeface="Consolas"/>
                <a:cs typeface="Consolas"/>
              </a:rPr>
              <a:t>ial</a:t>
            </a:r>
            <a:r>
              <a:rPr lang="de-DE" sz="1500" b="1" spc="-10" dirty="0">
                <a:solidFill>
                  <a:srgbClr val="007E00"/>
                </a:solidFill>
                <a:latin typeface="Consolas"/>
                <a:cs typeface="Consolas"/>
              </a:rPr>
              <a:t> - Werte</a:t>
            </a:r>
            <a:endParaRPr sz="1500" dirty="0">
              <a:latin typeface="Consolas"/>
              <a:cs typeface="Consolas"/>
            </a:endParaRPr>
          </a:p>
          <a:p>
            <a:pPr marL="71755">
              <a:lnSpc>
                <a:spcPct val="100000"/>
              </a:lnSpc>
              <a:spcBef>
                <a:spcPts val="5"/>
              </a:spcBef>
              <a:tabLst>
                <a:tab pos="1539875" algn="l"/>
              </a:tabLst>
            </a:pPr>
            <a:r>
              <a:rPr sz="1500" b="1" spc="-10" dirty="0">
                <a:solidFill>
                  <a:srgbClr val="7E0054"/>
                </a:solidFill>
                <a:latin typeface="Consolas"/>
                <a:cs typeface="Consolas"/>
              </a:rPr>
              <a:t>null</a:t>
            </a:r>
            <a:r>
              <a:rPr sz="1500" b="1" spc="-10" dirty="0">
                <a:latin typeface="Consolas"/>
                <a:cs typeface="Consolas"/>
              </a:rPr>
              <a:t>; </a:t>
            </a:r>
            <a:r>
              <a:rPr sz="1500" b="1" dirty="0">
                <a:solidFill>
                  <a:srgbClr val="007E00"/>
                </a:solidFill>
                <a:latin typeface="Consolas"/>
                <a:cs typeface="Consolas"/>
              </a:rPr>
              <a:t>// Zeigt einen expliziten </a:t>
            </a:r>
            <a:r>
              <a:rPr sz="1500" b="1" spc="-10" dirty="0">
                <a:solidFill>
                  <a:srgbClr val="007E00"/>
                </a:solidFill>
                <a:latin typeface="Consolas"/>
                <a:cs typeface="Consolas"/>
              </a:rPr>
              <a:t>Nicht-Wert </a:t>
            </a:r>
            <a:r>
              <a:rPr sz="1500" b="1" dirty="0">
                <a:solidFill>
                  <a:srgbClr val="007E00"/>
                </a:solidFill>
                <a:latin typeface="Consolas"/>
                <a:cs typeface="Consolas"/>
              </a:rPr>
              <a:t>an</a:t>
            </a:r>
            <a:endParaRPr sz="1500" dirty="0">
              <a:latin typeface="Consolas"/>
              <a:cs typeface="Consolas"/>
            </a:endParaRPr>
          </a:p>
          <a:p>
            <a:pPr marL="71755">
              <a:lnSpc>
                <a:spcPct val="100000"/>
              </a:lnSpc>
              <a:tabLst>
                <a:tab pos="1539875" algn="l"/>
              </a:tabLst>
            </a:pPr>
            <a:r>
              <a:rPr sz="1500" b="1" spc="-10" dirty="0">
                <a:solidFill>
                  <a:srgbClr val="7E0054"/>
                </a:solidFill>
                <a:latin typeface="Consolas"/>
                <a:cs typeface="Consolas"/>
              </a:rPr>
              <a:t>undefined</a:t>
            </a:r>
            <a:r>
              <a:rPr sz="1500" b="1" spc="-10" dirty="0">
                <a:latin typeface="Consolas"/>
                <a:cs typeface="Consolas"/>
              </a:rPr>
              <a:t>; </a:t>
            </a:r>
            <a:r>
              <a:rPr sz="1500" b="1" dirty="0">
                <a:solidFill>
                  <a:srgbClr val="007E00"/>
                </a:solidFill>
                <a:latin typeface="Consolas"/>
                <a:cs typeface="Consolas"/>
              </a:rPr>
              <a:t>// Zeigt einen unbestimmten Wert an (z.B. eine Variable ist deklariert, aber nicht </a:t>
            </a:r>
            <a:r>
              <a:rPr sz="1500" b="1" spc="-10" dirty="0">
                <a:solidFill>
                  <a:srgbClr val="007E00"/>
                </a:solidFill>
                <a:latin typeface="Consolas"/>
                <a:cs typeface="Consolas"/>
              </a:rPr>
              <a:t>initialisiert)</a:t>
            </a:r>
            <a:endParaRPr sz="1500" dirty="0">
              <a:latin typeface="Consolas"/>
              <a:cs typeface="Consolas"/>
            </a:endParaRPr>
          </a:p>
          <a:p>
            <a:pPr>
              <a:lnSpc>
                <a:spcPct val="100000"/>
              </a:lnSpc>
              <a:spcBef>
                <a:spcPts val="50"/>
              </a:spcBef>
            </a:pP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marR="10402570">
              <a:lnSpc>
                <a:spcPct val="100000"/>
              </a:lnSpc>
            </a:pPr>
            <a:r>
              <a:rPr sz="1500" b="1" dirty="0">
                <a:solidFill>
                  <a:srgbClr val="007E00"/>
                </a:solidFill>
                <a:latin typeface="Consolas"/>
                <a:cs typeface="Consolas"/>
              </a:rPr>
              <a:t>// </a:t>
            </a:r>
            <a:r>
              <a:rPr sz="1500" b="1" spc="-10" dirty="0">
                <a:solidFill>
                  <a:srgbClr val="007E00"/>
                </a:solidFill>
                <a:latin typeface="Consolas"/>
                <a:cs typeface="Consolas"/>
              </a:rPr>
              <a:t>Boolean </a:t>
            </a:r>
            <a:r>
              <a:rPr sz="1500" b="1" spc="-10" dirty="0">
                <a:solidFill>
                  <a:srgbClr val="7E0054"/>
                </a:solidFill>
                <a:latin typeface="Consolas"/>
                <a:cs typeface="Consolas"/>
              </a:rPr>
              <a:t>true</a:t>
            </a:r>
            <a:r>
              <a:rPr sz="1500" b="1" spc="-10" dirty="0">
                <a:latin typeface="Consolas"/>
                <a:cs typeface="Consolas"/>
              </a:rPr>
              <a:t>; </a:t>
            </a:r>
            <a:r>
              <a:rPr sz="1500" b="1" spc="-10" dirty="0">
                <a:solidFill>
                  <a:srgbClr val="7E0054"/>
                </a:solidFill>
                <a:latin typeface="Consolas"/>
                <a:cs typeface="Consolas"/>
              </a:rPr>
              <a:t>false</a:t>
            </a:r>
            <a:r>
              <a:rPr sz="1500" b="1" spc="-10" dirty="0">
                <a:latin typeface="Consolas"/>
                <a:cs typeface="Consolas"/>
              </a:rPr>
              <a:t>;</a:t>
            </a:r>
            <a:endParaRPr sz="1500" dirty="0">
              <a:latin typeface="Consolas"/>
              <a:cs typeface="Consolas"/>
            </a:endParaRPr>
          </a:p>
          <a:p>
            <a:pPr>
              <a:lnSpc>
                <a:spcPct val="100000"/>
              </a:lnSpc>
              <a:spcBef>
                <a:spcPts val="55"/>
              </a:spcBef>
            </a:pP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marR="5474335">
              <a:lnSpc>
                <a:spcPct val="100000"/>
              </a:lnSpc>
              <a:spcBef>
                <a:spcPts val="5"/>
              </a:spcBef>
              <a:tabLst>
                <a:tab pos="1539875" algn="l"/>
              </a:tabLst>
            </a:pPr>
            <a:r>
              <a:rPr sz="1500" b="1" dirty="0">
                <a:solidFill>
                  <a:srgbClr val="007E00"/>
                </a:solidFill>
                <a:latin typeface="Consolas"/>
                <a:cs typeface="Consolas"/>
              </a:rPr>
              <a:t>// Zeichenkette - enthält null oder mehr </a:t>
            </a:r>
            <a:r>
              <a:rPr sz="1500" b="1" spc="-10" dirty="0">
                <a:solidFill>
                  <a:srgbClr val="007E00"/>
                </a:solidFill>
                <a:latin typeface="Consolas"/>
                <a:cs typeface="Consolas"/>
              </a:rPr>
              <a:t>Unicode-Zeichen </a:t>
            </a:r>
            <a:r>
              <a:rPr sz="1500" b="1" spc="-10" dirty="0">
                <a:solidFill>
                  <a:srgbClr val="2A00FF"/>
                </a:solidFill>
                <a:latin typeface="Consolas"/>
                <a:cs typeface="Consolas"/>
              </a:rPr>
              <a:t>"Bazinga!"</a:t>
            </a:r>
            <a:r>
              <a:rPr sz="1500" b="1" spc="-10" dirty="0">
                <a:latin typeface="Consolas"/>
                <a:cs typeface="Consolas"/>
              </a:rPr>
              <a:t>; </a:t>
            </a:r>
            <a:r>
              <a:rPr sz="1500" b="1" dirty="0">
                <a:solidFill>
                  <a:srgbClr val="007E00"/>
                </a:solidFill>
                <a:latin typeface="Consolas"/>
                <a:cs typeface="Consolas"/>
              </a:rPr>
              <a:t>// Kann entweder durch einfache </a:t>
            </a:r>
            <a:r>
              <a:rPr sz="1500" b="1" spc="-10" dirty="0">
                <a:solidFill>
                  <a:srgbClr val="007E00"/>
                </a:solidFill>
                <a:latin typeface="Consolas"/>
                <a:cs typeface="Consolas"/>
              </a:rPr>
              <a:t>Anführungszeichen </a:t>
            </a:r>
            <a:r>
              <a:rPr sz="1500" b="1" spc="-25" dirty="0">
                <a:solidFill>
                  <a:srgbClr val="2A00FF"/>
                </a:solidFill>
                <a:latin typeface="Consolas"/>
                <a:cs typeface="Consolas"/>
              </a:rPr>
              <a:t>""</a:t>
            </a:r>
            <a:r>
              <a:rPr sz="1500" b="1" spc="-25" dirty="0">
                <a:latin typeface="Consolas"/>
                <a:cs typeface="Consolas"/>
              </a:rPr>
              <a:t>; </a:t>
            </a:r>
            <a:r>
              <a:rPr sz="1500" b="1" dirty="0">
                <a:solidFill>
                  <a:srgbClr val="007E00"/>
                </a:solidFill>
                <a:latin typeface="Consolas"/>
                <a:cs typeface="Consolas"/>
              </a:rPr>
              <a:t>// oder </a:t>
            </a:r>
            <a:r>
              <a:rPr sz="1500" b="1" dirty="0" err="1">
                <a:solidFill>
                  <a:srgbClr val="007E00"/>
                </a:solidFill>
                <a:latin typeface="Consolas"/>
                <a:cs typeface="Consolas"/>
              </a:rPr>
              <a:t>doppelte</a:t>
            </a:r>
            <a:r>
              <a:rPr sz="1500" b="1" dirty="0">
                <a:solidFill>
                  <a:srgbClr val="007E00"/>
                </a:solidFill>
                <a:latin typeface="Consolas"/>
                <a:cs typeface="Consolas"/>
              </a:rPr>
              <a:t> </a:t>
            </a:r>
            <a:r>
              <a:rPr sz="1500" b="1" spc="-10" dirty="0" err="1">
                <a:solidFill>
                  <a:srgbClr val="007E00"/>
                </a:solidFill>
                <a:latin typeface="Consolas"/>
                <a:cs typeface="Consolas"/>
              </a:rPr>
              <a:t>Anführungszeichen</a:t>
            </a:r>
            <a:r>
              <a:rPr lang="de-DE" sz="1500" b="1" spc="-10" dirty="0">
                <a:solidFill>
                  <a:srgbClr val="007E00"/>
                </a:solidFill>
                <a:latin typeface="Consolas"/>
                <a:cs typeface="Consolas"/>
              </a:rPr>
              <a:t> </a:t>
            </a:r>
            <a:r>
              <a:rPr sz="1500" b="1" dirty="0" err="1">
                <a:solidFill>
                  <a:srgbClr val="007E00"/>
                </a:solidFill>
                <a:latin typeface="Consolas"/>
                <a:cs typeface="Consolas"/>
              </a:rPr>
              <a:t>begrenzt</a:t>
            </a:r>
            <a:r>
              <a:rPr sz="1500" b="1" dirty="0">
                <a:solidFill>
                  <a:srgbClr val="007E00"/>
                </a:solidFill>
                <a:latin typeface="Consolas"/>
                <a:cs typeface="Consolas"/>
              </a:rPr>
              <a:t> werden</a:t>
            </a:r>
            <a:endParaRPr sz="1500" dirty="0">
              <a:latin typeface="Consolas"/>
              <a:cs typeface="Consolas"/>
            </a:endParaRPr>
          </a:p>
        </p:txBody>
      </p:sp>
    </p:spTree>
    <p:extLst>
      <p:ext uri="{BB962C8B-B14F-4D97-AF65-F5344CB8AC3E}">
        <p14:creationId xmlns:p14="http://schemas.microsoft.com/office/powerpoint/2010/main" val="320551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F24298-73F1-3DB5-9AE3-10D135DE7F9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0202F28-02F0-6BA5-3491-15AE7BBA0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7AF153F-EAC6-A4D4-6849-F369747D0DAE}"/>
              </a:ext>
            </a:extLst>
          </p:cNvPr>
          <p:cNvSpPr>
            <a:spLocks noGrp="1"/>
          </p:cNvSpPr>
          <p:nvPr>
            <p:ph type="title"/>
          </p:nvPr>
        </p:nvSpPr>
        <p:spPr>
          <a:xfrm>
            <a:off x="838200" y="365125"/>
            <a:ext cx="10515600" cy="1325563"/>
          </a:xfrm>
        </p:spPr>
        <p:txBody>
          <a:bodyPr>
            <a:normAutofit/>
          </a:bodyPr>
          <a:lstStyle/>
          <a:p>
            <a:r>
              <a:rPr lang="de-DE" sz="4400" dirty="0"/>
              <a:t>JavaScript Datentypen 2/3</a:t>
            </a:r>
            <a:endParaRPr lang="de-DE" sz="4200" dirty="0"/>
          </a:p>
        </p:txBody>
      </p:sp>
      <p:sp>
        <p:nvSpPr>
          <p:cNvPr id="43" name="sketch line">
            <a:extLst>
              <a:ext uri="{FF2B5EF4-FFF2-40B4-BE49-F238E27FC236}">
                <a16:creationId xmlns:a16="http://schemas.microsoft.com/office/drawing/2014/main" id="{5CAEA41B-F1A9-010D-5DF4-31668CCDE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 name="Gruppieren 2">
            <a:extLst>
              <a:ext uri="{FF2B5EF4-FFF2-40B4-BE49-F238E27FC236}">
                <a16:creationId xmlns:a16="http://schemas.microsoft.com/office/drawing/2014/main" id="{8D5B6ADE-A89D-1397-572F-EE598206030F}"/>
              </a:ext>
            </a:extLst>
          </p:cNvPr>
          <p:cNvGrpSpPr/>
          <p:nvPr/>
        </p:nvGrpSpPr>
        <p:grpSpPr>
          <a:xfrm>
            <a:off x="485775" y="1846792"/>
            <a:ext cx="11706225" cy="4850130"/>
            <a:chOff x="266700" y="1339392"/>
            <a:chExt cx="11706225" cy="4850130"/>
          </a:xfrm>
        </p:grpSpPr>
        <p:grpSp>
          <p:nvGrpSpPr>
            <p:cNvPr id="4" name="object 2">
              <a:extLst>
                <a:ext uri="{FF2B5EF4-FFF2-40B4-BE49-F238E27FC236}">
                  <a16:creationId xmlns:a16="http://schemas.microsoft.com/office/drawing/2014/main" id="{F505F6F8-2DFE-737D-DA36-555651867D81}"/>
                </a:ext>
              </a:extLst>
            </p:cNvPr>
            <p:cNvGrpSpPr/>
            <p:nvPr/>
          </p:nvGrpSpPr>
          <p:grpSpPr>
            <a:xfrm>
              <a:off x="266700" y="1339392"/>
              <a:ext cx="11706225" cy="4850130"/>
              <a:chOff x="266700" y="1339392"/>
              <a:chExt cx="11706225" cy="4850130"/>
            </a:xfrm>
          </p:grpSpPr>
          <p:pic>
            <p:nvPicPr>
              <p:cNvPr id="12" name="object 3">
                <a:extLst>
                  <a:ext uri="{FF2B5EF4-FFF2-40B4-BE49-F238E27FC236}">
                    <a16:creationId xmlns:a16="http://schemas.microsoft.com/office/drawing/2014/main" id="{868B81D1-AADB-08B2-A0CC-5105F21C9045}"/>
                  </a:ext>
                </a:extLst>
              </p:cNvPr>
              <p:cNvPicPr/>
              <p:nvPr/>
            </p:nvPicPr>
            <p:blipFill>
              <a:blip r:embed="rId3" cstate="print"/>
              <a:stretch>
                <a:fillRect/>
              </a:stretch>
            </p:blipFill>
            <p:spPr>
              <a:xfrm>
                <a:off x="304800" y="2124074"/>
                <a:ext cx="11668125" cy="3695700"/>
              </a:xfrm>
              <a:prstGeom prst="rect">
                <a:avLst/>
              </a:prstGeom>
            </p:spPr>
          </p:pic>
          <p:pic>
            <p:nvPicPr>
              <p:cNvPr id="13" name="object 4">
                <a:extLst>
                  <a:ext uri="{FF2B5EF4-FFF2-40B4-BE49-F238E27FC236}">
                    <a16:creationId xmlns:a16="http://schemas.microsoft.com/office/drawing/2014/main" id="{DA47C236-2F84-3980-97DC-D00B0297BE1C}"/>
                  </a:ext>
                </a:extLst>
              </p:cNvPr>
              <p:cNvPicPr/>
              <p:nvPr/>
            </p:nvPicPr>
            <p:blipFill>
              <a:blip r:embed="rId4" cstate="print"/>
              <a:stretch>
                <a:fillRect/>
              </a:stretch>
            </p:blipFill>
            <p:spPr>
              <a:xfrm>
                <a:off x="266700" y="2114549"/>
                <a:ext cx="10839450" cy="3733800"/>
              </a:xfrm>
              <a:prstGeom prst="rect">
                <a:avLst/>
              </a:prstGeom>
            </p:spPr>
          </p:pic>
          <p:sp>
            <p:nvSpPr>
              <p:cNvPr id="14" name="object 5">
                <a:extLst>
                  <a:ext uri="{FF2B5EF4-FFF2-40B4-BE49-F238E27FC236}">
                    <a16:creationId xmlns:a16="http://schemas.microsoft.com/office/drawing/2014/main" id="{4AC8623D-3725-3A1E-C586-42283593102C}"/>
                  </a:ext>
                </a:extLst>
              </p:cNvPr>
              <p:cNvSpPr/>
              <p:nvPr/>
            </p:nvSpPr>
            <p:spPr>
              <a:xfrm>
                <a:off x="326847" y="2149182"/>
                <a:ext cx="11530965" cy="3557270"/>
              </a:xfrm>
              <a:custGeom>
                <a:avLst/>
                <a:gdLst/>
                <a:ahLst/>
                <a:cxnLst/>
                <a:rect l="l" t="t" r="r" b="b"/>
                <a:pathLst>
                  <a:path w="11530965" h="3557270">
                    <a:moveTo>
                      <a:pt x="11530584" y="0"/>
                    </a:moveTo>
                    <a:lnTo>
                      <a:pt x="0" y="0"/>
                    </a:lnTo>
                    <a:lnTo>
                      <a:pt x="0" y="3557016"/>
                    </a:lnTo>
                    <a:lnTo>
                      <a:pt x="11530584" y="3557016"/>
                    </a:lnTo>
                    <a:lnTo>
                      <a:pt x="11530584" y="0"/>
                    </a:lnTo>
                    <a:close/>
                  </a:path>
                </a:pathLst>
              </a:custGeom>
              <a:solidFill>
                <a:srgbClr val="FFFFEF"/>
              </a:solidFill>
            </p:spPr>
            <p:txBody>
              <a:bodyPr wrap="square" lIns="0" tIns="0" rIns="0" bIns="0" rtlCol="0"/>
              <a:lstStyle/>
              <a:p>
                <a:endParaRPr/>
              </a:p>
            </p:txBody>
          </p:sp>
          <p:sp>
            <p:nvSpPr>
              <p:cNvPr id="15" name="object 6">
                <a:extLst>
                  <a:ext uri="{FF2B5EF4-FFF2-40B4-BE49-F238E27FC236}">
                    <a16:creationId xmlns:a16="http://schemas.microsoft.com/office/drawing/2014/main" id="{A6871A70-AA94-5706-7B3E-73DD2C80A582}"/>
                  </a:ext>
                </a:extLst>
              </p:cNvPr>
              <p:cNvSpPr/>
              <p:nvPr/>
            </p:nvSpPr>
            <p:spPr>
              <a:xfrm>
                <a:off x="326847" y="2149182"/>
                <a:ext cx="11530965" cy="3557270"/>
              </a:xfrm>
              <a:custGeom>
                <a:avLst/>
                <a:gdLst/>
                <a:ahLst/>
                <a:cxnLst/>
                <a:rect l="l" t="t" r="r" b="b"/>
                <a:pathLst>
                  <a:path w="11530965" h="3557270">
                    <a:moveTo>
                      <a:pt x="0" y="3557016"/>
                    </a:moveTo>
                    <a:lnTo>
                      <a:pt x="11530584" y="3557016"/>
                    </a:lnTo>
                    <a:lnTo>
                      <a:pt x="11530584" y="0"/>
                    </a:lnTo>
                    <a:lnTo>
                      <a:pt x="0" y="0"/>
                    </a:lnTo>
                    <a:lnTo>
                      <a:pt x="0" y="3557016"/>
                    </a:lnTo>
                    <a:close/>
                  </a:path>
                </a:pathLst>
              </a:custGeom>
              <a:ln w="9534">
                <a:solidFill>
                  <a:srgbClr val="BEBEBE"/>
                </a:solidFill>
              </a:ln>
            </p:spPr>
            <p:txBody>
              <a:bodyPr wrap="square" lIns="0" tIns="0" rIns="0" bIns="0" rtlCol="0"/>
              <a:lstStyle/>
              <a:p>
                <a:endParaRPr/>
              </a:p>
            </p:txBody>
          </p:sp>
        </p:grpSp>
        <p:sp>
          <p:nvSpPr>
            <p:cNvPr id="5" name="object 8">
              <a:extLst>
                <a:ext uri="{FF2B5EF4-FFF2-40B4-BE49-F238E27FC236}">
                  <a16:creationId xmlns:a16="http://schemas.microsoft.com/office/drawing/2014/main" id="{1115FCE9-1629-8A9A-12F0-034846BEB266}"/>
                </a:ext>
              </a:extLst>
            </p:cNvPr>
            <p:cNvSpPr txBox="1"/>
            <p:nvPr/>
          </p:nvSpPr>
          <p:spPr>
            <a:xfrm>
              <a:off x="386397" y="2634678"/>
              <a:ext cx="1073150" cy="483234"/>
            </a:xfrm>
            <a:prstGeom prst="rect">
              <a:avLst/>
            </a:prstGeom>
          </p:spPr>
          <p:txBody>
            <a:bodyPr vert="horz" wrap="square" lIns="0" tIns="12700" rIns="0" bIns="0" rtlCol="0">
              <a:spAutoFit/>
            </a:bodyPr>
            <a:lstStyle/>
            <a:p>
              <a:pPr marL="12700">
                <a:lnSpc>
                  <a:spcPct val="100000"/>
                </a:lnSpc>
                <a:spcBef>
                  <a:spcPts val="100"/>
                </a:spcBef>
              </a:pPr>
              <a:r>
                <a:rPr sz="1500" b="1" spc="-10" dirty="0">
                  <a:latin typeface="Consolas"/>
                  <a:cs typeface="Consolas"/>
                </a:rPr>
                <a:t>3.1415926;</a:t>
              </a:r>
              <a:endParaRPr sz="1500">
                <a:latin typeface="Consolas"/>
                <a:cs typeface="Consolas"/>
              </a:endParaRPr>
            </a:p>
            <a:p>
              <a:pPr marL="12700">
                <a:lnSpc>
                  <a:spcPct val="100000"/>
                </a:lnSpc>
                <a:spcBef>
                  <a:spcPts val="5"/>
                </a:spcBef>
              </a:pPr>
              <a:r>
                <a:rPr sz="1500" b="1" spc="-25" dirty="0">
                  <a:latin typeface="Consolas"/>
                  <a:cs typeface="Consolas"/>
                </a:rPr>
                <a:t>1;</a:t>
              </a:r>
              <a:endParaRPr sz="1500">
                <a:latin typeface="Consolas"/>
                <a:cs typeface="Consolas"/>
              </a:endParaRPr>
            </a:p>
          </p:txBody>
        </p:sp>
        <p:sp>
          <p:nvSpPr>
            <p:cNvPr id="6" name="object 9">
              <a:extLst>
                <a:ext uri="{FF2B5EF4-FFF2-40B4-BE49-F238E27FC236}">
                  <a16:creationId xmlns:a16="http://schemas.microsoft.com/office/drawing/2014/main" id="{8BC30E98-A992-F6C8-6ECE-BDC1EA36018C}"/>
                </a:ext>
              </a:extLst>
            </p:cNvPr>
            <p:cNvSpPr txBox="1"/>
            <p:nvPr/>
          </p:nvSpPr>
          <p:spPr>
            <a:xfrm>
              <a:off x="1854454" y="2634678"/>
              <a:ext cx="7359650" cy="483234"/>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Gespeichert als </a:t>
              </a:r>
              <a:r>
                <a:rPr sz="1500" b="1" spc="-10" dirty="0">
                  <a:solidFill>
                    <a:srgbClr val="007E00"/>
                  </a:solidFill>
                  <a:latin typeface="Consolas"/>
                  <a:cs typeface="Consolas"/>
                </a:rPr>
                <a:t>64-Bit-Gleitkommazahl</a:t>
              </a:r>
              <a:endParaRPr sz="1500" dirty="0">
                <a:latin typeface="Consolas"/>
                <a:cs typeface="Consolas"/>
              </a:endParaRPr>
            </a:p>
            <a:p>
              <a:pPr marL="12700">
                <a:lnSpc>
                  <a:spcPct val="100000"/>
                </a:lnSpc>
                <a:spcBef>
                  <a:spcPts val="5"/>
                </a:spcBef>
              </a:pPr>
              <a:r>
                <a:rPr sz="1500" b="1" dirty="0">
                  <a:solidFill>
                    <a:srgbClr val="007E00"/>
                  </a:solidFill>
                  <a:latin typeface="Consolas"/>
                  <a:cs typeface="Consolas"/>
                </a:rPr>
                <a:t>// Vorsicht, dies wird als Fließkommawert gespeichert, nicht </a:t>
              </a:r>
              <a:r>
                <a:rPr sz="1500" b="1" spc="-10" dirty="0">
                  <a:solidFill>
                    <a:srgbClr val="007E00"/>
                  </a:solidFill>
                  <a:latin typeface="Consolas"/>
                  <a:cs typeface="Consolas"/>
                </a:rPr>
                <a:t>als Ganzzahl!</a:t>
              </a:r>
              <a:endParaRPr sz="1500" dirty="0">
                <a:latin typeface="Consolas"/>
                <a:cs typeface="Consolas"/>
              </a:endParaRPr>
            </a:p>
          </p:txBody>
        </p:sp>
        <p:sp>
          <p:nvSpPr>
            <p:cNvPr id="7" name="object 10">
              <a:extLst>
                <a:ext uri="{FF2B5EF4-FFF2-40B4-BE49-F238E27FC236}">
                  <a16:creationId xmlns:a16="http://schemas.microsoft.com/office/drawing/2014/main" id="{1FBEC909-BD82-903B-0FD9-F75F9D682DF0}"/>
                </a:ext>
              </a:extLst>
            </p:cNvPr>
            <p:cNvSpPr txBox="1"/>
            <p:nvPr/>
          </p:nvSpPr>
          <p:spPr>
            <a:xfrm>
              <a:off x="386397" y="3321367"/>
              <a:ext cx="10293350" cy="1859483"/>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Warnung! Alle üblichen Probleme, die mit dem Versuch verbunden sind, Dezimalwerte in </a:t>
              </a:r>
              <a:r>
                <a:rPr sz="1500" b="1" spc="-10" dirty="0">
                  <a:solidFill>
                    <a:srgbClr val="007E00"/>
                  </a:solidFill>
                  <a:latin typeface="Consolas"/>
                  <a:cs typeface="Consolas"/>
                </a:rPr>
                <a:t>Binärwerten </a:t>
              </a:r>
              <a:r>
                <a:rPr sz="1500" b="1" dirty="0">
                  <a:solidFill>
                    <a:srgbClr val="007E00"/>
                  </a:solidFill>
                  <a:latin typeface="Consolas"/>
                  <a:cs typeface="Consolas"/>
                </a:rPr>
                <a:t>darzustellen</a:t>
              </a:r>
              <a:endParaRPr sz="1500" dirty="0">
                <a:latin typeface="Consolas"/>
                <a:cs typeface="Consolas"/>
              </a:endParaRPr>
            </a:p>
            <a:p>
              <a:pPr marL="12700" marR="4926965">
                <a:lnSpc>
                  <a:spcPct val="100000"/>
                </a:lnSpc>
                <a:spcBef>
                  <a:spcPts val="5"/>
                </a:spcBef>
              </a:pPr>
              <a:r>
                <a:rPr sz="1500" b="1" dirty="0">
                  <a:solidFill>
                    <a:srgbClr val="007E00"/>
                  </a:solidFill>
                  <a:latin typeface="Consolas"/>
                  <a:cs typeface="Consolas"/>
                </a:rPr>
                <a:t>// Fließkommaformat gilt auch in </a:t>
              </a:r>
              <a:r>
                <a:rPr sz="1500" b="1" spc="-10" dirty="0">
                  <a:solidFill>
                    <a:srgbClr val="007E00"/>
                  </a:solidFill>
                  <a:latin typeface="Consolas"/>
                  <a:cs typeface="Consolas"/>
                </a:rPr>
                <a:t>JavaScript! </a:t>
              </a:r>
              <a:br>
                <a:rPr lang="de-DE" sz="1500" b="1" spc="-10" dirty="0">
                  <a:solidFill>
                    <a:srgbClr val="007E00"/>
                  </a:solidFill>
                  <a:latin typeface="Consolas"/>
                  <a:cs typeface="Consolas"/>
                </a:rPr>
              </a:br>
              <a:r>
                <a:rPr sz="1500" b="1" dirty="0">
                  <a:solidFill>
                    <a:srgbClr val="990000"/>
                  </a:solidFill>
                  <a:latin typeface="Consolas"/>
                  <a:cs typeface="Consolas"/>
                </a:rPr>
                <a:t>var </a:t>
              </a:r>
              <a:r>
                <a:rPr sz="1500" b="1" dirty="0">
                  <a:latin typeface="Consolas"/>
                  <a:cs typeface="Consolas"/>
                </a:rPr>
                <a:t>result = 0.1 + </a:t>
              </a:r>
              <a:r>
                <a:rPr sz="1500" b="1" spc="-20" dirty="0">
                  <a:latin typeface="Consolas"/>
                  <a:cs typeface="Consolas"/>
                </a:rPr>
                <a:t>0.2;</a:t>
              </a:r>
              <a:endParaRPr sz="1500" dirty="0">
                <a:latin typeface="Consolas"/>
                <a:cs typeface="Consolas"/>
              </a:endParaRPr>
            </a:p>
            <a:p>
              <a:pPr marL="12700">
                <a:lnSpc>
                  <a:spcPct val="100000"/>
                </a:lnSpc>
                <a:spcBef>
                  <a:spcPts val="5"/>
                </a:spcBef>
                <a:tabLst>
                  <a:tab pos="1480185" algn="l"/>
                </a:tabLst>
              </a:pPr>
              <a:r>
                <a:rPr sz="1500" b="1" spc="-10" dirty="0">
                  <a:latin typeface="Consolas"/>
                  <a:cs typeface="Consolas"/>
                </a:rPr>
                <a:t>result; </a:t>
              </a:r>
              <a:r>
                <a:rPr sz="1500" b="1" dirty="0">
                  <a:solidFill>
                    <a:srgbClr val="007E00"/>
                  </a:solidFill>
                  <a:latin typeface="Consolas"/>
                  <a:cs typeface="Consolas"/>
                </a:rPr>
                <a:t>// </a:t>
              </a:r>
              <a:r>
                <a:rPr sz="1500" b="1" dirty="0">
                  <a:solidFill>
                    <a:srgbClr val="007E00"/>
                  </a:solidFill>
                  <a:latin typeface="Wingdings"/>
                  <a:cs typeface="Wingdings"/>
                </a:rPr>
                <a:t> </a:t>
              </a:r>
              <a:r>
                <a:rPr sz="1500" b="1" dirty="0">
                  <a:solidFill>
                    <a:srgbClr val="007E00"/>
                  </a:solidFill>
                  <a:latin typeface="Consolas"/>
                  <a:cs typeface="Consolas"/>
                </a:rPr>
                <a:t>0.30000000000000004, nicht 0.3 (Dezimal 0.1 hat keine exakte binäre </a:t>
              </a:r>
              <a:r>
                <a:rPr sz="1500" b="1" spc="-10" dirty="0">
                  <a:solidFill>
                    <a:srgbClr val="007E00"/>
                  </a:solidFill>
                  <a:latin typeface="Consolas"/>
                  <a:cs typeface="Consolas"/>
                </a:rPr>
                <a:t>Entsprechung)</a:t>
              </a:r>
              <a:endParaRPr sz="1500" dirty="0">
                <a:latin typeface="Consolas"/>
                <a:cs typeface="Consolas"/>
              </a:endParaRPr>
            </a:p>
            <a:p>
              <a:pPr>
                <a:lnSpc>
                  <a:spcPct val="100000"/>
                </a:lnSpc>
                <a:spcBef>
                  <a:spcPts val="45"/>
                </a:spcBef>
              </a:pPr>
              <a:endParaRPr sz="1500" dirty="0">
                <a:latin typeface="Consolas"/>
                <a:cs typeface="Consolas"/>
              </a:endParaRPr>
            </a:p>
            <a:p>
              <a:pPr marL="12700">
                <a:lnSpc>
                  <a:spcPct val="100000"/>
                </a:lnSpc>
              </a:pPr>
              <a:r>
                <a:rPr sz="1500" b="1" dirty="0">
                  <a:solidFill>
                    <a:srgbClr val="007E00"/>
                  </a:solidFill>
                  <a:latin typeface="Consolas"/>
                  <a:cs typeface="Consolas"/>
                </a:rPr>
                <a:t>// Spezielle numerische Werte, die bei illegalen mathematischen </a:t>
              </a:r>
              <a:r>
                <a:rPr sz="1500" b="1" spc="-10" dirty="0">
                  <a:solidFill>
                    <a:srgbClr val="007E00"/>
                  </a:solidFill>
                  <a:latin typeface="Consolas"/>
                  <a:cs typeface="Consolas"/>
                </a:rPr>
                <a:t>Operationen </a:t>
              </a:r>
              <a:r>
                <a:rPr sz="1500" b="1" dirty="0" err="1">
                  <a:solidFill>
                    <a:srgbClr val="007E00"/>
                  </a:solidFill>
                  <a:latin typeface="Consolas"/>
                  <a:cs typeface="Consolas"/>
                </a:rPr>
                <a:t>zurückgegeben</a:t>
              </a:r>
              <a:r>
                <a:rPr sz="1500" b="1" dirty="0">
                  <a:solidFill>
                    <a:srgbClr val="007E00"/>
                  </a:solidFill>
                  <a:latin typeface="Consolas"/>
                  <a:cs typeface="Consolas"/>
                </a:rPr>
                <a:t> </a:t>
              </a:r>
              <a:r>
                <a:rPr sz="1500" b="1" dirty="0" err="1">
                  <a:solidFill>
                    <a:srgbClr val="007E00"/>
                  </a:solidFill>
                  <a:latin typeface="Consolas"/>
                  <a:cs typeface="Consolas"/>
                </a:rPr>
                <a:t>werden</a:t>
              </a:r>
              <a:br>
                <a:rPr lang="de-DE" sz="1500" b="1" dirty="0">
                  <a:solidFill>
                    <a:srgbClr val="007E00"/>
                  </a:solidFill>
                  <a:latin typeface="Consolas"/>
                  <a:cs typeface="Consolas"/>
                </a:rPr>
              </a:br>
              <a:r>
                <a:rPr sz="1500" b="1" dirty="0">
                  <a:solidFill>
                    <a:srgbClr val="007E00"/>
                  </a:solidFill>
                  <a:latin typeface="Consolas"/>
                  <a:cs typeface="Consolas"/>
                </a:rPr>
                <a:t>// (Diese Werte werden tatsächlich als Eigenschaften des globalen </a:t>
              </a:r>
              <a:r>
                <a:rPr sz="1500" b="1" spc="-10" dirty="0">
                  <a:solidFill>
                    <a:srgbClr val="007E00"/>
                  </a:solidFill>
                  <a:latin typeface="Consolas"/>
                  <a:cs typeface="Consolas"/>
                </a:rPr>
                <a:t>Objekts </a:t>
              </a:r>
              <a:r>
                <a:rPr sz="1500" b="1" dirty="0">
                  <a:solidFill>
                    <a:srgbClr val="007E00"/>
                  </a:solidFill>
                  <a:latin typeface="Consolas"/>
                  <a:cs typeface="Consolas"/>
                </a:rPr>
                <a:t>gespeichert</a:t>
              </a:r>
              <a:r>
                <a:rPr sz="1500" b="1" spc="-10" dirty="0">
                  <a:solidFill>
                    <a:srgbClr val="007E00"/>
                  </a:solidFill>
                  <a:latin typeface="Consolas"/>
                  <a:cs typeface="Consolas"/>
                </a:rPr>
                <a:t>)</a:t>
              </a:r>
              <a:endParaRPr sz="1500" dirty="0">
                <a:latin typeface="Consolas"/>
                <a:cs typeface="Consolas"/>
              </a:endParaRPr>
            </a:p>
          </p:txBody>
        </p:sp>
        <p:sp>
          <p:nvSpPr>
            <p:cNvPr id="8" name="object 11">
              <a:extLst>
                <a:ext uri="{FF2B5EF4-FFF2-40B4-BE49-F238E27FC236}">
                  <a16:creationId xmlns:a16="http://schemas.microsoft.com/office/drawing/2014/main" id="{6CA20645-54D2-65B9-27AA-BA536209B289}"/>
                </a:ext>
              </a:extLst>
            </p:cNvPr>
            <p:cNvSpPr txBox="1"/>
            <p:nvPr/>
          </p:nvSpPr>
          <p:spPr>
            <a:xfrm>
              <a:off x="404299" y="5140649"/>
              <a:ext cx="968375" cy="243656"/>
            </a:xfrm>
            <a:prstGeom prst="rect">
              <a:avLst/>
            </a:prstGeom>
          </p:spPr>
          <p:txBody>
            <a:bodyPr vert="horz" wrap="square" lIns="0" tIns="12700" rIns="0" bIns="0" rtlCol="0">
              <a:spAutoFit/>
            </a:bodyPr>
            <a:lstStyle/>
            <a:p>
              <a:pPr marL="12700">
                <a:lnSpc>
                  <a:spcPct val="100000"/>
                </a:lnSpc>
                <a:spcBef>
                  <a:spcPts val="100"/>
                </a:spcBef>
              </a:pPr>
              <a:r>
                <a:rPr lang="de-DE" sz="1500" b="1" spc="-20" dirty="0" err="1">
                  <a:latin typeface="Consolas"/>
                  <a:cs typeface="Consolas"/>
                </a:rPr>
                <a:t>NaN</a:t>
              </a:r>
              <a:r>
                <a:rPr lang="de-DE" sz="1500" b="1" spc="-20" dirty="0">
                  <a:latin typeface="Consolas"/>
                  <a:cs typeface="Consolas"/>
                </a:rPr>
                <a:t>;</a:t>
              </a:r>
              <a:endParaRPr sz="1500" dirty="0">
                <a:latin typeface="Consolas"/>
                <a:cs typeface="Consolas"/>
              </a:endParaRPr>
            </a:p>
          </p:txBody>
        </p:sp>
        <p:sp>
          <p:nvSpPr>
            <p:cNvPr id="9" name="object 12">
              <a:extLst>
                <a:ext uri="{FF2B5EF4-FFF2-40B4-BE49-F238E27FC236}">
                  <a16:creationId xmlns:a16="http://schemas.microsoft.com/office/drawing/2014/main" id="{55F9AB0A-C9F6-09E8-2A52-8FBB7074FAEA}"/>
                </a:ext>
              </a:extLst>
            </p:cNvPr>
            <p:cNvSpPr txBox="1"/>
            <p:nvPr/>
          </p:nvSpPr>
          <p:spPr>
            <a:xfrm>
              <a:off x="1676400" y="5134077"/>
              <a:ext cx="4819318" cy="483234"/>
            </a:xfrm>
            <a:prstGeom prst="rect">
              <a:avLst/>
            </a:prstGeom>
          </p:spPr>
          <p:txBody>
            <a:bodyPr vert="horz" wrap="square" lIns="0" tIns="12700" rIns="0" bIns="0" rtlCol="0">
              <a:spAutoFit/>
            </a:bodyPr>
            <a:lstStyle/>
            <a:p>
              <a:pPr marL="12700">
                <a:lnSpc>
                  <a:spcPct val="100000"/>
                </a:lnSpc>
                <a:spcBef>
                  <a:spcPts val="100"/>
                </a:spcBef>
                <a:tabLst>
                  <a:tab pos="2002789" algn="l"/>
                </a:tabLst>
              </a:pPr>
              <a:r>
                <a:rPr sz="1500" b="1" dirty="0">
                  <a:solidFill>
                    <a:srgbClr val="007E00"/>
                  </a:solidFill>
                  <a:latin typeface="Consolas"/>
                  <a:cs typeface="Consolas"/>
                </a:rPr>
                <a:t>// 'Keine </a:t>
              </a:r>
              <a:r>
                <a:rPr sz="1500" b="1" spc="-10" dirty="0">
                  <a:solidFill>
                    <a:srgbClr val="007E00"/>
                  </a:solidFill>
                  <a:latin typeface="Consolas"/>
                  <a:cs typeface="Consolas"/>
                </a:rPr>
                <a:t>Zahl' </a:t>
              </a:r>
              <a:r>
                <a:rPr sz="1500" b="1" dirty="0">
                  <a:solidFill>
                    <a:srgbClr val="007E00"/>
                  </a:solidFill>
                  <a:latin typeface="Consolas"/>
                  <a:cs typeface="Consolas"/>
                </a:rPr>
                <a:t>Z.B. 1/'Katze' </a:t>
              </a:r>
              <a:r>
                <a:rPr sz="1500" b="1" dirty="0">
                  <a:solidFill>
                    <a:srgbClr val="007E00"/>
                  </a:solidFill>
                  <a:latin typeface="Wingdings"/>
                  <a:cs typeface="Wingdings"/>
                </a:rPr>
                <a:t> </a:t>
              </a:r>
              <a:r>
                <a:rPr sz="1500" b="1" spc="-25" dirty="0">
                  <a:solidFill>
                    <a:srgbClr val="007E00"/>
                  </a:solidFill>
                  <a:latin typeface="Consolas"/>
                  <a:cs typeface="Consolas"/>
                </a:rPr>
                <a:t>NaN</a:t>
              </a:r>
              <a:endParaRPr sz="1500" dirty="0">
                <a:latin typeface="Consolas"/>
                <a:cs typeface="Consolas"/>
              </a:endParaRPr>
            </a:p>
            <a:p>
              <a:pPr marL="12700">
                <a:lnSpc>
                  <a:spcPct val="100000"/>
                </a:lnSpc>
                <a:spcBef>
                  <a:spcPts val="5"/>
                </a:spcBef>
              </a:pPr>
              <a:r>
                <a:rPr sz="1500" b="1" dirty="0">
                  <a:solidFill>
                    <a:srgbClr val="007E00"/>
                  </a:solidFill>
                  <a:latin typeface="Consolas"/>
                  <a:cs typeface="Consolas"/>
                </a:rPr>
                <a:t>// Das Ergebnis der Division </a:t>
              </a:r>
              <a:r>
                <a:rPr sz="1500" b="1" dirty="0" err="1">
                  <a:solidFill>
                    <a:srgbClr val="007E00"/>
                  </a:solidFill>
                  <a:latin typeface="Consolas"/>
                  <a:cs typeface="Consolas"/>
                </a:rPr>
                <a:t>durch</a:t>
              </a:r>
              <a:r>
                <a:rPr sz="1500" b="1" dirty="0">
                  <a:solidFill>
                    <a:srgbClr val="007E00"/>
                  </a:solidFill>
                  <a:latin typeface="Consolas"/>
                  <a:cs typeface="Consolas"/>
                </a:rPr>
                <a:t> </a:t>
              </a:r>
              <a:r>
                <a:rPr lang="de-DE" sz="1500" b="1" dirty="0">
                  <a:solidFill>
                    <a:srgbClr val="007E00"/>
                  </a:solidFill>
                  <a:latin typeface="Consolas"/>
                  <a:cs typeface="Consolas"/>
                </a:rPr>
                <a:t>N</a:t>
              </a:r>
              <a:r>
                <a:rPr sz="1500" b="1" spc="-20" dirty="0" err="1">
                  <a:solidFill>
                    <a:srgbClr val="007E00"/>
                  </a:solidFill>
                  <a:latin typeface="Consolas"/>
                  <a:cs typeface="Consolas"/>
                </a:rPr>
                <a:t>ull</a:t>
              </a:r>
              <a:endParaRPr sz="1500" dirty="0">
                <a:latin typeface="Consolas"/>
                <a:cs typeface="Consolas"/>
              </a:endParaRPr>
            </a:p>
          </p:txBody>
        </p:sp>
        <p:sp>
          <p:nvSpPr>
            <p:cNvPr id="10" name="object 13">
              <a:extLst>
                <a:ext uri="{FF2B5EF4-FFF2-40B4-BE49-F238E27FC236}">
                  <a16:creationId xmlns:a16="http://schemas.microsoft.com/office/drawing/2014/main" id="{15C1E1BE-E983-C9BB-D15F-602089815E11}"/>
                </a:ext>
              </a:extLst>
            </p:cNvPr>
            <p:cNvSpPr txBox="1"/>
            <p:nvPr/>
          </p:nvSpPr>
          <p:spPr>
            <a:xfrm>
              <a:off x="305117" y="1419923"/>
              <a:ext cx="10480040" cy="1240155"/>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Im Coding sind die Datentypen wie </a:t>
              </a:r>
              <a:r>
                <a:rPr sz="2000" spc="85" dirty="0">
                  <a:latin typeface="Arial"/>
                  <a:cs typeface="Arial"/>
                </a:rPr>
                <a:t>folgt </a:t>
              </a:r>
              <a:r>
                <a:rPr sz="2000" dirty="0">
                  <a:latin typeface="Arial"/>
                  <a:cs typeface="Arial"/>
                </a:rPr>
                <a:t>spezifiziert</a:t>
              </a:r>
              <a:r>
                <a:rPr sz="2000" spc="-10" dirty="0">
                  <a:latin typeface="Arial"/>
                  <a:cs typeface="Arial"/>
                </a:rPr>
                <a:t>:</a:t>
              </a:r>
              <a:endParaRPr sz="2000" dirty="0">
                <a:latin typeface="Arial"/>
                <a:cs typeface="Arial"/>
              </a:endParaRPr>
            </a:p>
            <a:p>
              <a:pPr>
                <a:lnSpc>
                  <a:spcPct val="100000"/>
                </a:lnSpc>
                <a:spcBef>
                  <a:spcPts val="1235"/>
                </a:spcBef>
              </a:pPr>
              <a:endParaRPr sz="2000" dirty="0">
                <a:latin typeface="Arial"/>
                <a:cs typeface="Arial"/>
              </a:endParaRPr>
            </a:p>
            <a:p>
              <a:pPr marL="93980">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93980">
                <a:lnSpc>
                  <a:spcPct val="100000"/>
                </a:lnSpc>
                <a:spcBef>
                  <a:spcPts val="5"/>
                </a:spcBef>
              </a:pPr>
              <a:r>
                <a:rPr sz="1500" b="1" spc="-10" dirty="0">
                  <a:solidFill>
                    <a:srgbClr val="007E00"/>
                  </a:solidFill>
                  <a:latin typeface="Consolas"/>
                  <a:cs typeface="Consolas"/>
                </a:rPr>
                <a:t>// Num</a:t>
              </a:r>
              <a:r>
                <a:rPr lang="de-DE" sz="1500" b="1" spc="-10" dirty="0">
                  <a:solidFill>
                    <a:srgbClr val="007E00"/>
                  </a:solidFill>
                  <a:latin typeface="Consolas"/>
                  <a:cs typeface="Consolas"/>
                </a:rPr>
                <a:t>b</a:t>
              </a:r>
              <a:r>
                <a:rPr sz="1500" b="1" spc="-10" dirty="0">
                  <a:solidFill>
                    <a:srgbClr val="007E00"/>
                  </a:solidFill>
                  <a:latin typeface="Consolas"/>
                  <a:cs typeface="Consolas"/>
                </a:rPr>
                <a:t>er</a:t>
              </a:r>
              <a:endParaRPr sz="1500" dirty="0">
                <a:latin typeface="Consolas"/>
                <a:cs typeface="Consolas"/>
              </a:endParaRPr>
            </a:p>
          </p:txBody>
        </p:sp>
        <p:sp>
          <p:nvSpPr>
            <p:cNvPr id="11" name="object 11">
              <a:extLst>
                <a:ext uri="{FF2B5EF4-FFF2-40B4-BE49-F238E27FC236}">
                  <a16:creationId xmlns:a16="http://schemas.microsoft.com/office/drawing/2014/main" id="{993ED33C-C54D-17CD-F71B-C9A0843AE60C}"/>
                </a:ext>
              </a:extLst>
            </p:cNvPr>
            <p:cNvSpPr txBox="1"/>
            <p:nvPr/>
          </p:nvSpPr>
          <p:spPr>
            <a:xfrm>
              <a:off x="397509" y="5355256"/>
              <a:ext cx="968375" cy="243656"/>
            </a:xfrm>
            <a:prstGeom prst="rect">
              <a:avLst/>
            </a:prstGeom>
          </p:spPr>
          <p:txBody>
            <a:bodyPr vert="horz" wrap="square" lIns="0" tIns="12700" rIns="0" bIns="0" rtlCol="0">
              <a:spAutoFit/>
            </a:bodyPr>
            <a:lstStyle/>
            <a:p>
              <a:pPr marL="12700">
                <a:lnSpc>
                  <a:spcPct val="100000"/>
                </a:lnSpc>
                <a:spcBef>
                  <a:spcPts val="100"/>
                </a:spcBef>
              </a:pPr>
              <a:r>
                <a:rPr lang="de-DE" sz="1500" b="1" spc="-20" dirty="0">
                  <a:latin typeface="Consolas"/>
                  <a:cs typeface="Consolas"/>
                </a:rPr>
                <a:t>Infinity;</a:t>
              </a:r>
              <a:endParaRPr sz="1500" dirty="0">
                <a:latin typeface="Consolas"/>
                <a:cs typeface="Consolas"/>
              </a:endParaRPr>
            </a:p>
          </p:txBody>
        </p:sp>
      </p:grpSp>
    </p:spTree>
    <p:extLst>
      <p:ext uri="{BB962C8B-B14F-4D97-AF65-F5344CB8AC3E}">
        <p14:creationId xmlns:p14="http://schemas.microsoft.com/office/powerpoint/2010/main" val="313558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8B4CC-050A-8353-3D6C-6F725C23612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BA172FB-7605-5396-EAA8-19798344E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C3A33BA-A292-DBEE-561C-1C924344E605}"/>
              </a:ext>
            </a:extLst>
          </p:cNvPr>
          <p:cNvSpPr>
            <a:spLocks noGrp="1"/>
          </p:cNvSpPr>
          <p:nvPr>
            <p:ph type="title"/>
          </p:nvPr>
        </p:nvSpPr>
        <p:spPr>
          <a:xfrm>
            <a:off x="838200" y="365125"/>
            <a:ext cx="10515600" cy="1325563"/>
          </a:xfrm>
        </p:spPr>
        <p:txBody>
          <a:bodyPr>
            <a:normAutofit/>
          </a:bodyPr>
          <a:lstStyle/>
          <a:p>
            <a:r>
              <a:rPr lang="de-DE" sz="4400" dirty="0"/>
              <a:t>JavaScript Datentypen 3/3</a:t>
            </a:r>
            <a:endParaRPr lang="de-DE" sz="4200" dirty="0"/>
          </a:p>
        </p:txBody>
      </p:sp>
      <p:sp>
        <p:nvSpPr>
          <p:cNvPr id="43" name="sketch line">
            <a:extLst>
              <a:ext uri="{FF2B5EF4-FFF2-40B4-BE49-F238E27FC236}">
                <a16:creationId xmlns:a16="http://schemas.microsoft.com/office/drawing/2014/main" id="{8E9E0165-FAEA-8262-2085-AFE0D3246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58D3ED0-195F-7417-6D82-F667955BEAC9}"/>
              </a:ext>
            </a:extLst>
          </p:cNvPr>
          <p:cNvSpPr>
            <a:spLocks noGrp="1"/>
          </p:cNvSpPr>
          <p:nvPr>
            <p:ph idx="1"/>
          </p:nvPr>
        </p:nvSpPr>
        <p:spPr>
          <a:xfrm>
            <a:off x="838200" y="1920331"/>
            <a:ext cx="10515600" cy="4251960"/>
          </a:xfrm>
        </p:spPr>
        <p:txBody>
          <a:bodyPr>
            <a:normAutofit/>
          </a:bodyPr>
          <a:lstStyle/>
          <a:p>
            <a:pPr marL="12700" marR="5080">
              <a:lnSpc>
                <a:spcPct val="100000"/>
              </a:lnSpc>
              <a:spcBef>
                <a:spcPts val="125"/>
              </a:spcBef>
              <a:tabLst>
                <a:tab pos="3997325" algn="l"/>
              </a:tabLst>
            </a:pPr>
            <a:r>
              <a:rPr lang="en-US" sz="2000" dirty="0"/>
              <a:t>Neben dem </a:t>
            </a:r>
            <a:r>
              <a:rPr lang="en-US" sz="2000" dirty="0" err="1"/>
              <a:t>grundlegenden</a:t>
            </a:r>
            <a:r>
              <a:rPr lang="en-US" sz="2000" dirty="0"/>
              <a:t> </a:t>
            </a:r>
            <a:r>
              <a:rPr lang="en-US" sz="2000" dirty="0" err="1"/>
              <a:t>Datentyp</a:t>
            </a:r>
            <a:r>
              <a:rPr lang="en-US" sz="2000" dirty="0"/>
              <a:t> Object </a:t>
            </a:r>
            <a:r>
              <a:rPr lang="en-US" sz="2000" dirty="0" err="1"/>
              <a:t>bietet</a:t>
            </a:r>
            <a:r>
              <a:rPr lang="en-US" sz="2000" dirty="0"/>
              <a:t> JavaScript </a:t>
            </a:r>
            <a:r>
              <a:rPr lang="en-US" sz="2000" dirty="0" err="1"/>
              <a:t>mehrere</a:t>
            </a:r>
            <a:r>
              <a:rPr lang="en-US" sz="2000" dirty="0"/>
              <a:t> </a:t>
            </a:r>
            <a:r>
              <a:rPr lang="en-US" sz="2000" dirty="0" err="1"/>
              <a:t>integrierte</a:t>
            </a:r>
            <a:r>
              <a:rPr lang="en-US" sz="2000" dirty="0"/>
              <a:t> </a:t>
            </a:r>
            <a:r>
              <a:rPr lang="en-US" sz="2000" dirty="0" err="1"/>
              <a:t>Objekte</a:t>
            </a:r>
            <a:r>
              <a:rPr lang="en-US" sz="2000" dirty="0"/>
              <a:t>, die </a:t>
            </a:r>
            <a:r>
              <a:rPr lang="en-US" sz="2000" dirty="0" err="1"/>
              <a:t>sich</a:t>
            </a:r>
            <a:r>
              <a:rPr lang="en-US" sz="2000" dirty="0"/>
              <a:t> </a:t>
            </a:r>
            <a:r>
              <a:rPr lang="en-US" sz="2000" dirty="0" err="1"/>
              <a:t>wie</a:t>
            </a:r>
            <a:r>
              <a:rPr lang="en-US" sz="2000" dirty="0"/>
              <a:t> </a:t>
            </a:r>
            <a:r>
              <a:rPr lang="en-US" sz="2000" dirty="0" err="1"/>
              <a:t>zusammengesetzte</a:t>
            </a:r>
            <a:r>
              <a:rPr lang="en-US" sz="2000" dirty="0"/>
              <a:t> </a:t>
            </a:r>
            <a:r>
              <a:rPr lang="en-US" sz="2000" dirty="0" err="1"/>
              <a:t>Datentypen</a:t>
            </a:r>
            <a:r>
              <a:rPr lang="en-US" sz="2000" dirty="0"/>
              <a:t> </a:t>
            </a:r>
            <a:r>
              <a:rPr lang="en-US" sz="2000" dirty="0" err="1"/>
              <a:t>verhalten</a:t>
            </a:r>
            <a:r>
              <a:rPr lang="en-US" sz="2000" dirty="0"/>
              <a:t>, </a:t>
            </a:r>
            <a:r>
              <a:rPr lang="en-US" sz="2000" dirty="0" err="1"/>
              <a:t>z.B.</a:t>
            </a:r>
            <a:r>
              <a:rPr lang="en-US" sz="2000" dirty="0"/>
              <a:t> Array, Date, Function, Math und </a:t>
            </a:r>
            <a:r>
              <a:rPr lang="en-US" sz="2000" dirty="0" err="1"/>
              <a:t>RegEx</a:t>
            </a:r>
            <a:r>
              <a:rPr lang="en-US" sz="2000" dirty="0"/>
              <a:t> etc.</a:t>
            </a: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spTree>
    <p:extLst>
      <p:ext uri="{BB962C8B-B14F-4D97-AF65-F5344CB8AC3E}">
        <p14:creationId xmlns:p14="http://schemas.microsoft.com/office/powerpoint/2010/main" val="408439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64E6F-27FA-AEE7-F02A-E4DFBA8E8C3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ED0053C-F8B6-95BD-731A-0A40600D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C77719E-4649-EC51-4052-92E4F0CDFD6F}"/>
              </a:ext>
            </a:extLst>
          </p:cNvPr>
          <p:cNvSpPr>
            <a:spLocks noGrp="1"/>
          </p:cNvSpPr>
          <p:nvPr>
            <p:ph type="title"/>
          </p:nvPr>
        </p:nvSpPr>
        <p:spPr>
          <a:xfrm>
            <a:off x="838200" y="365125"/>
            <a:ext cx="10515600" cy="1325563"/>
          </a:xfrm>
        </p:spPr>
        <p:txBody>
          <a:bodyPr>
            <a:normAutofit/>
          </a:bodyPr>
          <a:lstStyle/>
          <a:p>
            <a:r>
              <a:rPr lang="de-DE" sz="4400" dirty="0"/>
              <a:t>JavaScript Datentypen 3/3</a:t>
            </a:r>
            <a:endParaRPr lang="de-DE" sz="4200" dirty="0"/>
          </a:p>
        </p:txBody>
      </p:sp>
      <p:sp>
        <p:nvSpPr>
          <p:cNvPr id="43" name="sketch line">
            <a:extLst>
              <a:ext uri="{FF2B5EF4-FFF2-40B4-BE49-F238E27FC236}">
                <a16:creationId xmlns:a16="http://schemas.microsoft.com/office/drawing/2014/main" id="{8C0724C1-8BA1-58D1-8558-85F9E60E8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0EE0B60-AB7A-AD34-60D5-0E537B72C5FC}"/>
              </a:ext>
            </a:extLst>
          </p:cNvPr>
          <p:cNvSpPr>
            <a:spLocks noGrp="1"/>
          </p:cNvSpPr>
          <p:nvPr>
            <p:ph idx="1"/>
          </p:nvPr>
        </p:nvSpPr>
        <p:spPr>
          <a:xfrm>
            <a:off x="838200" y="1920331"/>
            <a:ext cx="10515600" cy="4251960"/>
          </a:xfrm>
        </p:spPr>
        <p:txBody>
          <a:bodyPr>
            <a:normAutofit/>
          </a:bodyPr>
          <a:lstStyle/>
          <a:p>
            <a:pPr marL="12700" marR="5080">
              <a:lnSpc>
                <a:spcPct val="100000"/>
              </a:lnSpc>
              <a:spcBef>
                <a:spcPts val="125"/>
              </a:spcBef>
              <a:tabLst>
                <a:tab pos="3997325" algn="l"/>
              </a:tabLst>
            </a:pP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D5A2343A-1A47-CC35-7DCE-217E2ED86C9D}"/>
              </a:ext>
            </a:extLst>
          </p:cNvPr>
          <p:cNvPicPr>
            <a:picLocks noChangeAspect="1"/>
          </p:cNvPicPr>
          <p:nvPr/>
        </p:nvPicPr>
        <p:blipFill>
          <a:blip r:embed="rId3"/>
          <a:stretch>
            <a:fillRect/>
          </a:stretch>
        </p:blipFill>
        <p:spPr>
          <a:xfrm>
            <a:off x="949036" y="1721387"/>
            <a:ext cx="9960507" cy="4649848"/>
          </a:xfrm>
          <a:prstGeom prst="rect">
            <a:avLst/>
          </a:prstGeom>
        </p:spPr>
      </p:pic>
    </p:spTree>
    <p:extLst>
      <p:ext uri="{BB962C8B-B14F-4D97-AF65-F5344CB8AC3E}">
        <p14:creationId xmlns:p14="http://schemas.microsoft.com/office/powerpoint/2010/main" val="132677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FB2250-8FB9-821F-7D11-37C5B33F945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E32DC0F-AD2A-7EA3-09A1-0F7FD910A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7F09215-1144-9801-83AE-AA0080E8A9B8}"/>
              </a:ext>
            </a:extLst>
          </p:cNvPr>
          <p:cNvSpPr>
            <a:spLocks noGrp="1"/>
          </p:cNvSpPr>
          <p:nvPr>
            <p:ph type="title"/>
          </p:nvPr>
        </p:nvSpPr>
        <p:spPr>
          <a:xfrm>
            <a:off x="838200" y="365125"/>
            <a:ext cx="10515600" cy="1325563"/>
          </a:xfrm>
        </p:spPr>
        <p:txBody>
          <a:bodyPr>
            <a:normAutofit/>
          </a:bodyPr>
          <a:lstStyle/>
          <a:p>
            <a:r>
              <a:rPr lang="de-DE" sz="4400" dirty="0"/>
              <a:t>JavaScript Variablen und Datentypen</a:t>
            </a:r>
            <a:endParaRPr lang="de-DE" sz="4200" dirty="0"/>
          </a:p>
        </p:txBody>
      </p:sp>
      <p:sp>
        <p:nvSpPr>
          <p:cNvPr id="43" name="sketch line">
            <a:extLst>
              <a:ext uri="{FF2B5EF4-FFF2-40B4-BE49-F238E27FC236}">
                <a16:creationId xmlns:a16="http://schemas.microsoft.com/office/drawing/2014/main" id="{1C954161-6430-FD7B-982B-E7B36BFEE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uppieren 15">
            <a:extLst>
              <a:ext uri="{FF2B5EF4-FFF2-40B4-BE49-F238E27FC236}">
                <a16:creationId xmlns:a16="http://schemas.microsoft.com/office/drawing/2014/main" id="{9102EC5F-9F28-7D69-449A-B9F942312E2F}"/>
              </a:ext>
            </a:extLst>
          </p:cNvPr>
          <p:cNvGrpSpPr/>
          <p:nvPr/>
        </p:nvGrpSpPr>
        <p:grpSpPr>
          <a:xfrm>
            <a:off x="438150" y="1890977"/>
            <a:ext cx="12246100" cy="4895152"/>
            <a:chOff x="257175" y="1419923"/>
            <a:chExt cx="12246100" cy="4895152"/>
          </a:xfrm>
        </p:grpSpPr>
        <p:sp>
          <p:nvSpPr>
            <p:cNvPr id="17" name="object 3">
              <a:extLst>
                <a:ext uri="{FF2B5EF4-FFF2-40B4-BE49-F238E27FC236}">
                  <a16:creationId xmlns:a16="http://schemas.microsoft.com/office/drawing/2014/main" id="{D18ECBA9-D0DB-B2C8-2B60-DEBC52A9128B}"/>
                </a:ext>
              </a:extLst>
            </p:cNvPr>
            <p:cNvSpPr txBox="1"/>
            <p:nvPr/>
          </p:nvSpPr>
          <p:spPr>
            <a:xfrm>
              <a:off x="314324" y="1419923"/>
              <a:ext cx="12188951" cy="553100"/>
            </a:xfrm>
            <a:prstGeom prst="rect">
              <a:avLst/>
            </a:prstGeom>
          </p:spPr>
          <p:txBody>
            <a:bodyPr vert="horz" wrap="square" lIns="0" tIns="10795" rIns="0" bIns="0" rtlCol="0">
              <a:spAutoFit/>
            </a:bodyPr>
            <a:lstStyle/>
            <a:p>
              <a:pPr marL="12700" marR="5080">
                <a:lnSpc>
                  <a:spcPct val="100800"/>
                </a:lnSpc>
                <a:spcBef>
                  <a:spcPts val="85"/>
                </a:spcBef>
              </a:pPr>
              <a:r>
                <a:rPr sz="1800" dirty="0">
                  <a:latin typeface="Arial"/>
                  <a:cs typeface="Arial"/>
                </a:rPr>
                <a:t>In schwach typisierten Sprachen wie JavaScript gibt es kein Konzept der Deklaration, dass eine Variable Daten eines bestimmten Typs enthalten soll. </a:t>
              </a:r>
              <a:r>
                <a:rPr lang="de-DE" sz="1800" dirty="0">
                  <a:latin typeface="Arial"/>
                  <a:cs typeface="Arial"/>
                </a:rPr>
                <a:t>Der </a:t>
              </a:r>
              <a:r>
                <a:rPr sz="1800" dirty="0" err="1">
                  <a:latin typeface="Arial"/>
                  <a:cs typeface="Arial"/>
                </a:rPr>
                <a:t>Datentyp</a:t>
              </a:r>
              <a:r>
                <a:rPr sz="1800" dirty="0">
                  <a:latin typeface="Arial"/>
                  <a:cs typeface="Arial"/>
                </a:rPr>
                <a:t> </a:t>
              </a:r>
              <a:r>
                <a:rPr sz="1800" dirty="0" err="1">
                  <a:latin typeface="Arial"/>
                  <a:cs typeface="Arial"/>
                </a:rPr>
                <a:t>wird</a:t>
              </a:r>
              <a:r>
                <a:rPr sz="1800" dirty="0">
                  <a:latin typeface="Arial"/>
                  <a:cs typeface="Arial"/>
                </a:rPr>
                <a:t> </a:t>
              </a:r>
              <a:r>
                <a:rPr sz="1800" dirty="0" err="1">
                  <a:latin typeface="Arial"/>
                  <a:cs typeface="Arial"/>
                </a:rPr>
                <a:t>durch</a:t>
              </a:r>
              <a:r>
                <a:rPr sz="1800" dirty="0">
                  <a:latin typeface="Arial"/>
                  <a:cs typeface="Arial"/>
                </a:rPr>
                <a:t> den Wert bestimmt, den </a:t>
              </a:r>
              <a:r>
                <a:rPr lang="de-DE" sz="1800" dirty="0">
                  <a:latin typeface="Arial"/>
                  <a:cs typeface="Arial"/>
                </a:rPr>
                <a:t>die Variable </a:t>
              </a:r>
              <a:r>
                <a:rPr sz="1800" dirty="0" err="1">
                  <a:latin typeface="Arial"/>
                  <a:cs typeface="Arial"/>
                </a:rPr>
                <a:t>gerade</a:t>
              </a:r>
              <a:r>
                <a:rPr sz="1800" dirty="0">
                  <a:latin typeface="Arial"/>
                  <a:cs typeface="Arial"/>
                </a:rPr>
                <a:t> </a:t>
              </a:r>
              <a:r>
                <a:rPr sz="1800" spc="-10" dirty="0">
                  <a:latin typeface="Arial"/>
                  <a:cs typeface="Arial"/>
                </a:rPr>
                <a:t>enthält.</a:t>
              </a:r>
              <a:endParaRPr sz="1800" dirty="0">
                <a:latin typeface="Arial"/>
                <a:cs typeface="Arial"/>
              </a:endParaRPr>
            </a:p>
          </p:txBody>
        </p:sp>
        <p:grpSp>
          <p:nvGrpSpPr>
            <p:cNvPr id="18" name="object 4">
              <a:extLst>
                <a:ext uri="{FF2B5EF4-FFF2-40B4-BE49-F238E27FC236}">
                  <a16:creationId xmlns:a16="http://schemas.microsoft.com/office/drawing/2014/main" id="{A61CB23E-2250-8553-5128-C7566038AEAC}"/>
                </a:ext>
              </a:extLst>
            </p:cNvPr>
            <p:cNvGrpSpPr/>
            <p:nvPr/>
          </p:nvGrpSpPr>
          <p:grpSpPr>
            <a:xfrm>
              <a:off x="257175" y="2114550"/>
              <a:ext cx="11715750" cy="4200525"/>
              <a:chOff x="257175" y="2114550"/>
              <a:chExt cx="11715750" cy="4200525"/>
            </a:xfrm>
          </p:grpSpPr>
          <p:pic>
            <p:nvPicPr>
              <p:cNvPr id="30" name="object 5">
                <a:extLst>
                  <a:ext uri="{FF2B5EF4-FFF2-40B4-BE49-F238E27FC236}">
                    <a16:creationId xmlns:a16="http://schemas.microsoft.com/office/drawing/2014/main" id="{EA856F3B-AAFC-F5EA-91C7-445FCF836CB2}"/>
                  </a:ext>
                </a:extLst>
              </p:cNvPr>
              <p:cNvPicPr/>
              <p:nvPr/>
            </p:nvPicPr>
            <p:blipFill>
              <a:blip r:embed="rId3" cstate="print"/>
              <a:stretch>
                <a:fillRect/>
              </a:stretch>
            </p:blipFill>
            <p:spPr>
              <a:xfrm>
                <a:off x="295275" y="2124075"/>
                <a:ext cx="11677650" cy="4171950"/>
              </a:xfrm>
              <a:prstGeom prst="rect">
                <a:avLst/>
              </a:prstGeom>
            </p:spPr>
          </p:pic>
          <p:pic>
            <p:nvPicPr>
              <p:cNvPr id="31" name="object 6">
                <a:extLst>
                  <a:ext uri="{FF2B5EF4-FFF2-40B4-BE49-F238E27FC236}">
                    <a16:creationId xmlns:a16="http://schemas.microsoft.com/office/drawing/2014/main" id="{DE674CBD-34D2-51FC-C98A-FFB339C3F4AD}"/>
                  </a:ext>
                </a:extLst>
              </p:cNvPr>
              <p:cNvPicPr/>
              <p:nvPr/>
            </p:nvPicPr>
            <p:blipFill>
              <a:blip r:embed="rId4" cstate="print"/>
              <a:stretch>
                <a:fillRect/>
              </a:stretch>
            </p:blipFill>
            <p:spPr>
              <a:xfrm>
                <a:off x="257175" y="2114550"/>
                <a:ext cx="10820400" cy="4200525"/>
              </a:xfrm>
              <a:prstGeom prst="rect">
                <a:avLst/>
              </a:prstGeom>
            </p:spPr>
          </p:pic>
          <p:sp>
            <p:nvSpPr>
              <p:cNvPr id="32" name="object 7">
                <a:extLst>
                  <a:ext uri="{FF2B5EF4-FFF2-40B4-BE49-F238E27FC236}">
                    <a16:creationId xmlns:a16="http://schemas.microsoft.com/office/drawing/2014/main" id="{840443E7-78AE-7351-0151-57A80DA328B2}"/>
                  </a:ext>
                </a:extLst>
              </p:cNvPr>
              <p:cNvSpPr/>
              <p:nvPr/>
            </p:nvSpPr>
            <p:spPr>
              <a:xfrm>
                <a:off x="325373" y="2148433"/>
                <a:ext cx="11532235" cy="4034154"/>
              </a:xfrm>
              <a:custGeom>
                <a:avLst/>
                <a:gdLst/>
                <a:ahLst/>
                <a:cxnLst/>
                <a:rect l="l" t="t" r="r" b="b"/>
                <a:pathLst>
                  <a:path w="11532235" h="4034154">
                    <a:moveTo>
                      <a:pt x="11531727" y="0"/>
                    </a:moveTo>
                    <a:lnTo>
                      <a:pt x="0" y="0"/>
                    </a:lnTo>
                    <a:lnTo>
                      <a:pt x="0" y="4034028"/>
                    </a:lnTo>
                    <a:lnTo>
                      <a:pt x="11531727" y="4034028"/>
                    </a:lnTo>
                    <a:lnTo>
                      <a:pt x="11531727" y="0"/>
                    </a:lnTo>
                    <a:close/>
                  </a:path>
                </a:pathLst>
              </a:custGeom>
              <a:solidFill>
                <a:srgbClr val="FFFFEF"/>
              </a:solidFill>
            </p:spPr>
            <p:txBody>
              <a:bodyPr wrap="square" lIns="0" tIns="0" rIns="0" bIns="0" rtlCol="0"/>
              <a:lstStyle/>
              <a:p>
                <a:endParaRPr/>
              </a:p>
            </p:txBody>
          </p:sp>
          <p:sp>
            <p:nvSpPr>
              <p:cNvPr id="33" name="object 8">
                <a:extLst>
                  <a:ext uri="{FF2B5EF4-FFF2-40B4-BE49-F238E27FC236}">
                    <a16:creationId xmlns:a16="http://schemas.microsoft.com/office/drawing/2014/main" id="{E0661449-9AD4-17C2-E320-A6C93DF3EAF5}"/>
                  </a:ext>
                </a:extLst>
              </p:cNvPr>
              <p:cNvSpPr/>
              <p:nvPr/>
            </p:nvSpPr>
            <p:spPr>
              <a:xfrm>
                <a:off x="325373" y="2148433"/>
                <a:ext cx="11532235" cy="4034154"/>
              </a:xfrm>
              <a:custGeom>
                <a:avLst/>
                <a:gdLst/>
                <a:ahLst/>
                <a:cxnLst/>
                <a:rect l="l" t="t" r="r" b="b"/>
                <a:pathLst>
                  <a:path w="11532235" h="4034154">
                    <a:moveTo>
                      <a:pt x="0" y="4034028"/>
                    </a:moveTo>
                    <a:lnTo>
                      <a:pt x="11531727" y="4034028"/>
                    </a:lnTo>
                    <a:lnTo>
                      <a:pt x="11531727" y="0"/>
                    </a:lnTo>
                    <a:lnTo>
                      <a:pt x="0" y="0"/>
                    </a:lnTo>
                    <a:lnTo>
                      <a:pt x="0" y="4034028"/>
                    </a:lnTo>
                    <a:close/>
                  </a:path>
                </a:pathLst>
              </a:custGeom>
              <a:ln w="9534">
                <a:solidFill>
                  <a:srgbClr val="BEBEBE"/>
                </a:solidFill>
              </a:ln>
            </p:spPr>
            <p:txBody>
              <a:bodyPr wrap="square" lIns="0" tIns="0" rIns="0" bIns="0" rtlCol="0"/>
              <a:lstStyle/>
              <a:p>
                <a:endParaRPr/>
              </a:p>
            </p:txBody>
          </p:sp>
        </p:grpSp>
        <p:sp>
          <p:nvSpPr>
            <p:cNvPr id="19" name="object 9">
              <a:extLst>
                <a:ext uri="{FF2B5EF4-FFF2-40B4-BE49-F238E27FC236}">
                  <a16:creationId xmlns:a16="http://schemas.microsoft.com/office/drawing/2014/main" id="{D53336C1-1287-FEF5-CFFE-3A5FD4FAE664}"/>
                </a:ext>
              </a:extLst>
            </p:cNvPr>
            <p:cNvSpPr txBox="1"/>
            <p:nvPr/>
          </p:nvSpPr>
          <p:spPr>
            <a:xfrm>
              <a:off x="385127" y="2176081"/>
              <a:ext cx="8917305" cy="100076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Eine schwach typisierte Sprache bedeutet, dass Datentypen </a:t>
              </a:r>
              <a:r>
                <a:rPr sz="1550" b="1" spc="-10" dirty="0">
                  <a:solidFill>
                    <a:srgbClr val="007E00"/>
                  </a:solidFill>
                  <a:latin typeface="Consolas"/>
                  <a:cs typeface="Consolas"/>
                </a:rPr>
                <a:t>bestimmt </a:t>
              </a:r>
              <a:r>
                <a:rPr sz="1550" b="1" dirty="0">
                  <a:solidFill>
                    <a:srgbClr val="007E00"/>
                  </a:solidFill>
                  <a:latin typeface="Consolas"/>
                  <a:cs typeface="Consolas"/>
                </a:rPr>
                <a:t>werden</a:t>
              </a:r>
              <a:endParaRPr sz="1550" dirty="0">
                <a:latin typeface="Consolas"/>
                <a:cs typeface="Consolas"/>
              </a:endParaRPr>
            </a:p>
            <a:p>
              <a:pPr marL="12700">
                <a:lnSpc>
                  <a:spcPct val="100000"/>
                </a:lnSpc>
                <a:spcBef>
                  <a:spcPts val="95"/>
                </a:spcBef>
              </a:pPr>
              <a:r>
                <a:rPr sz="1550" b="1" dirty="0">
                  <a:solidFill>
                    <a:srgbClr val="007E00"/>
                  </a:solidFill>
                  <a:latin typeface="Consolas"/>
                  <a:cs typeface="Consolas"/>
                </a:rPr>
                <a:t>// dynamisch zur Laufzeit, nicht statisch zur </a:t>
              </a:r>
              <a:r>
                <a:rPr sz="1550" b="1" spc="-20" dirty="0">
                  <a:solidFill>
                    <a:srgbClr val="007E00"/>
                  </a:solidFill>
                  <a:latin typeface="Consolas"/>
                  <a:cs typeface="Consolas"/>
                </a:rPr>
                <a:t>Entwurfszeit</a:t>
              </a:r>
              <a:endParaRPr sz="1550" dirty="0">
                <a:latin typeface="Consolas"/>
                <a:cs typeface="Consolas"/>
              </a:endParaRPr>
            </a:p>
            <a:p>
              <a:pPr>
                <a:lnSpc>
                  <a:spcPct val="100000"/>
                </a:lnSpc>
                <a:spcBef>
                  <a:spcPts val="155"/>
                </a:spcBef>
              </a:pPr>
              <a:endParaRPr sz="1550" dirty="0">
                <a:latin typeface="Consolas"/>
                <a:cs typeface="Consolas"/>
              </a:endParaRPr>
            </a:p>
            <a:p>
              <a:pPr marL="12700">
                <a:lnSpc>
                  <a:spcPct val="100000"/>
                </a:lnSpc>
                <a:tabLst>
                  <a:tab pos="3357879" algn="l"/>
                </a:tabLst>
              </a:pPr>
              <a:r>
                <a:rPr sz="1550" b="1" dirty="0">
                  <a:solidFill>
                    <a:srgbClr val="7E0054"/>
                  </a:solidFill>
                  <a:latin typeface="Consolas"/>
                  <a:cs typeface="Consolas"/>
                </a:rPr>
                <a:t>var </a:t>
              </a:r>
              <a:r>
                <a:rPr sz="1550" b="1" dirty="0">
                  <a:latin typeface="Consolas"/>
                  <a:cs typeface="Consolas"/>
                </a:rPr>
                <a:t>whoAmI = </a:t>
              </a:r>
              <a:r>
                <a:rPr sz="1550" b="1" dirty="0">
                  <a:solidFill>
                    <a:srgbClr val="2A00FF"/>
                  </a:solidFill>
                  <a:latin typeface="Consolas"/>
                  <a:cs typeface="Consolas"/>
                </a:rPr>
                <a:t>'Hallo </a:t>
              </a:r>
              <a:r>
                <a:rPr sz="1550" b="1" spc="-10" dirty="0">
                  <a:solidFill>
                    <a:srgbClr val="2A00FF"/>
                  </a:solidFill>
                  <a:latin typeface="Consolas"/>
                  <a:cs typeface="Consolas"/>
                </a:rPr>
                <a:t>Welt'</a:t>
              </a:r>
              <a:r>
                <a:rPr sz="1550" b="1" spc="-10" dirty="0">
                  <a:latin typeface="Consolas"/>
                  <a:cs typeface="Consolas"/>
                </a:rPr>
                <a:t>; </a:t>
              </a:r>
              <a:r>
                <a:rPr sz="1550" b="1" dirty="0">
                  <a:solidFill>
                    <a:srgbClr val="007E00"/>
                  </a:solidFill>
                  <a:latin typeface="Consolas"/>
                  <a:cs typeface="Consolas"/>
                </a:rPr>
                <a:t>// Die Variable 'whoAmI' ist sowohl deklariert als auch mit </a:t>
              </a:r>
              <a:r>
                <a:rPr sz="1550" b="1" spc="-50" dirty="0">
                  <a:solidFill>
                    <a:srgbClr val="007E00"/>
                  </a:solidFill>
                  <a:latin typeface="Consolas"/>
                  <a:cs typeface="Consolas"/>
                </a:rPr>
                <a:t>einem</a:t>
              </a:r>
              <a:endParaRPr sz="1550" dirty="0">
                <a:latin typeface="Consolas"/>
                <a:cs typeface="Consolas"/>
              </a:endParaRPr>
            </a:p>
          </p:txBody>
        </p:sp>
        <p:sp>
          <p:nvSpPr>
            <p:cNvPr id="20" name="object 10">
              <a:extLst>
                <a:ext uri="{FF2B5EF4-FFF2-40B4-BE49-F238E27FC236}">
                  <a16:creationId xmlns:a16="http://schemas.microsoft.com/office/drawing/2014/main" id="{8BBC6DED-64E0-81AA-E542-EFDBB7A68100}"/>
                </a:ext>
              </a:extLst>
            </p:cNvPr>
            <p:cNvSpPr txBox="1"/>
            <p:nvPr/>
          </p:nvSpPr>
          <p:spPr>
            <a:xfrm>
              <a:off x="9394762" y="2910522"/>
              <a:ext cx="1354455" cy="266065"/>
            </a:xfrm>
            <a:prstGeom prst="rect">
              <a:avLst/>
            </a:prstGeom>
          </p:spPr>
          <p:txBody>
            <a:bodyPr vert="horz" wrap="square" lIns="0" tIns="15875" rIns="0" bIns="0" rtlCol="0">
              <a:spAutoFit/>
            </a:bodyPr>
            <a:lstStyle/>
            <a:p>
              <a:pPr marL="12700">
                <a:lnSpc>
                  <a:spcPct val="100000"/>
                </a:lnSpc>
                <a:spcBef>
                  <a:spcPts val="125"/>
                </a:spcBef>
              </a:pPr>
              <a:r>
                <a:rPr sz="1550" b="1" spc="-10" dirty="0">
                  <a:solidFill>
                    <a:srgbClr val="007E00"/>
                  </a:solidFill>
                  <a:latin typeface="Consolas"/>
                  <a:cs typeface="Consolas"/>
                </a:rPr>
                <a:t>Stringwert</a:t>
              </a:r>
              <a:endParaRPr sz="1550">
                <a:latin typeface="Consolas"/>
                <a:cs typeface="Consolas"/>
              </a:endParaRPr>
            </a:p>
          </p:txBody>
        </p:sp>
        <p:sp>
          <p:nvSpPr>
            <p:cNvPr id="21" name="object 11">
              <a:extLst>
                <a:ext uri="{FF2B5EF4-FFF2-40B4-BE49-F238E27FC236}">
                  <a16:creationId xmlns:a16="http://schemas.microsoft.com/office/drawing/2014/main" id="{680FE6C1-4A6C-F179-93AA-CC8D5888ED0F}"/>
                </a:ext>
              </a:extLst>
            </p:cNvPr>
            <p:cNvSpPr txBox="1"/>
            <p:nvPr/>
          </p:nvSpPr>
          <p:spPr>
            <a:xfrm>
              <a:off x="385127" y="3396932"/>
              <a:ext cx="2363470" cy="51371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10" dirty="0">
                  <a:latin typeface="Consolas"/>
                  <a:cs typeface="Consolas"/>
                </a:rPr>
                <a:t>1,61792;</a:t>
              </a:r>
              <a:endParaRPr sz="1550" dirty="0">
                <a:latin typeface="Consolas"/>
                <a:cs typeface="Consolas"/>
              </a:endParaRPr>
            </a:p>
            <a:p>
              <a:pPr marL="12700">
                <a:lnSpc>
                  <a:spcPct val="100000"/>
                </a:lnSpc>
                <a:spcBef>
                  <a:spcPts val="95"/>
                </a:spcBef>
              </a:pPr>
              <a:r>
                <a:rPr sz="1550" b="1" dirty="0">
                  <a:latin typeface="Consolas"/>
                  <a:cs typeface="Consolas"/>
                </a:rPr>
                <a:t>w</a:t>
              </a:r>
              <a:r>
                <a:rPr lang="de-DE" sz="1550" b="1" dirty="0">
                  <a:latin typeface="Consolas"/>
                  <a:cs typeface="Consolas"/>
                </a:rPr>
                <a:t>ho</a:t>
              </a:r>
              <a:r>
                <a:rPr sz="1550" b="1" dirty="0" err="1">
                  <a:latin typeface="Consolas"/>
                  <a:cs typeface="Consolas"/>
                </a:rPr>
                <a:t>AmI</a:t>
              </a:r>
              <a:r>
                <a:rPr sz="1550" b="1" dirty="0">
                  <a:latin typeface="Consolas"/>
                  <a:cs typeface="Consolas"/>
                </a:rPr>
                <a:t> = </a:t>
              </a:r>
              <a:r>
                <a:rPr sz="1550" b="1" spc="-10" dirty="0">
                  <a:latin typeface="Consolas"/>
                  <a:cs typeface="Consolas"/>
                </a:rPr>
                <a:t>[1,2,3,4,5];</a:t>
              </a:r>
              <a:endParaRPr sz="1550" dirty="0">
                <a:latin typeface="Consolas"/>
                <a:cs typeface="Consolas"/>
              </a:endParaRPr>
            </a:p>
          </p:txBody>
        </p:sp>
        <p:sp>
          <p:nvSpPr>
            <p:cNvPr id="22" name="object 12">
              <a:extLst>
                <a:ext uri="{FF2B5EF4-FFF2-40B4-BE49-F238E27FC236}">
                  <a16:creationId xmlns:a16="http://schemas.microsoft.com/office/drawing/2014/main" id="{AE2F1D72-4A48-A1D7-B6A8-D54B21FC9493}"/>
                </a:ext>
              </a:extLst>
            </p:cNvPr>
            <p:cNvSpPr txBox="1"/>
            <p:nvPr/>
          </p:nvSpPr>
          <p:spPr>
            <a:xfrm>
              <a:off x="3730877" y="3396932"/>
              <a:ext cx="3661965" cy="505908"/>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a:t>
              </a:r>
              <a:r>
                <a:rPr sz="1550" b="1" dirty="0" err="1">
                  <a:solidFill>
                    <a:srgbClr val="007E00"/>
                  </a:solidFill>
                  <a:latin typeface="Consolas"/>
                  <a:cs typeface="Consolas"/>
                </a:rPr>
                <a:t>eine</a:t>
              </a:r>
              <a:r>
                <a:rPr lang="de-DE" sz="1550" b="1" dirty="0">
                  <a:solidFill>
                    <a:srgbClr val="007E00"/>
                  </a:solidFill>
                  <a:latin typeface="Consolas"/>
                  <a:cs typeface="Consolas"/>
                </a:rPr>
                <a:t> </a:t>
              </a:r>
              <a:r>
                <a:rPr sz="1550" b="1" spc="-10" dirty="0">
                  <a:solidFill>
                    <a:srgbClr val="007E00"/>
                  </a:solidFill>
                  <a:latin typeface="Consolas"/>
                  <a:cs typeface="Consolas"/>
                </a:rPr>
                <a:t>Zahl</a:t>
              </a:r>
              <a:endParaRPr sz="1550" dirty="0">
                <a:latin typeface="Consolas"/>
                <a:cs typeface="Consolas"/>
              </a:endParaRPr>
            </a:p>
            <a:p>
              <a:pPr marL="12700">
                <a:lnSpc>
                  <a:spcPct val="100000"/>
                </a:lnSpc>
                <a:spcBef>
                  <a:spcPts val="95"/>
                </a:spcBef>
              </a:pPr>
              <a:r>
                <a:rPr sz="1550" b="1" dirty="0">
                  <a:solidFill>
                    <a:srgbClr val="007E00"/>
                  </a:solidFill>
                  <a:latin typeface="Consolas"/>
                  <a:cs typeface="Consolas"/>
                </a:rPr>
                <a:t>// Jetzt ist es ein </a:t>
              </a:r>
              <a:r>
                <a:rPr sz="1550" b="1" spc="-20" dirty="0">
                  <a:solidFill>
                    <a:srgbClr val="007E00"/>
                  </a:solidFill>
                  <a:latin typeface="Consolas"/>
                  <a:cs typeface="Consolas"/>
                </a:rPr>
                <a:t>Array</a:t>
              </a:r>
              <a:endParaRPr sz="1550" dirty="0">
                <a:latin typeface="Consolas"/>
                <a:cs typeface="Consolas"/>
              </a:endParaRPr>
            </a:p>
          </p:txBody>
        </p:sp>
        <p:sp>
          <p:nvSpPr>
            <p:cNvPr id="23" name="object 13">
              <a:extLst>
                <a:ext uri="{FF2B5EF4-FFF2-40B4-BE49-F238E27FC236}">
                  <a16:creationId xmlns:a16="http://schemas.microsoft.com/office/drawing/2014/main" id="{6F254361-74A7-2A16-996C-968096EE87A6}"/>
                </a:ext>
              </a:extLst>
            </p:cNvPr>
            <p:cNvSpPr txBox="1"/>
            <p:nvPr/>
          </p:nvSpPr>
          <p:spPr>
            <a:xfrm>
              <a:off x="385127" y="4131373"/>
              <a:ext cx="1584325"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20" dirty="0">
                  <a:solidFill>
                    <a:srgbClr val="7E0054"/>
                  </a:solidFill>
                  <a:latin typeface="Consolas"/>
                  <a:cs typeface="Consolas"/>
                </a:rPr>
                <a:t>true</a:t>
              </a:r>
              <a:r>
                <a:rPr sz="1550" b="1" spc="-20" dirty="0">
                  <a:latin typeface="Consolas"/>
                  <a:cs typeface="Consolas"/>
                </a:rPr>
                <a:t>;</a:t>
              </a:r>
              <a:endParaRPr sz="1550">
                <a:latin typeface="Consolas"/>
                <a:cs typeface="Consolas"/>
              </a:endParaRPr>
            </a:p>
          </p:txBody>
        </p:sp>
        <p:sp>
          <p:nvSpPr>
            <p:cNvPr id="24" name="object 14">
              <a:extLst>
                <a:ext uri="{FF2B5EF4-FFF2-40B4-BE49-F238E27FC236}">
                  <a16:creationId xmlns:a16="http://schemas.microsoft.com/office/drawing/2014/main" id="{BAB40CAB-7B83-7011-6B5C-6AA4CA7B7F7D}"/>
                </a:ext>
              </a:extLst>
            </p:cNvPr>
            <p:cNvSpPr txBox="1"/>
            <p:nvPr/>
          </p:nvSpPr>
          <p:spPr>
            <a:xfrm>
              <a:off x="3730877" y="4131373"/>
              <a:ext cx="4068365" cy="254557"/>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ein </a:t>
              </a:r>
              <a:r>
                <a:rPr sz="1550" b="1" spc="-10" dirty="0">
                  <a:solidFill>
                    <a:srgbClr val="007E00"/>
                  </a:solidFill>
                  <a:latin typeface="Consolas"/>
                  <a:cs typeface="Consolas"/>
                </a:rPr>
                <a:t>Boolescher Wert</a:t>
              </a:r>
              <a:endParaRPr sz="1550" dirty="0">
                <a:latin typeface="Consolas"/>
                <a:cs typeface="Consolas"/>
              </a:endParaRPr>
            </a:p>
          </p:txBody>
        </p:sp>
        <p:sp>
          <p:nvSpPr>
            <p:cNvPr id="25" name="object 15">
              <a:extLst>
                <a:ext uri="{FF2B5EF4-FFF2-40B4-BE49-F238E27FC236}">
                  <a16:creationId xmlns:a16="http://schemas.microsoft.com/office/drawing/2014/main" id="{F1DA9257-37E4-F3BD-485C-865C33FC9511}"/>
                </a:ext>
              </a:extLst>
            </p:cNvPr>
            <p:cNvSpPr txBox="1"/>
            <p:nvPr/>
          </p:nvSpPr>
          <p:spPr>
            <a:xfrm>
              <a:off x="385127" y="4617656"/>
              <a:ext cx="1144905"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50" dirty="0">
                  <a:latin typeface="Consolas"/>
                  <a:cs typeface="Consolas"/>
                </a:rPr>
                <a:t>{</a:t>
              </a:r>
              <a:endParaRPr sz="1550">
                <a:latin typeface="Consolas"/>
                <a:cs typeface="Consolas"/>
              </a:endParaRPr>
            </a:p>
          </p:txBody>
        </p:sp>
        <p:sp>
          <p:nvSpPr>
            <p:cNvPr id="26" name="object 16">
              <a:extLst>
                <a:ext uri="{FF2B5EF4-FFF2-40B4-BE49-F238E27FC236}">
                  <a16:creationId xmlns:a16="http://schemas.microsoft.com/office/drawing/2014/main" id="{072377C7-A405-14F0-446D-FFA41F3B08D3}"/>
                </a:ext>
              </a:extLst>
            </p:cNvPr>
            <p:cNvSpPr txBox="1"/>
            <p:nvPr/>
          </p:nvSpPr>
          <p:spPr>
            <a:xfrm>
              <a:off x="3730877" y="4617656"/>
              <a:ext cx="3855929" cy="254557"/>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ein </a:t>
              </a:r>
              <a:r>
                <a:rPr sz="1550" b="1" spc="-10" dirty="0">
                  <a:solidFill>
                    <a:srgbClr val="007E00"/>
                  </a:solidFill>
                  <a:latin typeface="Consolas"/>
                  <a:cs typeface="Consolas"/>
                </a:rPr>
                <a:t>Objekt</a:t>
              </a:r>
              <a:endParaRPr sz="1550" dirty="0">
                <a:latin typeface="Consolas"/>
                <a:cs typeface="Consolas"/>
              </a:endParaRPr>
            </a:p>
          </p:txBody>
        </p:sp>
        <p:sp>
          <p:nvSpPr>
            <p:cNvPr id="27" name="object 17">
              <a:extLst>
                <a:ext uri="{FF2B5EF4-FFF2-40B4-BE49-F238E27FC236}">
                  <a16:creationId xmlns:a16="http://schemas.microsoft.com/office/drawing/2014/main" id="{53EA53E8-A806-48C2-0E23-F0FA38AD02D4}"/>
                </a:ext>
              </a:extLst>
            </p:cNvPr>
            <p:cNvSpPr txBox="1"/>
            <p:nvPr/>
          </p:nvSpPr>
          <p:spPr>
            <a:xfrm>
              <a:off x="385127" y="4866004"/>
              <a:ext cx="3251835" cy="504190"/>
            </a:xfrm>
            <a:prstGeom prst="rect">
              <a:avLst/>
            </a:prstGeom>
          </p:spPr>
          <p:txBody>
            <a:bodyPr vert="horz" wrap="square" lIns="0" tIns="15875" rIns="0" bIns="0" rtlCol="0">
              <a:spAutoFit/>
            </a:bodyPr>
            <a:lstStyle/>
            <a:p>
              <a:pPr marL="241300">
                <a:lnSpc>
                  <a:spcPct val="100000"/>
                </a:lnSpc>
                <a:spcBef>
                  <a:spcPts val="125"/>
                </a:spcBef>
              </a:pPr>
              <a:r>
                <a:rPr sz="1550" b="1" dirty="0">
                  <a:latin typeface="Consolas"/>
                  <a:cs typeface="Consolas"/>
                </a:rPr>
                <a:t>someProperty: </a:t>
              </a:r>
              <a:r>
                <a:rPr sz="1550" b="1" dirty="0">
                  <a:solidFill>
                    <a:srgbClr val="2A00FF"/>
                  </a:solidFill>
                  <a:latin typeface="Consolas"/>
                  <a:cs typeface="Consolas"/>
                </a:rPr>
                <a:t>'Hallo </a:t>
              </a:r>
              <a:r>
                <a:rPr sz="1550" b="1" spc="-10" dirty="0">
                  <a:solidFill>
                    <a:srgbClr val="2A00FF"/>
                  </a:solidFill>
                  <a:latin typeface="Consolas"/>
                  <a:cs typeface="Consolas"/>
                </a:rPr>
                <a:t>Welt'</a:t>
              </a:r>
              <a:endParaRPr sz="1550">
                <a:latin typeface="Consolas"/>
                <a:cs typeface="Consolas"/>
              </a:endParaRPr>
            </a:p>
            <a:p>
              <a:pPr marL="12700">
                <a:lnSpc>
                  <a:spcPct val="100000"/>
                </a:lnSpc>
                <a:spcBef>
                  <a:spcPts val="15"/>
                </a:spcBef>
              </a:pPr>
              <a:r>
                <a:rPr sz="1550" b="1" spc="-50" dirty="0">
                  <a:latin typeface="Consolas"/>
                  <a:cs typeface="Consolas"/>
                </a:rPr>
                <a:t>}</a:t>
              </a:r>
              <a:endParaRPr sz="1550">
                <a:latin typeface="Consolas"/>
                <a:cs typeface="Consolas"/>
              </a:endParaRPr>
            </a:p>
          </p:txBody>
        </p:sp>
        <p:sp>
          <p:nvSpPr>
            <p:cNvPr id="28" name="object 18">
              <a:extLst>
                <a:ext uri="{FF2B5EF4-FFF2-40B4-BE49-F238E27FC236}">
                  <a16:creationId xmlns:a16="http://schemas.microsoft.com/office/drawing/2014/main" id="{F23EC2D8-B42A-1852-06F3-3377E88CC86C}"/>
                </a:ext>
              </a:extLst>
            </p:cNvPr>
            <p:cNvSpPr txBox="1"/>
            <p:nvPr/>
          </p:nvSpPr>
          <p:spPr>
            <a:xfrm>
              <a:off x="385127" y="5600382"/>
              <a:ext cx="2698750"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dirty="0">
                  <a:solidFill>
                    <a:srgbClr val="7E0054"/>
                  </a:solidFill>
                  <a:latin typeface="Consolas"/>
                  <a:cs typeface="Consolas"/>
                </a:rPr>
                <a:t>function</a:t>
              </a:r>
              <a:r>
                <a:rPr sz="1550" b="1" dirty="0">
                  <a:latin typeface="Consolas"/>
                  <a:cs typeface="Consolas"/>
                </a:rPr>
                <a:t>() { </a:t>
              </a:r>
              <a:r>
                <a:rPr sz="1550" b="1" spc="-25" dirty="0">
                  <a:latin typeface="Consolas"/>
                  <a:cs typeface="Consolas"/>
                </a:rPr>
                <a:t>};</a:t>
              </a:r>
              <a:endParaRPr sz="1550">
                <a:latin typeface="Consolas"/>
                <a:cs typeface="Consolas"/>
              </a:endParaRPr>
            </a:p>
          </p:txBody>
        </p:sp>
        <p:sp>
          <p:nvSpPr>
            <p:cNvPr id="29" name="object 19">
              <a:extLst>
                <a:ext uri="{FF2B5EF4-FFF2-40B4-BE49-F238E27FC236}">
                  <a16:creationId xmlns:a16="http://schemas.microsoft.com/office/drawing/2014/main" id="{44607B78-1AF0-82B9-5948-6736CEEE251E}"/>
                </a:ext>
              </a:extLst>
            </p:cNvPr>
            <p:cNvSpPr txBox="1"/>
            <p:nvPr/>
          </p:nvSpPr>
          <p:spPr>
            <a:xfrm>
              <a:off x="3730878" y="5600382"/>
              <a:ext cx="4511711" cy="493084"/>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a:t>
              </a:r>
              <a:r>
                <a:rPr sz="1550" b="1" dirty="0" err="1">
                  <a:solidFill>
                    <a:srgbClr val="007E00"/>
                  </a:solidFill>
                  <a:latin typeface="Consolas"/>
                  <a:cs typeface="Consolas"/>
                </a:rPr>
                <a:t>ein</a:t>
              </a:r>
              <a:r>
                <a:rPr lang="de-DE" sz="1550" b="1" dirty="0">
                  <a:solidFill>
                    <a:srgbClr val="007E00"/>
                  </a:solidFill>
                  <a:latin typeface="Consolas"/>
                  <a:cs typeface="Consolas"/>
                </a:rPr>
                <a:t>e</a:t>
              </a:r>
              <a:r>
                <a:rPr sz="1550" b="1" dirty="0">
                  <a:solidFill>
                    <a:srgbClr val="007E00"/>
                  </a:solidFill>
                  <a:latin typeface="Consolas"/>
                  <a:cs typeface="Consolas"/>
                </a:rPr>
                <a:t>... Sie </a:t>
              </a:r>
              <a:r>
                <a:rPr sz="1550" b="1" spc="-20" dirty="0">
                  <a:solidFill>
                    <a:srgbClr val="007E00"/>
                  </a:solidFill>
                  <a:latin typeface="Consolas"/>
                  <a:cs typeface="Consolas"/>
                </a:rPr>
                <a:t>verstehen</a:t>
              </a:r>
              <a:r>
                <a:rPr sz="1550" b="1" dirty="0">
                  <a:solidFill>
                    <a:srgbClr val="007E00"/>
                  </a:solidFill>
                  <a:latin typeface="Consolas"/>
                  <a:cs typeface="Consolas"/>
                </a:rPr>
                <a:t> schon</a:t>
              </a:r>
              <a:endParaRPr sz="1550" dirty="0">
                <a:latin typeface="Consolas"/>
                <a:cs typeface="Consolas"/>
              </a:endParaRPr>
            </a:p>
          </p:txBody>
        </p:sp>
      </p:grpSp>
    </p:spTree>
    <p:extLst>
      <p:ext uri="{BB962C8B-B14F-4D97-AF65-F5344CB8AC3E}">
        <p14:creationId xmlns:p14="http://schemas.microsoft.com/office/powerpoint/2010/main" val="298549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B02B57-1E68-93FF-F2B0-81D4AEA394A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B0087E8-1C87-153A-5C31-F66F2422F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F365A86-70D0-9F05-3816-2CDB2B6C7417}"/>
              </a:ext>
            </a:extLst>
          </p:cNvPr>
          <p:cNvSpPr>
            <a:spLocks noGrp="1"/>
          </p:cNvSpPr>
          <p:nvPr>
            <p:ph type="title"/>
          </p:nvPr>
        </p:nvSpPr>
        <p:spPr>
          <a:xfrm>
            <a:off x="838200" y="365125"/>
            <a:ext cx="10515600" cy="1325563"/>
          </a:xfrm>
        </p:spPr>
        <p:txBody>
          <a:bodyPr>
            <a:normAutofit/>
          </a:bodyPr>
          <a:lstStyle/>
          <a:p>
            <a:r>
              <a:rPr lang="de-DE" sz="4400" dirty="0"/>
              <a:t>JavaScript – Deklaration von Objekten</a:t>
            </a:r>
            <a:endParaRPr lang="de-DE" sz="4200" dirty="0"/>
          </a:p>
        </p:txBody>
      </p:sp>
      <p:sp>
        <p:nvSpPr>
          <p:cNvPr id="43" name="sketch line">
            <a:extLst>
              <a:ext uri="{FF2B5EF4-FFF2-40B4-BE49-F238E27FC236}">
                <a16:creationId xmlns:a16="http://schemas.microsoft.com/office/drawing/2014/main" id="{7DFADA01-B34E-78CD-103B-D3CA84F1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8" name="object 2">
            <a:extLst>
              <a:ext uri="{FF2B5EF4-FFF2-40B4-BE49-F238E27FC236}">
                <a16:creationId xmlns:a16="http://schemas.microsoft.com/office/drawing/2014/main" id="{C2BED339-D581-9DFE-2DCC-21AB0C55DF83}"/>
              </a:ext>
            </a:extLst>
          </p:cNvPr>
          <p:cNvGrpSpPr/>
          <p:nvPr/>
        </p:nvGrpSpPr>
        <p:grpSpPr>
          <a:xfrm>
            <a:off x="6458330" y="3273280"/>
            <a:ext cx="5191125" cy="2566822"/>
            <a:chOff x="6019799" y="3087203"/>
            <a:chExt cx="5191125" cy="2780196"/>
          </a:xfrm>
        </p:grpSpPr>
        <p:pic>
          <p:nvPicPr>
            <p:cNvPr id="39" name="object 3">
              <a:extLst>
                <a:ext uri="{FF2B5EF4-FFF2-40B4-BE49-F238E27FC236}">
                  <a16:creationId xmlns:a16="http://schemas.microsoft.com/office/drawing/2014/main" id="{2B6456BC-CFFD-96E4-0A96-2986CBC05F17}"/>
                </a:ext>
              </a:extLst>
            </p:cNvPr>
            <p:cNvPicPr/>
            <p:nvPr/>
          </p:nvPicPr>
          <p:blipFill>
            <a:blip r:embed="rId3" cstate="print"/>
            <a:stretch>
              <a:fillRect/>
            </a:stretch>
          </p:blipFill>
          <p:spPr>
            <a:xfrm>
              <a:off x="6019799" y="3257549"/>
              <a:ext cx="5191125" cy="2609850"/>
            </a:xfrm>
            <a:prstGeom prst="rect">
              <a:avLst/>
            </a:prstGeom>
          </p:spPr>
        </p:pic>
        <p:pic>
          <p:nvPicPr>
            <p:cNvPr id="40" name="object 4">
              <a:extLst>
                <a:ext uri="{FF2B5EF4-FFF2-40B4-BE49-F238E27FC236}">
                  <a16:creationId xmlns:a16="http://schemas.microsoft.com/office/drawing/2014/main" id="{515E21A4-0277-B785-CE7D-AD838A0DB1C0}"/>
                </a:ext>
              </a:extLst>
            </p:cNvPr>
            <p:cNvPicPr/>
            <p:nvPr/>
          </p:nvPicPr>
          <p:blipFill>
            <a:blip r:embed="rId4" cstate="print"/>
            <a:stretch>
              <a:fillRect/>
            </a:stretch>
          </p:blipFill>
          <p:spPr>
            <a:xfrm>
              <a:off x="6059805" y="3087203"/>
              <a:ext cx="4972050" cy="2780196"/>
            </a:xfrm>
            <a:prstGeom prst="rect">
              <a:avLst/>
            </a:prstGeom>
          </p:spPr>
        </p:pic>
        <p:sp>
          <p:nvSpPr>
            <p:cNvPr id="41" name="object 5">
              <a:extLst>
                <a:ext uri="{FF2B5EF4-FFF2-40B4-BE49-F238E27FC236}">
                  <a16:creationId xmlns:a16="http://schemas.microsoft.com/office/drawing/2014/main" id="{D964D93F-113E-76DF-A675-5DA521CDB0B7}"/>
                </a:ext>
              </a:extLst>
            </p:cNvPr>
            <p:cNvSpPr/>
            <p:nvPr/>
          </p:nvSpPr>
          <p:spPr>
            <a:xfrm>
              <a:off x="6037834" y="3123679"/>
              <a:ext cx="5047615" cy="2464435"/>
            </a:xfrm>
            <a:custGeom>
              <a:avLst/>
              <a:gdLst/>
              <a:ahLst/>
              <a:cxnLst/>
              <a:rect l="l" t="t" r="r" b="b"/>
              <a:pathLst>
                <a:path w="5047615" h="2464435">
                  <a:moveTo>
                    <a:pt x="5047361" y="0"/>
                  </a:moveTo>
                  <a:lnTo>
                    <a:pt x="0" y="0"/>
                  </a:lnTo>
                  <a:lnTo>
                    <a:pt x="0" y="2464435"/>
                  </a:lnTo>
                  <a:lnTo>
                    <a:pt x="5047361" y="2464435"/>
                  </a:lnTo>
                  <a:lnTo>
                    <a:pt x="5047361" y="0"/>
                  </a:lnTo>
                  <a:close/>
                </a:path>
              </a:pathLst>
            </a:custGeom>
            <a:solidFill>
              <a:srgbClr val="FFFFEF"/>
            </a:solidFill>
          </p:spPr>
          <p:txBody>
            <a:bodyPr wrap="square" lIns="0" tIns="0" rIns="0" bIns="0" rtlCol="0"/>
            <a:lstStyle/>
            <a:p>
              <a:endParaRPr/>
            </a:p>
          </p:txBody>
        </p:sp>
      </p:grpSp>
      <p:grpSp>
        <p:nvGrpSpPr>
          <p:cNvPr id="45" name="object 7">
            <a:extLst>
              <a:ext uri="{FF2B5EF4-FFF2-40B4-BE49-F238E27FC236}">
                <a16:creationId xmlns:a16="http://schemas.microsoft.com/office/drawing/2014/main" id="{7A373964-462C-8BA2-B6E1-D1756E914926}"/>
              </a:ext>
            </a:extLst>
          </p:cNvPr>
          <p:cNvGrpSpPr/>
          <p:nvPr/>
        </p:nvGrpSpPr>
        <p:grpSpPr>
          <a:xfrm>
            <a:off x="669036" y="3337583"/>
            <a:ext cx="5218366" cy="2753993"/>
            <a:chOff x="266700" y="3151507"/>
            <a:chExt cx="5218366" cy="2753993"/>
          </a:xfrm>
        </p:grpSpPr>
        <p:pic>
          <p:nvPicPr>
            <p:cNvPr id="46" name="object 8">
              <a:extLst>
                <a:ext uri="{FF2B5EF4-FFF2-40B4-BE49-F238E27FC236}">
                  <a16:creationId xmlns:a16="http://schemas.microsoft.com/office/drawing/2014/main" id="{DB83615F-6DD7-B2B4-0A7F-931730F40287}"/>
                </a:ext>
              </a:extLst>
            </p:cNvPr>
            <p:cNvPicPr/>
            <p:nvPr/>
          </p:nvPicPr>
          <p:blipFill>
            <a:blip r:embed="rId5" cstate="print"/>
            <a:stretch>
              <a:fillRect/>
            </a:stretch>
          </p:blipFill>
          <p:spPr>
            <a:xfrm>
              <a:off x="332041" y="3151507"/>
              <a:ext cx="5153025" cy="2552700"/>
            </a:xfrm>
            <a:prstGeom prst="rect">
              <a:avLst/>
            </a:prstGeom>
          </p:spPr>
        </p:pic>
        <p:pic>
          <p:nvPicPr>
            <p:cNvPr id="47" name="object 9">
              <a:extLst>
                <a:ext uri="{FF2B5EF4-FFF2-40B4-BE49-F238E27FC236}">
                  <a16:creationId xmlns:a16="http://schemas.microsoft.com/office/drawing/2014/main" id="{073BABD8-65AA-F04A-ED64-56E791DBCDE4}"/>
                </a:ext>
              </a:extLst>
            </p:cNvPr>
            <p:cNvPicPr/>
            <p:nvPr/>
          </p:nvPicPr>
          <p:blipFill>
            <a:blip r:embed="rId6" cstate="print"/>
            <a:stretch>
              <a:fillRect/>
            </a:stretch>
          </p:blipFill>
          <p:spPr>
            <a:xfrm>
              <a:off x="266700" y="3267075"/>
              <a:ext cx="4676775" cy="2638425"/>
            </a:xfrm>
            <a:prstGeom prst="rect">
              <a:avLst/>
            </a:prstGeom>
          </p:spPr>
        </p:pic>
      </p:grpSp>
      <p:sp>
        <p:nvSpPr>
          <p:cNvPr id="48" name="object 10">
            <a:extLst>
              <a:ext uri="{FF2B5EF4-FFF2-40B4-BE49-F238E27FC236}">
                <a16:creationId xmlns:a16="http://schemas.microsoft.com/office/drawing/2014/main" id="{2A7CA292-A89F-F0C1-FB41-A22DCF6DED22}"/>
              </a:ext>
            </a:extLst>
          </p:cNvPr>
          <p:cNvSpPr txBox="1"/>
          <p:nvPr/>
        </p:nvSpPr>
        <p:spPr>
          <a:xfrm>
            <a:off x="990473" y="5232547"/>
            <a:ext cx="2974975" cy="209550"/>
          </a:xfrm>
          <a:prstGeom prst="rect">
            <a:avLst/>
          </a:prstGeom>
          <a:solidFill>
            <a:srgbClr val="E8F1FD"/>
          </a:solidFill>
        </p:spPr>
        <p:txBody>
          <a:bodyPr vert="horz" wrap="square" lIns="0" tIns="0" rIns="0" bIns="0" rtlCol="0">
            <a:spAutoFit/>
          </a:bodyPr>
          <a:lstStyle/>
          <a:p>
            <a:pPr>
              <a:lnSpc>
                <a:spcPts val="1610"/>
              </a:lnSpc>
            </a:pPr>
            <a:r>
              <a:rPr sz="1400" b="1" dirty="0">
                <a:solidFill>
                  <a:srgbClr val="7E0054"/>
                </a:solidFill>
                <a:latin typeface="Consolas"/>
                <a:cs typeface="Consolas"/>
              </a:rPr>
              <a:t>return this</a:t>
            </a:r>
            <a:r>
              <a:rPr sz="1400" b="1" dirty="0">
                <a:latin typeface="Consolas"/>
                <a:cs typeface="Consolas"/>
              </a:rPr>
              <a:t>.hobbies.join(</a:t>
            </a:r>
            <a:r>
              <a:rPr sz="1400" b="1" dirty="0">
                <a:solidFill>
                  <a:srgbClr val="2A00FF"/>
                </a:solidFill>
                <a:latin typeface="Consolas"/>
                <a:cs typeface="Consolas"/>
              </a:rPr>
              <a:t>" </a:t>
            </a:r>
            <a:r>
              <a:rPr sz="1400" b="1" spc="-25" dirty="0">
                <a:solidFill>
                  <a:srgbClr val="2A00FF"/>
                </a:solidFill>
                <a:latin typeface="Consolas"/>
                <a:cs typeface="Consolas"/>
              </a:rPr>
              <a:t>"</a:t>
            </a:r>
            <a:r>
              <a:rPr sz="1400" b="1" spc="-25" dirty="0">
                <a:latin typeface="Consolas"/>
                <a:cs typeface="Consolas"/>
              </a:rPr>
              <a:t>);</a:t>
            </a:r>
            <a:endParaRPr sz="1400">
              <a:latin typeface="Consolas"/>
              <a:cs typeface="Consolas"/>
            </a:endParaRPr>
          </a:p>
        </p:txBody>
      </p:sp>
      <p:sp>
        <p:nvSpPr>
          <p:cNvPr id="49" name="object 11">
            <a:extLst>
              <a:ext uri="{FF2B5EF4-FFF2-40B4-BE49-F238E27FC236}">
                <a16:creationId xmlns:a16="http://schemas.microsoft.com/office/drawing/2014/main" id="{F81521C5-77FF-9708-7F9A-637C52147835}"/>
              </a:ext>
            </a:extLst>
          </p:cNvPr>
          <p:cNvSpPr txBox="1"/>
          <p:nvPr/>
        </p:nvSpPr>
        <p:spPr>
          <a:xfrm>
            <a:off x="726185" y="3309756"/>
            <a:ext cx="5059045" cy="2464435"/>
          </a:xfrm>
          <a:prstGeom prst="rect">
            <a:avLst/>
          </a:prstGeom>
          <a:solidFill>
            <a:srgbClr val="FFFFEF"/>
          </a:solidFill>
          <a:ln w="9534">
            <a:solidFill>
              <a:srgbClr val="BEBEBE"/>
            </a:solidFill>
          </a:ln>
        </p:spPr>
        <p:txBody>
          <a:bodyPr vert="horz" wrap="square" lIns="0" tIns="45085" rIns="0" bIns="0" rtlCol="0">
            <a:spAutoFit/>
          </a:bodyPr>
          <a:lstStyle/>
          <a:p>
            <a:pPr marL="71755">
              <a:lnSpc>
                <a:spcPts val="1664"/>
              </a:lnSpc>
              <a:spcBef>
                <a:spcPts val="355"/>
              </a:spcBef>
            </a:pPr>
            <a:r>
              <a:rPr sz="1400" dirty="0">
                <a:solidFill>
                  <a:srgbClr val="007E00"/>
                </a:solidFill>
                <a:latin typeface="Consolas"/>
                <a:cs typeface="Consolas"/>
              </a:rPr>
              <a:t>// Ein leeres </a:t>
            </a:r>
            <a:r>
              <a:rPr sz="1400" spc="-10" dirty="0">
                <a:solidFill>
                  <a:srgbClr val="007E00"/>
                </a:solidFill>
                <a:latin typeface="Consolas"/>
                <a:cs typeface="Consolas"/>
              </a:rPr>
              <a:t>Objekt </a:t>
            </a:r>
            <a:r>
              <a:rPr sz="1400" dirty="0">
                <a:solidFill>
                  <a:srgbClr val="007E00"/>
                </a:solidFill>
                <a:latin typeface="Consolas"/>
                <a:cs typeface="Consolas"/>
              </a:rPr>
              <a:t>erstellen</a:t>
            </a:r>
            <a:endParaRPr sz="1400" dirty="0">
              <a:latin typeface="Consolas"/>
              <a:cs typeface="Consolas"/>
            </a:endParaRPr>
          </a:p>
          <a:p>
            <a:pPr marL="71755">
              <a:lnSpc>
                <a:spcPts val="1664"/>
              </a:lnSpc>
            </a:pPr>
            <a:r>
              <a:rPr sz="1400" b="1" dirty="0">
                <a:solidFill>
                  <a:srgbClr val="7E0054"/>
                </a:solidFill>
                <a:latin typeface="Consolas"/>
                <a:cs typeface="Consolas"/>
              </a:rPr>
              <a:t>var </a:t>
            </a:r>
            <a:r>
              <a:rPr sz="1400" b="1" dirty="0">
                <a:latin typeface="Consolas"/>
                <a:cs typeface="Consolas"/>
              </a:rPr>
              <a:t>person1 = </a:t>
            </a:r>
            <a:r>
              <a:rPr sz="1400" b="1" spc="-25" dirty="0">
                <a:latin typeface="Consolas"/>
                <a:cs typeface="Consolas"/>
              </a:rPr>
              <a:t>{};</a:t>
            </a:r>
            <a:endParaRPr sz="1400" dirty="0">
              <a:latin typeface="Consolas"/>
              <a:cs typeface="Consolas"/>
            </a:endParaRPr>
          </a:p>
          <a:p>
            <a:pPr>
              <a:lnSpc>
                <a:spcPct val="100000"/>
              </a:lnSpc>
              <a:spcBef>
                <a:spcPts val="55"/>
              </a:spcBef>
            </a:pPr>
            <a:endParaRPr sz="1400" dirty="0">
              <a:latin typeface="Consolas"/>
              <a:cs typeface="Consolas"/>
            </a:endParaRPr>
          </a:p>
          <a:p>
            <a:pPr marL="71755" marR="755015">
              <a:lnSpc>
                <a:spcPct val="100499"/>
              </a:lnSpc>
              <a:tabLst>
                <a:tab pos="1838960" algn="l"/>
              </a:tabLst>
            </a:pPr>
            <a:r>
              <a:rPr sz="1400" b="1" dirty="0">
                <a:latin typeface="Consolas"/>
                <a:cs typeface="Consolas"/>
              </a:rPr>
              <a:t>person1.firstName = </a:t>
            </a:r>
            <a:r>
              <a:rPr sz="1400" b="1" spc="-10" dirty="0">
                <a:solidFill>
                  <a:srgbClr val="2A00FF"/>
                </a:solidFill>
                <a:latin typeface="Consolas"/>
                <a:cs typeface="Consolas"/>
              </a:rPr>
              <a:t>"Harry"</a:t>
            </a:r>
            <a:r>
              <a:rPr sz="1400" b="1" spc="-10" dirty="0">
                <a:latin typeface="Consolas"/>
                <a:cs typeface="Consolas"/>
              </a:rPr>
              <a:t>; person1.lastName </a:t>
            </a:r>
            <a:r>
              <a:rPr sz="1400" b="1" dirty="0">
                <a:latin typeface="Consolas"/>
                <a:cs typeface="Consolas"/>
              </a:rPr>
              <a:t>= </a:t>
            </a:r>
            <a:r>
              <a:rPr sz="1400" b="1" spc="-10" dirty="0">
                <a:solidFill>
                  <a:srgbClr val="2A00FF"/>
                </a:solidFill>
                <a:latin typeface="Consolas"/>
                <a:cs typeface="Consolas"/>
              </a:rPr>
              <a:t>"Hawk"</a:t>
            </a:r>
            <a:r>
              <a:rPr sz="1400" b="1" spc="-10" dirty="0">
                <a:latin typeface="Consolas"/>
                <a:cs typeface="Consolas"/>
              </a:rPr>
              <a:t>; </a:t>
            </a:r>
            <a:br>
              <a:rPr lang="de-DE" sz="1400" b="1" spc="-10" dirty="0">
                <a:latin typeface="Consolas"/>
                <a:cs typeface="Consolas"/>
              </a:rPr>
            </a:br>
            <a:r>
              <a:rPr sz="1400" b="1" spc="-10" dirty="0">
                <a:latin typeface="Consolas"/>
                <a:cs typeface="Consolas"/>
              </a:rPr>
              <a:t>person1.hobbies </a:t>
            </a:r>
            <a:r>
              <a:rPr sz="1400" b="1" dirty="0">
                <a:latin typeface="Consolas"/>
                <a:cs typeface="Consolas"/>
              </a:rPr>
              <a:t>= </a:t>
            </a:r>
            <a:r>
              <a:rPr sz="1400" b="1" spc="-10" dirty="0">
                <a:latin typeface="Consolas"/>
                <a:cs typeface="Consolas"/>
              </a:rPr>
              <a:t>[</a:t>
            </a:r>
            <a:r>
              <a:rPr sz="1400" b="1" spc="-10" dirty="0">
                <a:solidFill>
                  <a:srgbClr val="2A00FF"/>
                </a:solidFill>
                <a:latin typeface="Consolas"/>
                <a:cs typeface="Consolas"/>
              </a:rPr>
              <a:t>"Schwimmen"</a:t>
            </a:r>
            <a:r>
              <a:rPr sz="1400" b="1" spc="-10" dirty="0">
                <a:latin typeface="Consolas"/>
                <a:cs typeface="Consolas"/>
              </a:rPr>
              <a:t>, </a:t>
            </a:r>
            <a:r>
              <a:rPr lang="de-DE" sz="1400" b="1" spc="-10" dirty="0">
                <a:solidFill>
                  <a:srgbClr val="2A00FF"/>
                </a:solidFill>
                <a:latin typeface="Consolas"/>
                <a:cs typeface="Consolas"/>
              </a:rPr>
              <a:t>"</a:t>
            </a:r>
            <a:r>
              <a:rPr sz="1400" b="1" spc="-10" dirty="0" err="1">
                <a:solidFill>
                  <a:srgbClr val="2A00FF"/>
                </a:solidFill>
                <a:latin typeface="Consolas"/>
                <a:cs typeface="Consolas"/>
              </a:rPr>
              <a:t>Radfahren</a:t>
            </a:r>
            <a:r>
              <a:rPr sz="1400" b="1" spc="-10" dirty="0">
                <a:solidFill>
                  <a:srgbClr val="2A00FF"/>
                </a:solidFill>
                <a:latin typeface="Consolas"/>
                <a:cs typeface="Consolas"/>
              </a:rPr>
              <a:t>"</a:t>
            </a:r>
            <a:r>
              <a:rPr sz="1400" b="1" spc="-10" dirty="0">
                <a:latin typeface="Consolas"/>
                <a:cs typeface="Consolas"/>
              </a:rPr>
              <a:t>];</a:t>
            </a:r>
            <a:endParaRPr sz="1400" dirty="0">
              <a:latin typeface="Consolas"/>
              <a:cs typeface="Consolas"/>
            </a:endParaRPr>
          </a:p>
          <a:p>
            <a:pPr marL="71755">
              <a:lnSpc>
                <a:spcPct val="100000"/>
              </a:lnSpc>
              <a:spcBef>
                <a:spcPts val="1625"/>
              </a:spcBef>
            </a:pPr>
            <a:r>
              <a:rPr sz="1400" b="1" dirty="0">
                <a:latin typeface="Consolas"/>
                <a:cs typeface="Consolas"/>
              </a:rPr>
              <a:t>person1.listHobb</a:t>
            </a:r>
            <a:r>
              <a:rPr lang="de-DE" sz="1400" b="1" dirty="0" err="1">
                <a:latin typeface="Consolas"/>
                <a:cs typeface="Consolas"/>
              </a:rPr>
              <a:t>ie</a:t>
            </a:r>
            <a:r>
              <a:rPr sz="1400" b="1" dirty="0">
                <a:latin typeface="Consolas"/>
                <a:cs typeface="Consolas"/>
              </a:rPr>
              <a:t>s = </a:t>
            </a:r>
            <a:r>
              <a:rPr sz="1400" b="1" dirty="0">
                <a:solidFill>
                  <a:srgbClr val="7E0054"/>
                </a:solidFill>
                <a:latin typeface="Consolas"/>
                <a:cs typeface="Consolas"/>
              </a:rPr>
              <a:t>function</a:t>
            </a:r>
            <a:r>
              <a:rPr sz="1400" b="1" dirty="0">
                <a:latin typeface="Consolas"/>
                <a:cs typeface="Consolas"/>
              </a:rPr>
              <a:t>() </a:t>
            </a:r>
            <a:r>
              <a:rPr sz="1400" b="1" spc="-50"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1755">
              <a:lnSpc>
                <a:spcPct val="100000"/>
              </a:lnSpc>
            </a:pPr>
            <a:r>
              <a:rPr sz="1400" b="1" spc="-50" dirty="0">
                <a:latin typeface="Consolas"/>
                <a:cs typeface="Consolas"/>
              </a:rPr>
              <a:t>}</a:t>
            </a:r>
            <a:endParaRPr sz="1400" dirty="0">
              <a:latin typeface="Consolas"/>
              <a:cs typeface="Consolas"/>
            </a:endParaRPr>
          </a:p>
        </p:txBody>
      </p:sp>
      <p:sp>
        <p:nvSpPr>
          <p:cNvPr id="50" name="object 12">
            <a:extLst>
              <a:ext uri="{FF2B5EF4-FFF2-40B4-BE49-F238E27FC236}">
                <a16:creationId xmlns:a16="http://schemas.microsoft.com/office/drawing/2014/main" id="{3A839951-BE01-BF09-32C4-0D17E678B8E7}"/>
              </a:ext>
            </a:extLst>
          </p:cNvPr>
          <p:cNvSpPr txBox="1"/>
          <p:nvPr/>
        </p:nvSpPr>
        <p:spPr>
          <a:xfrm>
            <a:off x="6710807" y="5232547"/>
            <a:ext cx="2974975" cy="209550"/>
          </a:xfrm>
          <a:prstGeom prst="rect">
            <a:avLst/>
          </a:prstGeom>
          <a:solidFill>
            <a:srgbClr val="E8F1FD"/>
          </a:solidFill>
        </p:spPr>
        <p:txBody>
          <a:bodyPr vert="horz" wrap="square" lIns="0" tIns="0" rIns="0" bIns="0" rtlCol="0">
            <a:spAutoFit/>
          </a:bodyPr>
          <a:lstStyle/>
          <a:p>
            <a:pPr marL="4445">
              <a:lnSpc>
                <a:spcPts val="1610"/>
              </a:lnSpc>
            </a:pPr>
            <a:r>
              <a:rPr sz="1400" b="1" dirty="0">
                <a:solidFill>
                  <a:srgbClr val="7E0054"/>
                </a:solidFill>
                <a:latin typeface="Consolas"/>
                <a:cs typeface="Consolas"/>
              </a:rPr>
              <a:t>return this</a:t>
            </a:r>
            <a:r>
              <a:rPr sz="1400" b="1" dirty="0">
                <a:latin typeface="Consolas"/>
                <a:cs typeface="Consolas"/>
              </a:rPr>
              <a:t>.hobbies.join(</a:t>
            </a:r>
            <a:r>
              <a:rPr sz="1400" b="1" dirty="0">
                <a:solidFill>
                  <a:srgbClr val="2A00FF"/>
                </a:solidFill>
                <a:latin typeface="Consolas"/>
                <a:cs typeface="Consolas"/>
              </a:rPr>
              <a:t>" </a:t>
            </a:r>
            <a:r>
              <a:rPr sz="1400" b="1" spc="-25" dirty="0">
                <a:solidFill>
                  <a:srgbClr val="2A00FF"/>
                </a:solidFill>
                <a:latin typeface="Consolas"/>
                <a:cs typeface="Consolas"/>
              </a:rPr>
              <a:t>"</a:t>
            </a:r>
            <a:r>
              <a:rPr sz="1400" b="1" spc="-25" dirty="0">
                <a:latin typeface="Consolas"/>
                <a:cs typeface="Consolas"/>
              </a:rPr>
              <a:t>);</a:t>
            </a:r>
            <a:endParaRPr sz="1400">
              <a:latin typeface="Consolas"/>
              <a:cs typeface="Consolas"/>
            </a:endParaRPr>
          </a:p>
        </p:txBody>
      </p:sp>
      <p:sp>
        <p:nvSpPr>
          <p:cNvPr id="51" name="object 13">
            <a:extLst>
              <a:ext uri="{FF2B5EF4-FFF2-40B4-BE49-F238E27FC236}">
                <a16:creationId xmlns:a16="http://schemas.microsoft.com/office/drawing/2014/main" id="{E80D3C22-902E-E36B-EC8B-9599DA4B6BBA}"/>
              </a:ext>
            </a:extLst>
          </p:cNvPr>
          <p:cNvSpPr txBox="1"/>
          <p:nvPr/>
        </p:nvSpPr>
        <p:spPr>
          <a:xfrm>
            <a:off x="707453" y="1692962"/>
            <a:ext cx="9938385" cy="1186863"/>
          </a:xfrm>
          <a:prstGeom prst="rect">
            <a:avLst/>
          </a:prstGeom>
        </p:spPr>
        <p:txBody>
          <a:bodyPr vert="horz" wrap="square" lIns="0" tIns="78105" rIns="0" bIns="0" rtlCol="0">
            <a:spAutoFit/>
          </a:bodyPr>
          <a:lstStyle/>
          <a:p>
            <a:pPr marL="12700">
              <a:lnSpc>
                <a:spcPct val="100000"/>
              </a:lnSpc>
              <a:spcBef>
                <a:spcPts val="615"/>
              </a:spcBef>
            </a:pPr>
            <a:r>
              <a:rPr dirty="0">
                <a:latin typeface="Arial"/>
                <a:cs typeface="Arial"/>
              </a:rPr>
              <a:t>In JavaScript ist alles entweder ein Objekt (auch Funktionen) oder die Eigenschaft eines </a:t>
            </a:r>
            <a:r>
              <a:rPr spc="-10" dirty="0" err="1">
                <a:latin typeface="Arial"/>
                <a:cs typeface="Arial"/>
              </a:rPr>
              <a:t>Objekts</a:t>
            </a:r>
            <a:r>
              <a:rPr spc="-10" dirty="0">
                <a:latin typeface="Arial"/>
                <a:cs typeface="Arial"/>
              </a:rPr>
              <a:t>.</a:t>
            </a:r>
            <a:r>
              <a:rPr lang="de-DE" spc="-10" dirty="0">
                <a:latin typeface="Arial"/>
                <a:cs typeface="Arial"/>
              </a:rPr>
              <a:t> </a:t>
            </a:r>
            <a:r>
              <a:rPr dirty="0">
                <a:latin typeface="Arial"/>
                <a:cs typeface="Arial"/>
              </a:rPr>
              <a:t>Ein "Objekt" ist einfach eine ungeordnete Sammlung von null oder </a:t>
            </a:r>
            <a:r>
              <a:rPr dirty="0" err="1">
                <a:latin typeface="Arial"/>
                <a:cs typeface="Arial"/>
              </a:rPr>
              <a:t>mehr</a:t>
            </a:r>
            <a:r>
              <a:rPr dirty="0">
                <a:latin typeface="Arial"/>
                <a:cs typeface="Arial"/>
              </a:rPr>
              <a:t> </a:t>
            </a:r>
            <a:r>
              <a:rPr lang="de-DE" dirty="0">
                <a:latin typeface="Consolas"/>
                <a:cs typeface="Consolas"/>
              </a:rPr>
              <a:t>Key</a:t>
            </a:r>
            <a:r>
              <a:rPr dirty="0">
                <a:latin typeface="Consolas"/>
                <a:cs typeface="Consolas"/>
              </a:rPr>
              <a:t>:</a:t>
            </a:r>
            <a:r>
              <a:rPr lang="de-DE" spc="-10" dirty="0">
                <a:latin typeface="Arial"/>
                <a:cs typeface="Arial"/>
              </a:rPr>
              <a:t>Value </a:t>
            </a:r>
            <a:r>
              <a:rPr spc="-10" dirty="0">
                <a:latin typeface="Arial"/>
                <a:cs typeface="Arial"/>
              </a:rPr>
              <a:t>-</a:t>
            </a:r>
            <a:r>
              <a:rPr lang="de-DE" spc="-10" dirty="0">
                <a:latin typeface="Arial"/>
                <a:cs typeface="Arial"/>
              </a:rPr>
              <a:t> </a:t>
            </a:r>
            <a:r>
              <a:rPr spc="-10" dirty="0" err="1">
                <a:latin typeface="Arial"/>
                <a:cs typeface="Arial"/>
              </a:rPr>
              <a:t>Paaren</a:t>
            </a:r>
            <a:r>
              <a:rPr spc="-10" dirty="0">
                <a:latin typeface="Arial"/>
                <a:cs typeface="Arial"/>
              </a:rPr>
              <a:t>.</a:t>
            </a:r>
            <a:r>
              <a:rPr lang="de-DE" spc="-10" dirty="0">
                <a:latin typeface="Arial"/>
                <a:cs typeface="Arial"/>
              </a:rPr>
              <a:t> </a:t>
            </a:r>
            <a:r>
              <a:rPr dirty="0">
                <a:latin typeface="Arial"/>
                <a:cs typeface="Arial"/>
              </a:rPr>
              <a:t>Der einfachste Weg, ein Objekt zu erstellen</a:t>
            </a:r>
            <a:r>
              <a:rPr spc="-25" dirty="0">
                <a:latin typeface="Arial"/>
                <a:cs typeface="Arial"/>
              </a:rPr>
              <a:t>, ist</a:t>
            </a:r>
            <a:endParaRPr dirty="0">
              <a:latin typeface="Arial"/>
              <a:cs typeface="Arial"/>
            </a:endParaRPr>
          </a:p>
          <a:p>
            <a:pPr marL="13970">
              <a:lnSpc>
                <a:spcPct val="100000"/>
              </a:lnSpc>
              <a:spcBef>
                <a:spcPts val="5"/>
              </a:spcBef>
            </a:pPr>
            <a:r>
              <a:rPr dirty="0">
                <a:latin typeface="Arial"/>
                <a:cs typeface="Arial"/>
              </a:rPr>
              <a:t>zunächst ein leeres Objekt zu definieren, </a:t>
            </a:r>
            <a:r>
              <a:rPr spc="-20" dirty="0" err="1">
                <a:latin typeface="Arial"/>
                <a:cs typeface="Arial"/>
              </a:rPr>
              <a:t>dann</a:t>
            </a:r>
            <a:r>
              <a:rPr lang="de-DE" spc="-20" dirty="0">
                <a:latin typeface="Arial"/>
                <a:cs typeface="Arial"/>
              </a:rPr>
              <a:t> ihm:</a:t>
            </a:r>
            <a:endParaRPr dirty="0">
              <a:latin typeface="Arial"/>
              <a:cs typeface="Arial"/>
            </a:endParaRPr>
          </a:p>
        </p:txBody>
      </p:sp>
      <p:sp>
        <p:nvSpPr>
          <p:cNvPr id="52" name="object 14">
            <a:extLst>
              <a:ext uri="{FF2B5EF4-FFF2-40B4-BE49-F238E27FC236}">
                <a16:creationId xmlns:a16="http://schemas.microsoft.com/office/drawing/2014/main" id="{21DFF919-D94E-F80F-07A4-1F8166FE17AD}"/>
              </a:ext>
            </a:extLst>
          </p:cNvPr>
          <p:cNvSpPr txBox="1"/>
          <p:nvPr/>
        </p:nvSpPr>
        <p:spPr>
          <a:xfrm>
            <a:off x="708723" y="2961724"/>
            <a:ext cx="5330824" cy="323807"/>
          </a:xfrm>
          <a:prstGeom prst="rect">
            <a:avLst/>
          </a:prstGeom>
        </p:spPr>
        <p:txBody>
          <a:bodyPr vert="horz" wrap="square" lIns="0" tIns="15875" rIns="0" bIns="0" rtlCol="0">
            <a:spAutoFit/>
          </a:bodyPr>
          <a:lstStyle/>
          <a:p>
            <a:pPr marL="12700">
              <a:lnSpc>
                <a:spcPct val="100000"/>
              </a:lnSpc>
              <a:spcBef>
                <a:spcPts val="125"/>
              </a:spcBef>
            </a:pPr>
            <a:r>
              <a:rPr lang="de-DE" sz="2000" b="1" dirty="0">
                <a:latin typeface="Arial"/>
                <a:cs typeface="Arial"/>
              </a:rPr>
              <a:t>b</a:t>
            </a:r>
            <a:r>
              <a:rPr sz="2000" b="1" dirty="0" err="1">
                <a:latin typeface="Arial"/>
                <a:cs typeface="Arial"/>
              </a:rPr>
              <a:t>eliebige</a:t>
            </a:r>
            <a:r>
              <a:rPr sz="2000" b="1" dirty="0">
                <a:latin typeface="Arial"/>
                <a:cs typeface="Arial"/>
              </a:rPr>
              <a:t> </a:t>
            </a:r>
            <a:r>
              <a:rPr sz="2000" b="1" spc="-10" dirty="0">
                <a:latin typeface="Arial"/>
                <a:cs typeface="Arial"/>
              </a:rPr>
              <a:t>Eigenschaftswerte </a:t>
            </a:r>
            <a:r>
              <a:rPr sz="2000" b="1" dirty="0">
                <a:latin typeface="Arial"/>
                <a:cs typeface="Arial"/>
              </a:rPr>
              <a:t>zuweisen</a:t>
            </a:r>
            <a:r>
              <a:rPr sz="2000" b="1" spc="-10" dirty="0">
                <a:latin typeface="Arial"/>
                <a:cs typeface="Arial"/>
              </a:rPr>
              <a:t>:</a:t>
            </a:r>
            <a:endParaRPr sz="2000" b="1" dirty="0">
              <a:latin typeface="Arial"/>
              <a:cs typeface="Arial"/>
            </a:endParaRPr>
          </a:p>
        </p:txBody>
      </p:sp>
      <p:sp>
        <p:nvSpPr>
          <p:cNvPr id="53" name="object 15">
            <a:extLst>
              <a:ext uri="{FF2B5EF4-FFF2-40B4-BE49-F238E27FC236}">
                <a16:creationId xmlns:a16="http://schemas.microsoft.com/office/drawing/2014/main" id="{8666C343-8ABD-EB6A-8A52-CE1EF9C256E9}"/>
              </a:ext>
            </a:extLst>
          </p:cNvPr>
          <p:cNvSpPr txBox="1"/>
          <p:nvPr/>
        </p:nvSpPr>
        <p:spPr>
          <a:xfrm>
            <a:off x="6440170" y="3002936"/>
            <a:ext cx="5061585" cy="335280"/>
          </a:xfrm>
          <a:prstGeom prst="rect">
            <a:avLst/>
          </a:prstGeom>
        </p:spPr>
        <p:txBody>
          <a:bodyPr vert="horz" wrap="square" lIns="0" tIns="16510" rIns="0" bIns="0" rtlCol="0">
            <a:spAutoFit/>
          </a:bodyPr>
          <a:lstStyle/>
          <a:p>
            <a:pPr marL="12700">
              <a:lnSpc>
                <a:spcPct val="100000"/>
              </a:lnSpc>
              <a:spcBef>
                <a:spcPts val="130"/>
              </a:spcBef>
            </a:pPr>
            <a:r>
              <a:rPr lang="de-DE" sz="2000" b="1" dirty="0">
                <a:latin typeface="Arial"/>
                <a:cs typeface="Arial"/>
              </a:rPr>
              <a:t>a</a:t>
            </a:r>
            <a:r>
              <a:rPr sz="2000" b="1" dirty="0" err="1">
                <a:latin typeface="Arial"/>
                <a:cs typeface="Arial"/>
              </a:rPr>
              <a:t>lternativ</a:t>
            </a:r>
            <a:r>
              <a:rPr lang="de-DE" sz="2000" b="1" dirty="0">
                <a:latin typeface="Arial"/>
                <a:cs typeface="Arial"/>
              </a:rPr>
              <a:t>: </a:t>
            </a:r>
            <a:r>
              <a:rPr sz="2000" b="1" dirty="0">
                <a:latin typeface="Arial"/>
                <a:cs typeface="Arial"/>
              </a:rPr>
              <a:t>die </a:t>
            </a:r>
            <a:r>
              <a:rPr sz="2000" b="1" spc="-10" dirty="0">
                <a:latin typeface="Arial"/>
                <a:cs typeface="Arial"/>
              </a:rPr>
              <a:t>Array-Syntax </a:t>
            </a:r>
            <a:r>
              <a:rPr sz="2000" b="1" dirty="0">
                <a:latin typeface="Arial"/>
                <a:cs typeface="Arial"/>
              </a:rPr>
              <a:t>verwenden</a:t>
            </a:r>
            <a:r>
              <a:rPr sz="2000" b="1" spc="-10" dirty="0">
                <a:latin typeface="Arial"/>
                <a:cs typeface="Arial"/>
              </a:rPr>
              <a:t>:</a:t>
            </a:r>
            <a:endParaRPr sz="2000" b="1" dirty="0">
              <a:latin typeface="Arial"/>
              <a:cs typeface="Arial"/>
            </a:endParaRPr>
          </a:p>
        </p:txBody>
      </p:sp>
      <p:sp>
        <p:nvSpPr>
          <p:cNvPr id="54" name="object 16">
            <a:extLst>
              <a:ext uri="{FF2B5EF4-FFF2-40B4-BE49-F238E27FC236}">
                <a16:creationId xmlns:a16="http://schemas.microsoft.com/office/drawing/2014/main" id="{989DA4B2-F016-13D0-6FEB-11097959EEE3}"/>
              </a:ext>
            </a:extLst>
          </p:cNvPr>
          <p:cNvSpPr txBox="1"/>
          <p:nvPr/>
        </p:nvSpPr>
        <p:spPr>
          <a:xfrm>
            <a:off x="726185" y="5798607"/>
            <a:ext cx="11259820" cy="847027"/>
          </a:xfrm>
          <a:prstGeom prst="rect">
            <a:avLst/>
          </a:prstGeom>
        </p:spPr>
        <p:txBody>
          <a:bodyPr vert="horz" wrap="square" lIns="0" tIns="15875" rIns="0" bIns="0" rtlCol="0">
            <a:spAutoFit/>
          </a:bodyPr>
          <a:lstStyle/>
          <a:p>
            <a:pPr marL="12700" marR="5080">
              <a:lnSpc>
                <a:spcPct val="100000"/>
              </a:lnSpc>
              <a:spcBef>
                <a:spcPts val="125"/>
              </a:spcBef>
            </a:pPr>
            <a:r>
              <a:rPr dirty="0">
                <a:latin typeface="Arial"/>
                <a:cs typeface="Arial"/>
              </a:rPr>
              <a:t>Die Array-Syntax muss entweder verwendet werden, wenn Sie eine Objekteigenschaft erstellen möchten, die ein in </a:t>
            </a:r>
            <a:r>
              <a:rPr spc="-5" dirty="0">
                <a:latin typeface="Arial"/>
                <a:cs typeface="Arial"/>
              </a:rPr>
              <a:t>einem </a:t>
            </a:r>
            <a:r>
              <a:rPr dirty="0">
                <a:latin typeface="Arial"/>
                <a:cs typeface="Arial"/>
              </a:rPr>
              <a:t>Variablennamen nicht zulässiges </a:t>
            </a:r>
            <a:r>
              <a:rPr spc="-10" dirty="0">
                <a:latin typeface="Arial"/>
                <a:cs typeface="Arial"/>
              </a:rPr>
              <a:t>Zeichen </a:t>
            </a:r>
            <a:r>
              <a:rPr dirty="0">
                <a:latin typeface="Arial"/>
                <a:cs typeface="Arial"/>
              </a:rPr>
              <a:t>enthält, oder wenn der Eigenschaftsname ein reserviertes </a:t>
            </a:r>
            <a:r>
              <a:rPr spc="-10" dirty="0">
                <a:latin typeface="Arial"/>
                <a:cs typeface="Arial"/>
              </a:rPr>
              <a:t>Wort </a:t>
            </a:r>
            <a:r>
              <a:rPr dirty="0">
                <a:latin typeface="Arial"/>
                <a:cs typeface="Arial"/>
              </a:rPr>
              <a:t>ist</a:t>
            </a:r>
            <a:r>
              <a:rPr spc="-10" dirty="0">
                <a:latin typeface="Arial"/>
                <a:cs typeface="Arial"/>
              </a:rPr>
              <a:t>.</a:t>
            </a:r>
            <a:endParaRPr dirty="0">
              <a:latin typeface="Arial"/>
              <a:cs typeface="Arial"/>
            </a:endParaRPr>
          </a:p>
        </p:txBody>
      </p:sp>
      <p:sp>
        <p:nvSpPr>
          <p:cNvPr id="55" name="object 17">
            <a:extLst>
              <a:ext uri="{FF2B5EF4-FFF2-40B4-BE49-F238E27FC236}">
                <a16:creationId xmlns:a16="http://schemas.microsoft.com/office/drawing/2014/main" id="{9BA8350D-ED14-BFC9-A5FE-AB71C3FAD347}"/>
              </a:ext>
            </a:extLst>
          </p:cNvPr>
          <p:cNvSpPr/>
          <p:nvPr/>
        </p:nvSpPr>
        <p:spPr>
          <a:xfrm>
            <a:off x="7249032" y="4382562"/>
            <a:ext cx="1181735" cy="206375"/>
          </a:xfrm>
          <a:custGeom>
            <a:avLst/>
            <a:gdLst/>
            <a:ahLst/>
            <a:cxnLst/>
            <a:rect l="l" t="t" r="r" b="b"/>
            <a:pathLst>
              <a:path w="1181734" h="206375">
                <a:moveTo>
                  <a:pt x="1181569" y="0"/>
                </a:moveTo>
                <a:lnTo>
                  <a:pt x="0" y="0"/>
                </a:lnTo>
                <a:lnTo>
                  <a:pt x="0" y="206222"/>
                </a:lnTo>
                <a:lnTo>
                  <a:pt x="1181569" y="206222"/>
                </a:lnTo>
                <a:lnTo>
                  <a:pt x="1181569" y="0"/>
                </a:lnTo>
                <a:close/>
              </a:path>
            </a:pathLst>
          </a:custGeom>
          <a:solidFill>
            <a:srgbClr val="FFDF92"/>
          </a:solidFill>
        </p:spPr>
        <p:txBody>
          <a:bodyPr wrap="square" lIns="0" tIns="0" rIns="0" bIns="0" rtlCol="0"/>
          <a:lstStyle/>
          <a:p>
            <a:endParaRPr/>
          </a:p>
        </p:txBody>
      </p:sp>
      <p:sp>
        <p:nvSpPr>
          <p:cNvPr id="56" name="object 18">
            <a:extLst>
              <a:ext uri="{FF2B5EF4-FFF2-40B4-BE49-F238E27FC236}">
                <a16:creationId xmlns:a16="http://schemas.microsoft.com/office/drawing/2014/main" id="{F5F482BF-0CA3-04DD-8CCD-79B9C945CD35}"/>
              </a:ext>
            </a:extLst>
          </p:cNvPr>
          <p:cNvSpPr txBox="1"/>
          <p:nvPr/>
        </p:nvSpPr>
        <p:spPr>
          <a:xfrm>
            <a:off x="6448424" y="3334515"/>
            <a:ext cx="5047615" cy="2220480"/>
          </a:xfrm>
          <a:prstGeom prst="rect">
            <a:avLst/>
          </a:prstGeom>
          <a:ln w="9534">
            <a:solidFill>
              <a:srgbClr val="BEBEBE"/>
            </a:solidFill>
          </a:ln>
        </p:spPr>
        <p:txBody>
          <a:bodyPr vert="horz" wrap="square" lIns="0" tIns="45085" rIns="0" bIns="0" rtlCol="0">
            <a:spAutoFit/>
          </a:bodyPr>
          <a:lstStyle/>
          <a:p>
            <a:pPr marL="76200">
              <a:lnSpc>
                <a:spcPts val="1664"/>
              </a:lnSpc>
              <a:spcBef>
                <a:spcPts val="355"/>
              </a:spcBef>
            </a:pPr>
            <a:r>
              <a:rPr sz="1400" dirty="0">
                <a:solidFill>
                  <a:srgbClr val="007E00"/>
                </a:solidFill>
                <a:latin typeface="Consolas"/>
                <a:cs typeface="Consolas"/>
              </a:rPr>
              <a:t>// Ein leeres </a:t>
            </a:r>
            <a:r>
              <a:rPr sz="1400" spc="-10" dirty="0">
                <a:solidFill>
                  <a:srgbClr val="007E00"/>
                </a:solidFill>
                <a:latin typeface="Consolas"/>
                <a:cs typeface="Consolas"/>
              </a:rPr>
              <a:t>Objekt </a:t>
            </a:r>
            <a:r>
              <a:rPr sz="1400" dirty="0">
                <a:solidFill>
                  <a:srgbClr val="007E00"/>
                </a:solidFill>
                <a:latin typeface="Consolas"/>
                <a:cs typeface="Consolas"/>
              </a:rPr>
              <a:t>erstellen</a:t>
            </a:r>
            <a:endParaRPr sz="1400" dirty="0">
              <a:latin typeface="Consolas"/>
              <a:cs typeface="Consolas"/>
            </a:endParaRPr>
          </a:p>
          <a:p>
            <a:pPr marL="76200">
              <a:lnSpc>
                <a:spcPts val="1664"/>
              </a:lnSpc>
            </a:pPr>
            <a:r>
              <a:rPr sz="1400" b="1" dirty="0">
                <a:solidFill>
                  <a:srgbClr val="7E0054"/>
                </a:solidFill>
                <a:latin typeface="Consolas"/>
                <a:cs typeface="Consolas"/>
              </a:rPr>
              <a:t>var </a:t>
            </a:r>
            <a:r>
              <a:rPr sz="1400" b="1" dirty="0">
                <a:latin typeface="Consolas"/>
                <a:cs typeface="Consolas"/>
              </a:rPr>
              <a:t>person2 = </a:t>
            </a:r>
            <a:r>
              <a:rPr sz="1400" b="1" spc="-25"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8105" marR="1917700" indent="-1905">
              <a:lnSpc>
                <a:spcPct val="100000"/>
              </a:lnSpc>
              <a:spcBef>
                <a:spcPts val="5"/>
              </a:spcBef>
            </a:pPr>
            <a:r>
              <a:rPr sz="1400" b="1" dirty="0">
                <a:latin typeface="Consolas"/>
                <a:cs typeface="Consolas"/>
              </a:rPr>
              <a:t>person2[</a:t>
            </a:r>
            <a:r>
              <a:rPr sz="1400" b="1" dirty="0">
                <a:solidFill>
                  <a:srgbClr val="2A00FF"/>
                </a:solidFill>
                <a:latin typeface="Consolas"/>
                <a:cs typeface="Consolas"/>
              </a:rPr>
              <a:t>"</a:t>
            </a:r>
            <a:r>
              <a:rPr lang="de-DE" sz="1400" b="1" dirty="0" err="1">
                <a:solidFill>
                  <a:srgbClr val="2A00FF"/>
                </a:solidFill>
                <a:latin typeface="Consolas"/>
                <a:cs typeface="Consolas"/>
              </a:rPr>
              <a:t>firstName</a:t>
            </a:r>
            <a:r>
              <a:rPr sz="1400" b="1" dirty="0">
                <a:solidFill>
                  <a:srgbClr val="2A00FF"/>
                </a:solidFill>
                <a:latin typeface="Consolas"/>
                <a:cs typeface="Consolas"/>
              </a:rPr>
              <a:t>"</a:t>
            </a:r>
            <a:r>
              <a:rPr sz="1400" b="1" dirty="0">
                <a:latin typeface="Consolas"/>
                <a:cs typeface="Consolas"/>
              </a:rPr>
              <a:t>] = </a:t>
            </a:r>
            <a:r>
              <a:rPr sz="1400" b="1" spc="-10" dirty="0">
                <a:solidFill>
                  <a:srgbClr val="2A00FF"/>
                </a:solidFill>
                <a:latin typeface="Consolas"/>
                <a:cs typeface="Consolas"/>
              </a:rPr>
              <a:t>"Harry"</a:t>
            </a:r>
            <a:r>
              <a:rPr sz="1400" b="1" spc="-10" dirty="0">
                <a:latin typeface="Consolas"/>
                <a:cs typeface="Consolas"/>
              </a:rPr>
              <a:t>; person2[</a:t>
            </a:r>
            <a:r>
              <a:rPr sz="1400" b="1" spc="-10" dirty="0">
                <a:solidFill>
                  <a:srgbClr val="2A00FF"/>
                </a:solidFill>
                <a:latin typeface="Consolas"/>
                <a:cs typeface="Consolas"/>
              </a:rPr>
              <a:t>"</a:t>
            </a:r>
            <a:r>
              <a:rPr lang="de-DE" sz="1400" b="1" spc="-10" dirty="0">
                <a:solidFill>
                  <a:srgbClr val="2A00FF"/>
                </a:solidFill>
                <a:latin typeface="Consolas"/>
                <a:cs typeface="Consolas"/>
              </a:rPr>
              <a:t>Last-name</a:t>
            </a:r>
            <a:r>
              <a:rPr sz="1400" b="1" dirty="0">
                <a:solidFill>
                  <a:srgbClr val="2A00FF"/>
                </a:solidFill>
                <a:latin typeface="Consolas"/>
                <a:cs typeface="Consolas"/>
              </a:rPr>
              <a:t>"</a:t>
            </a:r>
            <a:r>
              <a:rPr sz="1400" b="1" dirty="0">
                <a:latin typeface="Consolas"/>
                <a:cs typeface="Consolas"/>
              </a:rPr>
              <a:t>] = </a:t>
            </a:r>
            <a:r>
              <a:rPr sz="1400" b="1" spc="-10" dirty="0">
                <a:solidFill>
                  <a:srgbClr val="2A00FF"/>
                </a:solidFill>
                <a:latin typeface="Consolas"/>
                <a:cs typeface="Consolas"/>
              </a:rPr>
              <a:t>"Hawk"</a:t>
            </a:r>
            <a:r>
              <a:rPr sz="1400" b="1" spc="-10" dirty="0">
                <a:latin typeface="Consolas"/>
                <a:cs typeface="Consolas"/>
              </a:rPr>
              <a:t>;</a:t>
            </a:r>
            <a:endParaRPr sz="1400" dirty="0">
              <a:latin typeface="Consolas"/>
              <a:cs typeface="Consolas"/>
            </a:endParaRPr>
          </a:p>
          <a:p>
            <a:pPr marL="76200">
              <a:lnSpc>
                <a:spcPct val="100000"/>
              </a:lnSpc>
              <a:spcBef>
                <a:spcPts val="15"/>
              </a:spcBef>
              <a:tabLst>
                <a:tab pos="2136140" algn="l"/>
              </a:tabLst>
            </a:pPr>
            <a:r>
              <a:rPr sz="1400" b="1" spc="-10" dirty="0">
                <a:latin typeface="Consolas"/>
                <a:cs typeface="Consolas"/>
              </a:rPr>
              <a:t>person2[</a:t>
            </a:r>
            <a:r>
              <a:rPr sz="1400" b="1" spc="-10" dirty="0">
                <a:solidFill>
                  <a:srgbClr val="2A00FF"/>
                </a:solidFill>
                <a:latin typeface="Consolas"/>
                <a:cs typeface="Consolas"/>
              </a:rPr>
              <a:t>"</a:t>
            </a:r>
            <a:r>
              <a:rPr lang="de-DE" sz="1400" b="1" spc="-10" dirty="0">
                <a:solidFill>
                  <a:srgbClr val="2A00FF"/>
                </a:solidFill>
                <a:latin typeface="Consolas"/>
                <a:cs typeface="Consolas"/>
              </a:rPr>
              <a:t>h</a:t>
            </a:r>
            <a:r>
              <a:rPr sz="1400" b="1" spc="-10" dirty="0" err="1">
                <a:solidFill>
                  <a:srgbClr val="2A00FF"/>
                </a:solidFill>
                <a:latin typeface="Consolas"/>
                <a:cs typeface="Consolas"/>
              </a:rPr>
              <a:t>obb</a:t>
            </a:r>
            <a:r>
              <a:rPr lang="de-DE" sz="1400" b="1" spc="-10" dirty="0" err="1">
                <a:solidFill>
                  <a:srgbClr val="2A00FF"/>
                </a:solidFill>
                <a:latin typeface="Consolas"/>
                <a:cs typeface="Consolas"/>
              </a:rPr>
              <a:t>ie</a:t>
            </a:r>
            <a:r>
              <a:rPr sz="1400" b="1" spc="-10" dirty="0">
                <a:solidFill>
                  <a:srgbClr val="2A00FF"/>
                </a:solidFill>
                <a:latin typeface="Consolas"/>
                <a:cs typeface="Consolas"/>
              </a:rPr>
              <a:t>s"</a:t>
            </a:r>
            <a:r>
              <a:rPr sz="1400" b="1" spc="-10" dirty="0">
                <a:latin typeface="Consolas"/>
                <a:cs typeface="Consolas"/>
              </a:rPr>
              <a:t>] </a:t>
            </a:r>
            <a:r>
              <a:rPr sz="1400" b="1" dirty="0">
                <a:latin typeface="Consolas"/>
                <a:cs typeface="Consolas"/>
              </a:rPr>
              <a:t>= </a:t>
            </a:r>
            <a:r>
              <a:rPr sz="1400" b="1" spc="-10" dirty="0">
                <a:latin typeface="Consolas"/>
                <a:cs typeface="Consolas"/>
              </a:rPr>
              <a:t>[</a:t>
            </a:r>
            <a:r>
              <a:rPr sz="1400" b="1" spc="-10" dirty="0">
                <a:solidFill>
                  <a:srgbClr val="2A00FF"/>
                </a:solidFill>
                <a:latin typeface="Consolas"/>
                <a:cs typeface="Consolas"/>
              </a:rPr>
              <a:t>"Schwimmen"</a:t>
            </a:r>
            <a:r>
              <a:rPr sz="1400" b="1" spc="-10" dirty="0">
                <a:latin typeface="Consolas"/>
                <a:cs typeface="Consolas"/>
              </a:rPr>
              <a:t>, </a:t>
            </a:r>
            <a:r>
              <a:rPr sz="1400" b="1" spc="-10" dirty="0">
                <a:solidFill>
                  <a:srgbClr val="2A00FF"/>
                </a:solidFill>
                <a:latin typeface="Consolas"/>
                <a:cs typeface="Consolas"/>
              </a:rPr>
              <a:t>"Radfahren"</a:t>
            </a:r>
            <a:r>
              <a:rPr sz="1400" b="1" spc="-10" dirty="0">
                <a:latin typeface="Consolas"/>
                <a:cs typeface="Consolas"/>
              </a:rPr>
              <a:t>];</a:t>
            </a:r>
            <a:endParaRPr sz="1400" dirty="0">
              <a:latin typeface="Consolas"/>
              <a:cs typeface="Consolas"/>
            </a:endParaRPr>
          </a:p>
          <a:p>
            <a:pPr marL="76200">
              <a:lnSpc>
                <a:spcPct val="100000"/>
              </a:lnSpc>
              <a:spcBef>
                <a:spcPts val="1625"/>
              </a:spcBef>
            </a:pPr>
            <a:r>
              <a:rPr sz="1400" b="1" dirty="0">
                <a:latin typeface="Consolas"/>
                <a:cs typeface="Consolas"/>
              </a:rPr>
              <a:t>person2[</a:t>
            </a:r>
            <a:r>
              <a:rPr sz="1400" b="1" dirty="0">
                <a:solidFill>
                  <a:srgbClr val="2A00FF"/>
                </a:solidFill>
                <a:latin typeface="Consolas"/>
                <a:cs typeface="Consolas"/>
              </a:rPr>
              <a:t>"</a:t>
            </a:r>
            <a:r>
              <a:rPr sz="1400" b="1" dirty="0" err="1">
                <a:solidFill>
                  <a:srgbClr val="2A00FF"/>
                </a:solidFill>
                <a:latin typeface="Consolas"/>
                <a:cs typeface="Consolas"/>
              </a:rPr>
              <a:t>listHobb</a:t>
            </a:r>
            <a:r>
              <a:rPr lang="de-DE" sz="1400" b="1" dirty="0" err="1">
                <a:solidFill>
                  <a:srgbClr val="2A00FF"/>
                </a:solidFill>
                <a:latin typeface="Consolas"/>
                <a:cs typeface="Consolas"/>
              </a:rPr>
              <a:t>ie</a:t>
            </a:r>
            <a:r>
              <a:rPr sz="1400" b="1" dirty="0">
                <a:solidFill>
                  <a:srgbClr val="2A00FF"/>
                </a:solidFill>
                <a:latin typeface="Consolas"/>
                <a:cs typeface="Consolas"/>
              </a:rPr>
              <a:t>s"</a:t>
            </a:r>
            <a:r>
              <a:rPr sz="1400" b="1" dirty="0">
                <a:latin typeface="Consolas"/>
                <a:cs typeface="Consolas"/>
              </a:rPr>
              <a:t>] = </a:t>
            </a:r>
            <a:r>
              <a:rPr sz="1400" b="1" dirty="0">
                <a:solidFill>
                  <a:srgbClr val="7E0054"/>
                </a:solidFill>
                <a:latin typeface="Consolas"/>
                <a:cs typeface="Consolas"/>
              </a:rPr>
              <a:t>function</a:t>
            </a:r>
            <a:r>
              <a:rPr sz="1400" b="1" dirty="0">
                <a:latin typeface="Consolas"/>
                <a:cs typeface="Consolas"/>
              </a:rPr>
              <a:t>() </a:t>
            </a:r>
            <a:r>
              <a:rPr sz="1400" b="1" spc="-50"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6200">
              <a:lnSpc>
                <a:spcPct val="100000"/>
              </a:lnSpc>
            </a:pPr>
            <a:r>
              <a:rPr sz="1400" b="1" spc="-50" dirty="0">
                <a:latin typeface="Consolas"/>
                <a:cs typeface="Consolas"/>
              </a:rPr>
              <a:t>}</a:t>
            </a:r>
            <a:endParaRPr sz="1400" dirty="0">
              <a:latin typeface="Consolas"/>
              <a:cs typeface="Consolas"/>
            </a:endParaRPr>
          </a:p>
        </p:txBody>
      </p:sp>
    </p:spTree>
    <p:extLst>
      <p:ext uri="{BB962C8B-B14F-4D97-AF65-F5344CB8AC3E}">
        <p14:creationId xmlns:p14="http://schemas.microsoft.com/office/powerpoint/2010/main" val="326298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B5E43C-7EF3-5C7B-3C05-CEB68A2D7EF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32B8F91-9372-4618-1A0C-2F8D3B7A6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CDE7714-63B9-7338-4238-2CADAA9E893E}"/>
              </a:ext>
            </a:extLst>
          </p:cNvPr>
          <p:cNvSpPr>
            <a:spLocks noGrp="1"/>
          </p:cNvSpPr>
          <p:nvPr>
            <p:ph type="title"/>
          </p:nvPr>
        </p:nvSpPr>
        <p:spPr>
          <a:xfrm>
            <a:off x="838200" y="365125"/>
            <a:ext cx="10515600" cy="1325563"/>
          </a:xfrm>
        </p:spPr>
        <p:txBody>
          <a:bodyPr>
            <a:normAutofit/>
          </a:bodyPr>
          <a:lstStyle/>
          <a:p>
            <a:r>
              <a:rPr lang="de-DE" sz="4400" dirty="0"/>
              <a:t>JavaScript – Objekte – 2 Zugriffsarten</a:t>
            </a:r>
            <a:endParaRPr lang="de-DE" sz="4200" dirty="0"/>
          </a:p>
        </p:txBody>
      </p:sp>
      <p:sp>
        <p:nvSpPr>
          <p:cNvPr id="43" name="sketch line">
            <a:extLst>
              <a:ext uri="{FF2B5EF4-FFF2-40B4-BE49-F238E27FC236}">
                <a16:creationId xmlns:a16="http://schemas.microsoft.com/office/drawing/2014/main" id="{288ED8EC-8D0E-308B-6FE4-E82DC13B1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object 2">
            <a:extLst>
              <a:ext uri="{FF2B5EF4-FFF2-40B4-BE49-F238E27FC236}">
                <a16:creationId xmlns:a16="http://schemas.microsoft.com/office/drawing/2014/main" id="{DCC1221E-981E-D9BD-B8C4-70C2511537EC}"/>
              </a:ext>
            </a:extLst>
          </p:cNvPr>
          <p:cNvGrpSpPr/>
          <p:nvPr/>
        </p:nvGrpSpPr>
        <p:grpSpPr>
          <a:xfrm>
            <a:off x="476250" y="1677373"/>
            <a:ext cx="11715750" cy="5520690"/>
            <a:chOff x="257175" y="1339392"/>
            <a:chExt cx="11715750" cy="5520690"/>
          </a:xfrm>
        </p:grpSpPr>
        <p:pic>
          <p:nvPicPr>
            <p:cNvPr id="10" name="object 3">
              <a:extLst>
                <a:ext uri="{FF2B5EF4-FFF2-40B4-BE49-F238E27FC236}">
                  <a16:creationId xmlns:a16="http://schemas.microsoft.com/office/drawing/2014/main" id="{C6CDA750-3BDC-5D4D-87AC-F330A7E4871B}"/>
                </a:ext>
              </a:extLst>
            </p:cNvPr>
            <p:cNvPicPr/>
            <p:nvPr/>
          </p:nvPicPr>
          <p:blipFill>
            <a:blip r:embed="rId3" cstate="print"/>
            <a:stretch>
              <a:fillRect/>
            </a:stretch>
          </p:blipFill>
          <p:spPr>
            <a:xfrm>
              <a:off x="295275" y="2124074"/>
              <a:ext cx="11677650" cy="4419600"/>
            </a:xfrm>
            <a:prstGeom prst="rect">
              <a:avLst/>
            </a:prstGeom>
          </p:spPr>
        </p:pic>
        <p:pic>
          <p:nvPicPr>
            <p:cNvPr id="11" name="object 4">
              <a:extLst>
                <a:ext uri="{FF2B5EF4-FFF2-40B4-BE49-F238E27FC236}">
                  <a16:creationId xmlns:a16="http://schemas.microsoft.com/office/drawing/2014/main" id="{22D1231C-F625-3544-9B06-D1F60778F8EA}"/>
                </a:ext>
              </a:extLst>
            </p:cNvPr>
            <p:cNvPicPr/>
            <p:nvPr/>
          </p:nvPicPr>
          <p:blipFill>
            <a:blip r:embed="rId4" cstate="print"/>
            <a:stretch>
              <a:fillRect/>
            </a:stretch>
          </p:blipFill>
          <p:spPr>
            <a:xfrm>
              <a:off x="257175" y="2114549"/>
              <a:ext cx="10487025" cy="4448175"/>
            </a:xfrm>
            <a:prstGeom prst="rect">
              <a:avLst/>
            </a:prstGeom>
          </p:spPr>
        </p:pic>
        <p:sp>
          <p:nvSpPr>
            <p:cNvPr id="12" name="object 5">
              <a:extLst>
                <a:ext uri="{FF2B5EF4-FFF2-40B4-BE49-F238E27FC236}">
                  <a16:creationId xmlns:a16="http://schemas.microsoft.com/office/drawing/2014/main" id="{1A37D4A1-1554-9FFB-8927-F2CD72EE7919}"/>
                </a:ext>
              </a:extLst>
            </p:cNvPr>
            <p:cNvSpPr/>
            <p:nvPr/>
          </p:nvSpPr>
          <p:spPr>
            <a:xfrm>
              <a:off x="325373" y="2149195"/>
              <a:ext cx="11532235" cy="4280535"/>
            </a:xfrm>
            <a:custGeom>
              <a:avLst/>
              <a:gdLst/>
              <a:ahLst/>
              <a:cxnLst/>
              <a:rect l="l" t="t" r="r" b="b"/>
              <a:pathLst>
                <a:path w="11532235" h="4280535">
                  <a:moveTo>
                    <a:pt x="11531727" y="0"/>
                  </a:moveTo>
                  <a:lnTo>
                    <a:pt x="0" y="0"/>
                  </a:lnTo>
                  <a:lnTo>
                    <a:pt x="0" y="4280281"/>
                  </a:lnTo>
                  <a:lnTo>
                    <a:pt x="11531727" y="4280281"/>
                  </a:lnTo>
                  <a:lnTo>
                    <a:pt x="11531727" y="0"/>
                  </a:lnTo>
                  <a:close/>
                </a:path>
              </a:pathLst>
            </a:custGeom>
            <a:solidFill>
              <a:srgbClr val="FFFFEF"/>
            </a:solidFill>
          </p:spPr>
          <p:txBody>
            <a:bodyPr wrap="square" lIns="0" tIns="0" rIns="0" bIns="0" rtlCol="0"/>
            <a:lstStyle/>
            <a:p>
              <a:endParaRPr/>
            </a:p>
          </p:txBody>
        </p:sp>
        <p:sp>
          <p:nvSpPr>
            <p:cNvPr id="13" name="object 6">
              <a:extLst>
                <a:ext uri="{FF2B5EF4-FFF2-40B4-BE49-F238E27FC236}">
                  <a16:creationId xmlns:a16="http://schemas.microsoft.com/office/drawing/2014/main" id="{77AE0103-C474-0CB1-1376-39950B501DCD}"/>
                </a:ext>
              </a:extLst>
            </p:cNvPr>
            <p:cNvSpPr/>
            <p:nvPr/>
          </p:nvSpPr>
          <p:spPr>
            <a:xfrm>
              <a:off x="325373" y="2149195"/>
              <a:ext cx="11532235" cy="4280535"/>
            </a:xfrm>
            <a:custGeom>
              <a:avLst/>
              <a:gdLst/>
              <a:ahLst/>
              <a:cxnLst/>
              <a:rect l="l" t="t" r="r" b="b"/>
              <a:pathLst>
                <a:path w="11532235" h="4280535">
                  <a:moveTo>
                    <a:pt x="0" y="4280281"/>
                  </a:moveTo>
                  <a:lnTo>
                    <a:pt x="11531727" y="4280281"/>
                  </a:lnTo>
                  <a:lnTo>
                    <a:pt x="11531727" y="0"/>
                  </a:lnTo>
                  <a:lnTo>
                    <a:pt x="0" y="0"/>
                  </a:lnTo>
                  <a:lnTo>
                    <a:pt x="0" y="4280281"/>
                  </a:lnTo>
                  <a:close/>
                </a:path>
              </a:pathLst>
            </a:custGeom>
            <a:ln w="9534">
              <a:solidFill>
                <a:srgbClr val="BEBEBE"/>
              </a:solidFill>
            </a:ln>
          </p:spPr>
          <p:txBody>
            <a:bodyPr wrap="square" lIns="0" tIns="0" rIns="0" bIns="0" rtlCol="0"/>
            <a:lstStyle/>
            <a:p>
              <a:endParaRPr/>
            </a:p>
          </p:txBody>
        </p:sp>
      </p:grpSp>
      <p:sp>
        <p:nvSpPr>
          <p:cNvPr id="14" name="object 8">
            <a:extLst>
              <a:ext uri="{FF2B5EF4-FFF2-40B4-BE49-F238E27FC236}">
                <a16:creationId xmlns:a16="http://schemas.microsoft.com/office/drawing/2014/main" id="{DE5D7F50-F81F-5A4C-58F6-7F39311F969D}"/>
              </a:ext>
            </a:extLst>
          </p:cNvPr>
          <p:cNvSpPr txBox="1"/>
          <p:nvPr/>
        </p:nvSpPr>
        <p:spPr>
          <a:xfrm>
            <a:off x="533400" y="1757904"/>
            <a:ext cx="10908665" cy="1015663"/>
          </a:xfrm>
          <a:prstGeom prst="rect">
            <a:avLst/>
          </a:prstGeom>
        </p:spPr>
        <p:txBody>
          <a:bodyPr vert="horz" wrap="square" lIns="0" tIns="33020" rIns="0" bIns="0" rtlCol="0">
            <a:spAutoFit/>
          </a:bodyPr>
          <a:lstStyle/>
          <a:p>
            <a:pPr marL="12700" marR="5080">
              <a:lnSpc>
                <a:spcPts val="2330"/>
              </a:lnSpc>
              <a:spcBef>
                <a:spcPts val="260"/>
              </a:spcBef>
              <a:tabLst>
                <a:tab pos="7086600" algn="l"/>
              </a:tabLst>
            </a:pPr>
            <a:r>
              <a:rPr lang="de-DE" sz="2000" dirty="0">
                <a:latin typeface="Arial"/>
                <a:cs typeface="Arial"/>
              </a:rPr>
              <a:t>Zugriff auf Eigenschaften eines JS-Objekts: Objektnamen und dann entweder </a:t>
            </a:r>
            <a:r>
              <a:rPr lang="de-DE" sz="2000" dirty="0" err="1">
                <a:latin typeface="Arial"/>
                <a:cs typeface="Arial"/>
              </a:rPr>
              <a:t>Verfein.operator</a:t>
            </a:r>
            <a:r>
              <a:rPr lang="de-DE" sz="2000" dirty="0">
                <a:latin typeface="Arial"/>
                <a:cs typeface="Arial"/>
              </a:rPr>
              <a:t> "." oder Syntax für Array-Elemente verwenden. Alle Objekteigenschaften sind </a:t>
            </a:r>
            <a:r>
              <a:rPr lang="de-DE" sz="2000" b="1" dirty="0">
                <a:latin typeface="Arial"/>
                <a:cs typeface="Arial"/>
              </a:rPr>
              <a:t>öffentlich</a:t>
            </a:r>
            <a:r>
              <a:rPr lang="de-DE" sz="2000" dirty="0">
                <a:latin typeface="Arial"/>
                <a:cs typeface="Arial"/>
              </a:rPr>
              <a:t>!</a:t>
            </a:r>
          </a:p>
          <a:p>
            <a:pPr marL="83185">
              <a:lnSpc>
                <a:spcPct val="100000"/>
              </a:lnSpc>
              <a:spcBef>
                <a:spcPts val="1165"/>
              </a:spcBef>
            </a:pPr>
            <a:r>
              <a:rPr lang="de-DE" sz="1550" b="1" dirty="0">
                <a:solidFill>
                  <a:srgbClr val="007E00"/>
                </a:solidFill>
                <a:latin typeface="Consolas"/>
                <a:cs typeface="Consolas"/>
              </a:rPr>
              <a:t>//</a:t>
            </a:r>
            <a:r>
              <a:rPr lang="de-DE" sz="1550" b="1" spc="180" dirty="0">
                <a:solidFill>
                  <a:srgbClr val="007E00"/>
                </a:solidFill>
                <a:latin typeface="Consolas"/>
                <a:cs typeface="Consolas"/>
              </a:rPr>
              <a:t> Der Verfeinerungs</a:t>
            </a:r>
            <a:r>
              <a:rPr lang="de-DE" sz="1550" b="1" dirty="0">
                <a:solidFill>
                  <a:srgbClr val="007E00"/>
                </a:solidFill>
                <a:latin typeface="Consolas"/>
                <a:cs typeface="Consolas"/>
              </a:rPr>
              <a:t>operator:</a:t>
            </a:r>
            <a:r>
              <a:rPr lang="de-DE" sz="1550" b="1" spc="95" dirty="0">
                <a:solidFill>
                  <a:srgbClr val="007E00"/>
                </a:solidFill>
                <a:latin typeface="Consolas"/>
                <a:cs typeface="Consolas"/>
              </a:rPr>
              <a:t> </a:t>
            </a:r>
            <a:r>
              <a:rPr lang="de-DE" sz="1550" b="1" dirty="0">
                <a:solidFill>
                  <a:srgbClr val="007E00"/>
                </a:solidFill>
                <a:latin typeface="Consolas"/>
                <a:cs typeface="Consolas"/>
              </a:rPr>
              <a:t>Setze Punkt "."</a:t>
            </a:r>
            <a:r>
              <a:rPr lang="de-DE" sz="1550" b="1" spc="95" dirty="0">
                <a:solidFill>
                  <a:srgbClr val="007E00"/>
                </a:solidFill>
                <a:latin typeface="Consolas"/>
                <a:cs typeface="Consolas"/>
              </a:rPr>
              <a:t> </a:t>
            </a:r>
            <a:r>
              <a:rPr lang="de-DE" sz="1550" b="1" dirty="0">
                <a:solidFill>
                  <a:srgbClr val="007E00"/>
                </a:solidFill>
                <a:latin typeface="Consolas"/>
                <a:cs typeface="Consolas"/>
              </a:rPr>
              <a:t>zwischen Objektnamen</a:t>
            </a:r>
            <a:r>
              <a:rPr lang="de-DE" sz="1550" b="1" spc="95" dirty="0">
                <a:solidFill>
                  <a:srgbClr val="007E00"/>
                </a:solidFill>
                <a:latin typeface="Consolas"/>
                <a:cs typeface="Consolas"/>
              </a:rPr>
              <a:t> </a:t>
            </a:r>
            <a:r>
              <a:rPr lang="de-DE" sz="1550" b="1" dirty="0">
                <a:solidFill>
                  <a:srgbClr val="007E00"/>
                </a:solidFill>
                <a:latin typeface="Consolas"/>
                <a:cs typeface="Consolas"/>
              </a:rPr>
              <a:t>und </a:t>
            </a:r>
            <a:r>
              <a:rPr lang="de-DE" sz="1550" b="1" spc="95" dirty="0">
                <a:solidFill>
                  <a:srgbClr val="007E00"/>
                </a:solidFill>
                <a:latin typeface="Consolas"/>
                <a:cs typeface="Consolas"/>
              </a:rPr>
              <a:t>P</a:t>
            </a:r>
            <a:r>
              <a:rPr lang="de-DE" sz="1550" b="1" dirty="0">
                <a:solidFill>
                  <a:srgbClr val="007E00"/>
                </a:solidFill>
                <a:latin typeface="Consolas"/>
                <a:cs typeface="Consolas"/>
              </a:rPr>
              <a:t>roperty</a:t>
            </a:r>
            <a:r>
              <a:rPr lang="de-DE" sz="1550" b="1" spc="100" dirty="0">
                <a:solidFill>
                  <a:srgbClr val="007E00"/>
                </a:solidFill>
                <a:latin typeface="Consolas"/>
                <a:cs typeface="Consolas"/>
              </a:rPr>
              <a:t> N</a:t>
            </a:r>
            <a:r>
              <a:rPr lang="de-DE" sz="1550" b="1" spc="-20" dirty="0">
                <a:solidFill>
                  <a:srgbClr val="007E00"/>
                </a:solidFill>
                <a:latin typeface="Consolas"/>
                <a:cs typeface="Consolas"/>
              </a:rPr>
              <a:t>amen</a:t>
            </a:r>
            <a:endParaRPr lang="de-DE" sz="1550" dirty="0">
              <a:latin typeface="Consolas"/>
              <a:cs typeface="Consolas"/>
            </a:endParaRPr>
          </a:p>
        </p:txBody>
      </p:sp>
      <p:sp>
        <p:nvSpPr>
          <p:cNvPr id="15" name="object 9">
            <a:extLst>
              <a:ext uri="{FF2B5EF4-FFF2-40B4-BE49-F238E27FC236}">
                <a16:creationId xmlns:a16="http://schemas.microsoft.com/office/drawing/2014/main" id="{E277E9A2-0F9C-512C-8549-E156650BF020}"/>
              </a:ext>
            </a:extLst>
          </p:cNvPr>
          <p:cNvSpPr txBox="1"/>
          <p:nvPr/>
        </p:nvSpPr>
        <p:spPr>
          <a:xfrm>
            <a:off x="604202" y="2762728"/>
            <a:ext cx="2168525" cy="504825"/>
          </a:xfrm>
          <a:prstGeom prst="rect">
            <a:avLst/>
          </a:prstGeom>
        </p:spPr>
        <p:txBody>
          <a:bodyPr vert="horz" wrap="square" lIns="0" tIns="13335" rIns="0" bIns="0" rtlCol="0">
            <a:spAutoFit/>
          </a:bodyPr>
          <a:lstStyle/>
          <a:p>
            <a:pPr marL="12700" marR="5080">
              <a:lnSpc>
                <a:spcPct val="101000"/>
              </a:lnSpc>
              <a:spcBef>
                <a:spcPts val="105"/>
              </a:spcBef>
            </a:pPr>
            <a:r>
              <a:rPr sz="1550" b="1" spc="-10" dirty="0">
                <a:latin typeface="Consolas"/>
                <a:cs typeface="Consolas"/>
              </a:rPr>
              <a:t>person1.firstName; person1.hobbies[1];</a:t>
            </a:r>
            <a:endParaRPr sz="1550">
              <a:latin typeface="Consolas"/>
              <a:cs typeface="Consolas"/>
            </a:endParaRPr>
          </a:p>
        </p:txBody>
      </p:sp>
      <p:sp>
        <p:nvSpPr>
          <p:cNvPr id="16" name="object 10">
            <a:extLst>
              <a:ext uri="{FF2B5EF4-FFF2-40B4-BE49-F238E27FC236}">
                <a16:creationId xmlns:a16="http://schemas.microsoft.com/office/drawing/2014/main" id="{9CF46D9A-3AE0-3539-F3D3-2C27AA257DF3}"/>
              </a:ext>
            </a:extLst>
          </p:cNvPr>
          <p:cNvSpPr txBox="1"/>
          <p:nvPr/>
        </p:nvSpPr>
        <p:spPr>
          <a:xfrm>
            <a:off x="3492500" y="2762728"/>
            <a:ext cx="1702435" cy="504825"/>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40" dirty="0">
                <a:solidFill>
                  <a:srgbClr val="007E00"/>
                </a:solidFill>
                <a:latin typeface="Consolas"/>
                <a:cs typeface="Consolas"/>
              </a:rPr>
              <a:t> </a:t>
            </a:r>
            <a:r>
              <a:rPr sz="1550" b="1" dirty="0">
                <a:solidFill>
                  <a:srgbClr val="007E00"/>
                </a:solidFill>
                <a:latin typeface="Wingdings"/>
                <a:cs typeface="Wingdings"/>
              </a:rPr>
              <a:t></a:t>
            </a:r>
            <a:r>
              <a:rPr sz="1550" spc="95" dirty="0">
                <a:solidFill>
                  <a:srgbClr val="007E00"/>
                </a:solidFill>
                <a:latin typeface="Times New Roman"/>
                <a:cs typeface="Times New Roman"/>
              </a:rPr>
              <a:t>  </a:t>
            </a:r>
            <a:r>
              <a:rPr sz="1550" b="1" spc="-10" dirty="0">
                <a:solidFill>
                  <a:srgbClr val="007E00"/>
                </a:solidFill>
                <a:latin typeface="Consolas"/>
                <a:cs typeface="Consolas"/>
              </a:rPr>
              <a:t>"Harry"</a:t>
            </a:r>
            <a:endParaRPr sz="1550">
              <a:latin typeface="Consolas"/>
              <a:cs typeface="Consolas"/>
            </a:endParaRPr>
          </a:p>
          <a:p>
            <a:pPr marL="12700">
              <a:lnSpc>
                <a:spcPct val="100000"/>
              </a:lnSpc>
              <a:spcBef>
                <a:spcPts val="20"/>
              </a:spcBef>
            </a:pPr>
            <a:r>
              <a:rPr sz="1550" b="1" dirty="0">
                <a:solidFill>
                  <a:srgbClr val="007E00"/>
                </a:solidFill>
                <a:latin typeface="Consolas"/>
                <a:cs typeface="Consolas"/>
              </a:rPr>
              <a:t>//</a:t>
            </a:r>
            <a:r>
              <a:rPr sz="1550" b="1" spc="40" dirty="0">
                <a:solidFill>
                  <a:srgbClr val="007E00"/>
                </a:solidFill>
                <a:latin typeface="Consolas"/>
                <a:cs typeface="Consolas"/>
              </a:rPr>
              <a:t> </a:t>
            </a:r>
            <a:r>
              <a:rPr sz="1550" b="1" dirty="0">
                <a:solidFill>
                  <a:srgbClr val="007E00"/>
                </a:solidFill>
                <a:latin typeface="Wingdings"/>
                <a:cs typeface="Wingdings"/>
              </a:rPr>
              <a:t></a:t>
            </a:r>
            <a:r>
              <a:rPr sz="1550" spc="95" dirty="0">
                <a:solidFill>
                  <a:srgbClr val="007E00"/>
                </a:solidFill>
                <a:latin typeface="Times New Roman"/>
                <a:cs typeface="Times New Roman"/>
              </a:rPr>
              <a:t>  </a:t>
            </a:r>
            <a:r>
              <a:rPr sz="1550" b="1" spc="-10" dirty="0">
                <a:solidFill>
                  <a:srgbClr val="007E00"/>
                </a:solidFill>
                <a:latin typeface="Consolas"/>
                <a:cs typeface="Consolas"/>
              </a:rPr>
              <a:t>"cycling"</a:t>
            </a:r>
            <a:endParaRPr sz="1550">
              <a:latin typeface="Consolas"/>
              <a:cs typeface="Consolas"/>
            </a:endParaRPr>
          </a:p>
        </p:txBody>
      </p:sp>
      <p:graphicFrame>
        <p:nvGraphicFramePr>
          <p:cNvPr id="17" name="object 11">
            <a:extLst>
              <a:ext uri="{FF2B5EF4-FFF2-40B4-BE49-F238E27FC236}">
                <a16:creationId xmlns:a16="http://schemas.microsoft.com/office/drawing/2014/main" id="{10C3B478-6E9A-D72C-1B59-860297F310FA}"/>
              </a:ext>
            </a:extLst>
          </p:cNvPr>
          <p:cNvGraphicFramePr>
            <a:graphicFrameLocks noGrp="1"/>
          </p:cNvGraphicFramePr>
          <p:nvPr>
            <p:extLst>
              <p:ext uri="{D42A27DB-BD31-4B8C-83A1-F6EECF244321}">
                <p14:modId xmlns:p14="http://schemas.microsoft.com/office/powerpoint/2010/main" val="736201048"/>
              </p:ext>
            </p:extLst>
          </p:nvPr>
        </p:nvGraphicFramePr>
        <p:xfrm>
          <a:off x="585152" y="3561531"/>
          <a:ext cx="10066653" cy="1172209"/>
        </p:xfrm>
        <a:graphic>
          <a:graphicData uri="http://schemas.openxmlformats.org/drawingml/2006/table">
            <a:tbl>
              <a:tblPr firstRow="1" bandRow="1">
                <a:tableStyleId>{2D5ABB26-0587-4C30-8999-92F81FD0307C}</a:tableStyleId>
              </a:tblPr>
              <a:tblGrid>
                <a:gridCol w="314960">
                  <a:extLst>
                    <a:ext uri="{9D8B030D-6E8A-4147-A177-3AD203B41FA5}">
                      <a16:colId xmlns:a16="http://schemas.microsoft.com/office/drawing/2014/main" val="20000"/>
                    </a:ext>
                  </a:extLst>
                </a:gridCol>
                <a:gridCol w="2397760">
                  <a:extLst>
                    <a:ext uri="{9D8B030D-6E8A-4147-A177-3AD203B41FA5}">
                      <a16:colId xmlns:a16="http://schemas.microsoft.com/office/drawing/2014/main" val="20001"/>
                    </a:ext>
                  </a:extLst>
                </a:gridCol>
                <a:gridCol w="795654">
                  <a:extLst>
                    <a:ext uri="{9D8B030D-6E8A-4147-A177-3AD203B41FA5}">
                      <a16:colId xmlns:a16="http://schemas.microsoft.com/office/drawing/2014/main" val="20002"/>
                    </a:ext>
                  </a:extLst>
                </a:gridCol>
                <a:gridCol w="4804409">
                  <a:extLst>
                    <a:ext uri="{9D8B030D-6E8A-4147-A177-3AD203B41FA5}">
                      <a16:colId xmlns:a16="http://schemas.microsoft.com/office/drawing/2014/main" val="20003"/>
                    </a:ext>
                  </a:extLst>
                </a:gridCol>
                <a:gridCol w="1753870">
                  <a:extLst>
                    <a:ext uri="{9D8B030D-6E8A-4147-A177-3AD203B41FA5}">
                      <a16:colId xmlns:a16="http://schemas.microsoft.com/office/drawing/2014/main" val="20004"/>
                    </a:ext>
                  </a:extLst>
                </a:gridCol>
              </a:tblGrid>
              <a:tr h="686435">
                <a:tc>
                  <a:txBody>
                    <a:bodyPr/>
                    <a:lstStyle/>
                    <a:p>
                      <a:pPr marL="31750">
                        <a:lnSpc>
                          <a:spcPts val="1480"/>
                        </a:lnSpc>
                      </a:pPr>
                      <a:r>
                        <a:rPr sz="1550" b="1" spc="-25" dirty="0">
                          <a:solidFill>
                            <a:srgbClr val="007E00"/>
                          </a:solidFill>
                          <a:latin typeface="Consolas"/>
                          <a:cs typeface="Consolas"/>
                        </a:rPr>
                        <a:t>//</a:t>
                      </a:r>
                      <a:endParaRPr sz="1550">
                        <a:latin typeface="Consolas"/>
                        <a:cs typeface="Consolas"/>
                      </a:endParaRPr>
                    </a:p>
                    <a:p>
                      <a:pPr marL="31750">
                        <a:lnSpc>
                          <a:spcPct val="100000"/>
                        </a:lnSpc>
                        <a:spcBef>
                          <a:spcPts val="15"/>
                        </a:spcBef>
                      </a:pPr>
                      <a:r>
                        <a:rPr sz="1550" b="1" spc="-25" dirty="0">
                          <a:solidFill>
                            <a:srgbClr val="007E00"/>
                          </a:solidFill>
                          <a:latin typeface="Consolas"/>
                          <a:cs typeface="Consolas"/>
                        </a:rPr>
                        <a:t>//</a:t>
                      </a:r>
                      <a:endParaRPr sz="1550">
                        <a:latin typeface="Consolas"/>
                        <a:cs typeface="Consolas"/>
                      </a:endParaRPr>
                    </a:p>
                    <a:p>
                      <a:pPr marL="31750">
                        <a:lnSpc>
                          <a:spcPts val="1855"/>
                        </a:lnSpc>
                        <a:spcBef>
                          <a:spcPts val="95"/>
                        </a:spcBef>
                      </a:pPr>
                      <a:r>
                        <a:rPr sz="1550" b="1" spc="-25" dirty="0">
                          <a:solidFill>
                            <a:srgbClr val="007E00"/>
                          </a:solidFill>
                          <a:latin typeface="Consolas"/>
                          <a:cs typeface="Consolas"/>
                        </a:rPr>
                        <a:t>//</a:t>
                      </a:r>
                      <a:endParaRPr sz="1550">
                        <a:latin typeface="Consolas"/>
                        <a:cs typeface="Consolas"/>
                      </a:endParaRPr>
                    </a:p>
                  </a:txBody>
                  <a:tcPr marL="0" marR="0" marT="0" marB="0"/>
                </a:tc>
                <a:tc gridSpan="3">
                  <a:txBody>
                    <a:bodyPr/>
                    <a:lstStyle/>
                    <a:p>
                      <a:pPr marL="59055">
                        <a:lnSpc>
                          <a:spcPts val="1480"/>
                        </a:lnSpc>
                      </a:pPr>
                      <a:r>
                        <a:rPr lang="de-DE" sz="1550" b="1" dirty="0" err="1">
                          <a:solidFill>
                            <a:srgbClr val="007E00"/>
                          </a:solidFill>
                          <a:latin typeface="Consolas"/>
                          <a:cs typeface="Consolas"/>
                        </a:rPr>
                        <a:t>Verfeinerungs</a:t>
                      </a:r>
                      <a:r>
                        <a:rPr sz="1550" b="1" dirty="0">
                          <a:solidFill>
                            <a:srgbClr val="007E00"/>
                          </a:solidFill>
                          <a:latin typeface="Consolas"/>
                          <a:cs typeface="Consolas"/>
                        </a:rPr>
                        <a:t>operator</a:t>
                      </a:r>
                      <a:r>
                        <a:rPr sz="1550" b="1" spc="185" dirty="0">
                          <a:solidFill>
                            <a:srgbClr val="007E00"/>
                          </a:solidFill>
                          <a:latin typeface="Consolas"/>
                          <a:cs typeface="Consolas"/>
                        </a:rPr>
                        <a:t> </a:t>
                      </a:r>
                      <a:r>
                        <a:rPr lang="de-DE" sz="1550" b="1" spc="185" dirty="0">
                          <a:solidFill>
                            <a:srgbClr val="007E00"/>
                          </a:solidFill>
                          <a:latin typeface="Consolas"/>
                          <a:cs typeface="Consolas"/>
                        </a:rPr>
                        <a:t>nützlich wenn der P</a:t>
                      </a:r>
                      <a:r>
                        <a:rPr sz="1550" b="1" dirty="0" err="1">
                          <a:solidFill>
                            <a:srgbClr val="007E00"/>
                          </a:solidFill>
                          <a:latin typeface="Consolas"/>
                          <a:cs typeface="Consolas"/>
                        </a:rPr>
                        <a:t>roperty</a:t>
                      </a:r>
                      <a:r>
                        <a:rPr lang="de-DE" sz="1550" b="1" spc="50" dirty="0">
                          <a:solidFill>
                            <a:srgbClr val="007E00"/>
                          </a:solidFill>
                          <a:latin typeface="Consolas"/>
                          <a:cs typeface="Consolas"/>
                        </a:rPr>
                        <a:t>N</a:t>
                      </a:r>
                      <a:r>
                        <a:rPr sz="1550" b="1" dirty="0" err="1">
                          <a:solidFill>
                            <a:srgbClr val="007E00"/>
                          </a:solidFill>
                          <a:latin typeface="Consolas"/>
                          <a:cs typeface="Consolas"/>
                        </a:rPr>
                        <a:t>ame</a:t>
                      </a:r>
                      <a:r>
                        <a:rPr sz="1550" b="1" spc="50" dirty="0">
                          <a:solidFill>
                            <a:srgbClr val="007E00"/>
                          </a:solidFill>
                          <a:latin typeface="Consolas"/>
                          <a:cs typeface="Consolas"/>
                        </a:rPr>
                        <a:t> </a:t>
                      </a:r>
                      <a:r>
                        <a:rPr lang="de-DE" sz="1550" b="1" spc="50" dirty="0">
                          <a:solidFill>
                            <a:srgbClr val="007E00"/>
                          </a:solidFill>
                          <a:latin typeface="Consolas"/>
                          <a:cs typeface="Consolas"/>
                        </a:rPr>
                        <a:t>k</a:t>
                      </a:r>
                      <a:r>
                        <a:rPr lang="de-DE" sz="1550" b="1" dirty="0">
                          <a:solidFill>
                            <a:srgbClr val="007E00"/>
                          </a:solidFill>
                          <a:latin typeface="Consolas"/>
                          <a:cs typeface="Consolas"/>
                        </a:rPr>
                        <a:t>eine </a:t>
                      </a:r>
                      <a:r>
                        <a:rPr sz="1550" b="1" dirty="0">
                          <a:solidFill>
                            <a:srgbClr val="007E00"/>
                          </a:solidFill>
                          <a:latin typeface="Consolas"/>
                          <a:cs typeface="Consolas"/>
                        </a:rPr>
                        <a:t>illegal</a:t>
                      </a:r>
                      <a:r>
                        <a:rPr lang="de-DE" sz="1550" b="1" dirty="0">
                          <a:solidFill>
                            <a:srgbClr val="007E00"/>
                          </a:solidFill>
                          <a:latin typeface="Consolas"/>
                          <a:cs typeface="Consolas"/>
                        </a:rPr>
                        <a:t>en Zeichen</a:t>
                      </a:r>
                      <a:r>
                        <a:rPr lang="de-DE" sz="1550" b="1" spc="45" dirty="0">
                          <a:solidFill>
                            <a:srgbClr val="007E00"/>
                          </a:solidFill>
                          <a:latin typeface="Consolas"/>
                          <a:cs typeface="Consolas"/>
                        </a:rPr>
                        <a:t> wie </a:t>
                      </a:r>
                      <a:r>
                        <a:rPr sz="1550" b="1" spc="55" dirty="0">
                          <a:solidFill>
                            <a:srgbClr val="007E00"/>
                          </a:solidFill>
                          <a:latin typeface="Consolas"/>
                          <a:cs typeface="Consolas"/>
                        </a:rPr>
                        <a:t>"-</a:t>
                      </a:r>
                      <a:r>
                        <a:rPr sz="1550" b="1" dirty="0">
                          <a:solidFill>
                            <a:srgbClr val="007E00"/>
                          </a:solidFill>
                          <a:latin typeface="Consolas"/>
                          <a:cs typeface="Consolas"/>
                        </a:rPr>
                        <a:t>"</a:t>
                      </a:r>
                      <a:r>
                        <a:rPr sz="1550" b="1" spc="45" dirty="0">
                          <a:solidFill>
                            <a:srgbClr val="007E00"/>
                          </a:solidFill>
                          <a:latin typeface="Consolas"/>
                          <a:cs typeface="Consolas"/>
                        </a:rPr>
                        <a:t> </a:t>
                      </a:r>
                      <a:r>
                        <a:rPr sz="1550" b="1" dirty="0">
                          <a:solidFill>
                            <a:srgbClr val="007E00"/>
                          </a:solidFill>
                          <a:latin typeface="Consolas"/>
                          <a:cs typeface="Consolas"/>
                        </a:rPr>
                        <a:t>o</a:t>
                      </a:r>
                      <a:r>
                        <a:rPr lang="de-DE" sz="1550" b="1" dirty="0">
                          <a:solidFill>
                            <a:srgbClr val="007E00"/>
                          </a:solidFill>
                          <a:latin typeface="Consolas"/>
                          <a:cs typeface="Consolas"/>
                        </a:rPr>
                        <a:t>der</a:t>
                      </a:r>
                      <a:r>
                        <a:rPr sz="1550" b="1" spc="45" dirty="0">
                          <a:solidFill>
                            <a:srgbClr val="007E00"/>
                          </a:solidFill>
                          <a:latin typeface="Consolas"/>
                          <a:cs typeface="Consolas"/>
                        </a:rPr>
                        <a:t> </a:t>
                      </a:r>
                      <a:r>
                        <a:rPr sz="1550" b="1" dirty="0">
                          <a:solidFill>
                            <a:srgbClr val="007E00"/>
                          </a:solidFill>
                          <a:latin typeface="Consolas"/>
                          <a:cs typeface="Consolas"/>
                        </a:rPr>
                        <a:t>";"</a:t>
                      </a:r>
                      <a:r>
                        <a:rPr lang="de-DE" sz="1550" b="1" dirty="0">
                          <a:solidFill>
                            <a:srgbClr val="007E00"/>
                          </a:solidFill>
                          <a:latin typeface="Consolas"/>
                          <a:cs typeface="Consolas"/>
                        </a:rPr>
                        <a:t> enthält</a:t>
                      </a:r>
                      <a:r>
                        <a:rPr sz="1550" b="1" dirty="0">
                          <a:solidFill>
                            <a:srgbClr val="007E00"/>
                          </a:solidFill>
                          <a:latin typeface="Consolas"/>
                          <a:cs typeface="Consolas"/>
                        </a:rPr>
                        <a:t>.</a:t>
                      </a:r>
                      <a:r>
                        <a:rPr sz="1550" b="1" spc="125" dirty="0">
                          <a:solidFill>
                            <a:srgbClr val="007E00"/>
                          </a:solidFill>
                          <a:latin typeface="Consolas"/>
                          <a:cs typeface="Consolas"/>
                        </a:rPr>
                        <a:t> </a:t>
                      </a:r>
                      <a:r>
                        <a:rPr lang="de-DE" sz="1550" b="1" dirty="0">
                          <a:solidFill>
                            <a:srgbClr val="007E00"/>
                          </a:solidFill>
                          <a:latin typeface="Consolas"/>
                          <a:cs typeface="Consolas"/>
                        </a:rPr>
                        <a:t>Wenn jedoch</a:t>
                      </a:r>
                      <a:r>
                        <a:rPr lang="de-DE" sz="1550" b="0" dirty="0">
                          <a:solidFill>
                            <a:schemeClr val="tx1"/>
                          </a:solidFill>
                          <a:latin typeface="Consolas"/>
                          <a:cs typeface="Consolas"/>
                        </a:rPr>
                        <a:t> </a:t>
                      </a:r>
                      <a:r>
                        <a:rPr lang="de-DE" sz="1550" b="1" dirty="0">
                          <a:solidFill>
                            <a:srgbClr val="007E00"/>
                          </a:solidFill>
                          <a:latin typeface="Consolas"/>
                          <a:cs typeface="Consolas"/>
                        </a:rPr>
                        <a:t>Bedingungen nicht erfüllt</a:t>
                      </a:r>
                      <a:r>
                        <a:rPr sz="1550" b="1" dirty="0">
                          <a:solidFill>
                            <a:srgbClr val="007E00"/>
                          </a:solidFill>
                          <a:latin typeface="Consolas"/>
                          <a:cs typeface="Consolas"/>
                        </a:rPr>
                        <a:t>,</a:t>
                      </a:r>
                      <a:r>
                        <a:rPr sz="1550" b="1" spc="160" dirty="0">
                          <a:solidFill>
                            <a:srgbClr val="007E00"/>
                          </a:solidFill>
                          <a:latin typeface="Consolas"/>
                          <a:cs typeface="Consolas"/>
                        </a:rPr>
                        <a:t> </a:t>
                      </a:r>
                      <a:r>
                        <a:rPr lang="de-DE" sz="1550" b="1" spc="160" dirty="0">
                          <a:solidFill>
                            <a:srgbClr val="007E00"/>
                          </a:solidFill>
                          <a:latin typeface="Consolas"/>
                          <a:cs typeface="Consolas"/>
                        </a:rPr>
                        <a:t>kann auf Objekt als Array zugegriffen werden</a:t>
                      </a:r>
                      <a:endParaRPr sz="1550" dirty="0">
                        <a:latin typeface="Consolas"/>
                        <a:cs typeface="Consolas"/>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5244">
                        <a:lnSpc>
                          <a:spcPts val="1480"/>
                        </a:lnSpc>
                      </a:pPr>
                      <a:endParaRPr sz="1550" dirty="0">
                        <a:latin typeface="Consolas"/>
                        <a:cs typeface="Consolas"/>
                      </a:endParaRPr>
                    </a:p>
                  </a:txBody>
                  <a:tcPr marL="0" marR="0" marT="0" marB="0"/>
                </a:tc>
                <a:extLst>
                  <a:ext uri="{0D108BD9-81ED-4DB2-BD59-A6C34878D82A}">
                    <a16:rowId xmlns:a16="http://schemas.microsoft.com/office/drawing/2014/main" val="10000"/>
                  </a:ext>
                </a:extLst>
              </a:tr>
              <a:tr h="246379">
                <a:tc gridSpan="2">
                  <a:txBody>
                    <a:bodyPr/>
                    <a:lstStyle/>
                    <a:p>
                      <a:pPr marL="31750">
                        <a:lnSpc>
                          <a:spcPts val="1730"/>
                        </a:lnSpc>
                      </a:pPr>
                      <a:r>
                        <a:rPr sz="1550" b="1" dirty="0">
                          <a:latin typeface="Consolas"/>
                          <a:cs typeface="Consolas"/>
                        </a:rPr>
                        <a:t>person2[</a:t>
                      </a:r>
                      <a:r>
                        <a:rPr sz="1550" dirty="0">
                          <a:solidFill>
                            <a:srgbClr val="2A00FF"/>
                          </a:solidFill>
                          <a:latin typeface="Consolas"/>
                          <a:cs typeface="Consolas"/>
                        </a:rPr>
                        <a:t>"Last-</a:t>
                      </a:r>
                      <a:r>
                        <a:rPr sz="1550" spc="-10" dirty="0">
                          <a:solidFill>
                            <a:srgbClr val="2A00FF"/>
                          </a:solidFill>
                          <a:latin typeface="Consolas"/>
                          <a:cs typeface="Consolas"/>
                        </a:rPr>
                        <a:t>Name"</a:t>
                      </a:r>
                      <a:r>
                        <a:rPr sz="1550" b="1" spc="-10" dirty="0">
                          <a:latin typeface="Consolas"/>
                          <a:cs typeface="Consolas"/>
                        </a:rPr>
                        <a:t>];</a:t>
                      </a:r>
                      <a:endParaRPr sz="1550">
                        <a:latin typeface="Consolas"/>
                        <a:cs typeface="Consolas"/>
                      </a:endParaRPr>
                    </a:p>
                  </a:txBody>
                  <a:tcPr marL="0" marR="0" marT="0" marB="0"/>
                </a:tc>
                <a:tc hMerge="1">
                  <a:txBody>
                    <a:bodyPr/>
                    <a:lstStyle/>
                    <a:p>
                      <a:endParaRPr/>
                    </a:p>
                  </a:txBody>
                  <a:tcPr marL="0" marR="0" marT="0" marB="0"/>
                </a:tc>
                <a:tc>
                  <a:txBody>
                    <a:bodyPr/>
                    <a:lstStyle/>
                    <a:p>
                      <a:pPr marR="51435" algn="r">
                        <a:lnSpc>
                          <a:spcPts val="1730"/>
                        </a:lnSpc>
                      </a:pPr>
                      <a:r>
                        <a:rPr sz="1550" b="1" dirty="0">
                          <a:solidFill>
                            <a:srgbClr val="007E00"/>
                          </a:solidFill>
                          <a:latin typeface="Consolas"/>
                          <a:cs typeface="Consolas"/>
                        </a:rPr>
                        <a:t>//</a:t>
                      </a:r>
                      <a:r>
                        <a:rPr sz="1550" b="1" spc="65" dirty="0">
                          <a:solidFill>
                            <a:srgbClr val="007E00"/>
                          </a:solidFill>
                          <a:latin typeface="Consolas"/>
                          <a:cs typeface="Consolas"/>
                        </a:rPr>
                        <a:t> </a:t>
                      </a:r>
                      <a:r>
                        <a:rPr sz="1550" b="1" spc="-50" dirty="0">
                          <a:solidFill>
                            <a:srgbClr val="007E00"/>
                          </a:solidFill>
                          <a:latin typeface="Wingdings"/>
                          <a:cs typeface="Wingdings"/>
                        </a:rPr>
                        <a:t></a:t>
                      </a:r>
                      <a:endParaRPr sz="1550">
                        <a:latin typeface="Wingdings"/>
                        <a:cs typeface="Wingdings"/>
                      </a:endParaRPr>
                    </a:p>
                  </a:txBody>
                  <a:tcPr marL="0" marR="0" marT="0" marB="0"/>
                </a:tc>
                <a:tc gridSpan="2">
                  <a:txBody>
                    <a:bodyPr/>
                    <a:lstStyle/>
                    <a:p>
                      <a:pPr marL="59055">
                        <a:lnSpc>
                          <a:spcPts val="1730"/>
                        </a:lnSpc>
                      </a:pPr>
                      <a:r>
                        <a:rPr sz="1550" b="1" spc="-10" dirty="0">
                          <a:solidFill>
                            <a:srgbClr val="007E00"/>
                          </a:solidFill>
                          <a:latin typeface="Consolas"/>
                          <a:cs typeface="Consolas"/>
                        </a:rPr>
                        <a:t>"Hawk"</a:t>
                      </a:r>
                      <a:endParaRPr sz="1550">
                        <a:latin typeface="Consolas"/>
                        <a:cs typeface="Consolas"/>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39395">
                <a:tc gridSpan="2">
                  <a:txBody>
                    <a:bodyPr/>
                    <a:lstStyle/>
                    <a:p>
                      <a:pPr marL="31750">
                        <a:lnSpc>
                          <a:spcPts val="1789"/>
                        </a:lnSpc>
                      </a:pPr>
                      <a:r>
                        <a:rPr sz="1550" b="1" spc="-10" dirty="0">
                          <a:latin typeface="Consolas"/>
                          <a:cs typeface="Consolas"/>
                        </a:rPr>
                        <a:t>person2[</a:t>
                      </a:r>
                      <a:r>
                        <a:rPr sz="1550" spc="-10" dirty="0">
                          <a:solidFill>
                            <a:srgbClr val="2A00FF"/>
                          </a:solidFill>
                          <a:latin typeface="Consolas"/>
                          <a:cs typeface="Consolas"/>
                        </a:rPr>
                        <a:t>"hobbies"</a:t>
                      </a:r>
                      <a:r>
                        <a:rPr sz="1550" b="1" spc="-10" dirty="0">
                          <a:latin typeface="Consolas"/>
                          <a:cs typeface="Consolas"/>
                        </a:rPr>
                        <a:t>][0];</a:t>
                      </a:r>
                      <a:endParaRPr sz="1550">
                        <a:latin typeface="Consolas"/>
                        <a:cs typeface="Consolas"/>
                      </a:endParaRPr>
                    </a:p>
                  </a:txBody>
                  <a:tcPr marL="0" marR="0" marT="0" marB="0"/>
                </a:tc>
                <a:tc hMerge="1">
                  <a:txBody>
                    <a:bodyPr/>
                    <a:lstStyle/>
                    <a:p>
                      <a:endParaRPr/>
                    </a:p>
                  </a:txBody>
                  <a:tcPr marL="0" marR="0" marT="0" marB="0"/>
                </a:tc>
                <a:tc>
                  <a:txBody>
                    <a:bodyPr/>
                    <a:lstStyle/>
                    <a:p>
                      <a:pPr marR="51435" algn="r">
                        <a:lnSpc>
                          <a:spcPts val="1789"/>
                        </a:lnSpc>
                      </a:pPr>
                      <a:r>
                        <a:rPr sz="1550" b="1" dirty="0">
                          <a:solidFill>
                            <a:srgbClr val="007E00"/>
                          </a:solidFill>
                          <a:latin typeface="Consolas"/>
                          <a:cs typeface="Consolas"/>
                        </a:rPr>
                        <a:t>//</a:t>
                      </a:r>
                      <a:r>
                        <a:rPr sz="1550" b="1" spc="65" dirty="0">
                          <a:solidFill>
                            <a:srgbClr val="007E00"/>
                          </a:solidFill>
                          <a:latin typeface="Consolas"/>
                          <a:cs typeface="Consolas"/>
                        </a:rPr>
                        <a:t> </a:t>
                      </a:r>
                      <a:r>
                        <a:rPr sz="1550" b="1" spc="-50" dirty="0">
                          <a:solidFill>
                            <a:srgbClr val="007E00"/>
                          </a:solidFill>
                          <a:latin typeface="Wingdings"/>
                          <a:cs typeface="Wingdings"/>
                        </a:rPr>
                        <a:t></a:t>
                      </a:r>
                      <a:endParaRPr sz="1550">
                        <a:latin typeface="Wingdings"/>
                        <a:cs typeface="Wingdings"/>
                      </a:endParaRPr>
                    </a:p>
                  </a:txBody>
                  <a:tcPr marL="0" marR="0" marT="0" marB="0"/>
                </a:tc>
                <a:tc gridSpan="2">
                  <a:txBody>
                    <a:bodyPr/>
                    <a:lstStyle/>
                    <a:p>
                      <a:pPr marL="59055">
                        <a:lnSpc>
                          <a:spcPts val="1789"/>
                        </a:lnSpc>
                      </a:pPr>
                      <a:r>
                        <a:rPr sz="1550" b="1" spc="-10" dirty="0">
                          <a:solidFill>
                            <a:srgbClr val="007E00"/>
                          </a:solidFill>
                          <a:latin typeface="Consolas"/>
                          <a:cs typeface="Consolas"/>
                        </a:rPr>
                        <a:t>"swimming"</a:t>
                      </a:r>
                      <a:endParaRPr sz="1550" dirty="0">
                        <a:latin typeface="Consolas"/>
                        <a:cs typeface="Consolas"/>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8" name="object 13">
            <a:extLst>
              <a:ext uri="{FF2B5EF4-FFF2-40B4-BE49-F238E27FC236}">
                <a16:creationId xmlns:a16="http://schemas.microsoft.com/office/drawing/2014/main" id="{D57A70FA-C357-DC4B-A3EC-65837427E999}"/>
              </a:ext>
            </a:extLst>
          </p:cNvPr>
          <p:cNvSpPr txBox="1"/>
          <p:nvPr/>
        </p:nvSpPr>
        <p:spPr>
          <a:xfrm>
            <a:off x="604201" y="4956653"/>
            <a:ext cx="8530273" cy="735779"/>
          </a:xfrm>
          <a:prstGeom prst="rect">
            <a:avLst/>
          </a:prstGeom>
        </p:spPr>
        <p:txBody>
          <a:bodyPr vert="horz" wrap="square" lIns="0" tIns="8890" rIns="0" bIns="0" rtlCol="0">
            <a:spAutoFit/>
          </a:bodyPr>
          <a:lstStyle/>
          <a:p>
            <a:pPr marL="12700" marR="5080">
              <a:lnSpc>
                <a:spcPct val="103000"/>
              </a:lnSpc>
              <a:spcBef>
                <a:spcPts val="70"/>
              </a:spcBef>
            </a:pPr>
            <a:r>
              <a:rPr sz="1550" b="1" dirty="0">
                <a:solidFill>
                  <a:srgbClr val="007E00"/>
                </a:solidFill>
                <a:latin typeface="Consolas"/>
                <a:cs typeface="Consolas"/>
              </a:rPr>
              <a:t>//</a:t>
            </a:r>
            <a:r>
              <a:rPr sz="1550" b="1" spc="175" dirty="0">
                <a:solidFill>
                  <a:srgbClr val="007E00"/>
                </a:solidFill>
                <a:latin typeface="Consolas"/>
                <a:cs typeface="Consolas"/>
              </a:rPr>
              <a:t> </a:t>
            </a:r>
            <a:r>
              <a:rPr lang="de-DE" sz="1550" b="1" dirty="0">
                <a:solidFill>
                  <a:srgbClr val="007E00"/>
                </a:solidFill>
                <a:latin typeface="Consolas"/>
                <a:cs typeface="Consolas"/>
              </a:rPr>
              <a:t>Beide</a:t>
            </a:r>
            <a:r>
              <a:rPr sz="1550" b="1" spc="90" dirty="0">
                <a:solidFill>
                  <a:srgbClr val="007E00"/>
                </a:solidFill>
                <a:latin typeface="Consolas"/>
                <a:cs typeface="Consolas"/>
              </a:rPr>
              <a:t> </a:t>
            </a:r>
            <a:r>
              <a:rPr lang="de-DE" sz="1550" b="1" spc="90" dirty="0">
                <a:solidFill>
                  <a:srgbClr val="007E00"/>
                </a:solidFill>
                <a:latin typeface="Consolas"/>
                <a:cs typeface="Consolas"/>
              </a:rPr>
              <a:t>Formen des Zugriffs können verkettet werden</a:t>
            </a:r>
            <a:br>
              <a:rPr lang="de-DE" sz="1550" b="1" spc="90" dirty="0">
                <a:solidFill>
                  <a:srgbClr val="007E00"/>
                </a:solidFill>
                <a:latin typeface="Consolas"/>
                <a:cs typeface="Consolas"/>
              </a:rPr>
            </a:br>
            <a:r>
              <a:rPr sz="1550" b="1" spc="-10" dirty="0">
                <a:latin typeface="Consolas"/>
                <a:cs typeface="Consolas"/>
              </a:rPr>
              <a:t>person1.propertyObject.someProperty; </a:t>
            </a:r>
            <a:br>
              <a:rPr lang="de-DE" sz="1550" b="1" spc="-10" dirty="0">
                <a:latin typeface="Consolas"/>
                <a:cs typeface="Consolas"/>
              </a:rPr>
            </a:br>
            <a:r>
              <a:rPr sz="1550" b="1" spc="-10" dirty="0">
                <a:latin typeface="Consolas"/>
                <a:cs typeface="Consolas"/>
              </a:rPr>
              <a:t>person2[</a:t>
            </a:r>
            <a:r>
              <a:rPr sz="1550" spc="-10" dirty="0">
                <a:solidFill>
                  <a:srgbClr val="2A00FF"/>
                </a:solidFill>
                <a:latin typeface="Consolas"/>
                <a:cs typeface="Consolas"/>
              </a:rPr>
              <a:t>"propertyObject"</a:t>
            </a:r>
            <a:r>
              <a:rPr sz="1550" b="1" spc="-10" dirty="0">
                <a:latin typeface="Consolas"/>
                <a:cs typeface="Consolas"/>
              </a:rPr>
              <a:t>][</a:t>
            </a:r>
            <a:r>
              <a:rPr sz="1550" spc="-10" dirty="0">
                <a:solidFill>
                  <a:srgbClr val="2A00FF"/>
                </a:solidFill>
                <a:latin typeface="Consolas"/>
                <a:cs typeface="Consolas"/>
              </a:rPr>
              <a:t>"someProperty"</a:t>
            </a:r>
            <a:r>
              <a:rPr sz="1550" b="1" spc="-10" dirty="0">
                <a:latin typeface="Consolas"/>
                <a:cs typeface="Consolas"/>
              </a:rPr>
              <a:t>];</a:t>
            </a:r>
            <a:endParaRPr sz="1550" dirty="0">
              <a:latin typeface="Consolas"/>
              <a:cs typeface="Consolas"/>
            </a:endParaRPr>
          </a:p>
        </p:txBody>
      </p:sp>
      <p:sp>
        <p:nvSpPr>
          <p:cNvPr id="19" name="object 14">
            <a:extLst>
              <a:ext uri="{FF2B5EF4-FFF2-40B4-BE49-F238E27FC236}">
                <a16:creationId xmlns:a16="http://schemas.microsoft.com/office/drawing/2014/main" id="{F88F943A-370C-8670-FA43-3070C8E5EA73}"/>
              </a:ext>
            </a:extLst>
          </p:cNvPr>
          <p:cNvSpPr txBox="1"/>
          <p:nvPr/>
        </p:nvSpPr>
        <p:spPr>
          <a:xfrm>
            <a:off x="604202" y="5938998"/>
            <a:ext cx="9912350" cy="727700"/>
          </a:xfrm>
          <a:prstGeom prst="rect">
            <a:avLst/>
          </a:prstGeom>
        </p:spPr>
        <p:txBody>
          <a:bodyPr vert="horz" wrap="square" lIns="0" tIns="13970" rIns="0" bIns="0" rtlCol="0">
            <a:spAutoFit/>
          </a:bodyPr>
          <a:lstStyle/>
          <a:p>
            <a:pPr marL="12700" marR="5080">
              <a:lnSpc>
                <a:spcPct val="100899"/>
              </a:lnSpc>
              <a:spcBef>
                <a:spcPts val="110"/>
              </a:spcBef>
              <a:tabLst>
                <a:tab pos="2900680" algn="l"/>
              </a:tabLst>
            </a:pPr>
            <a:r>
              <a:rPr sz="1550" b="1" dirty="0">
                <a:solidFill>
                  <a:srgbClr val="007E00"/>
                </a:solidFill>
                <a:latin typeface="Consolas"/>
                <a:cs typeface="Consolas"/>
              </a:rPr>
              <a:t>//</a:t>
            </a:r>
            <a:r>
              <a:rPr sz="1550" b="1" spc="175" dirty="0">
                <a:solidFill>
                  <a:srgbClr val="007E00"/>
                </a:solidFill>
                <a:latin typeface="Consolas"/>
                <a:cs typeface="Consolas"/>
              </a:rPr>
              <a:t> </a:t>
            </a:r>
            <a:r>
              <a:rPr lang="de-DE" sz="1550" b="1" spc="175" dirty="0">
                <a:solidFill>
                  <a:srgbClr val="007E00"/>
                </a:solidFill>
                <a:latin typeface="Consolas"/>
                <a:cs typeface="Consolas"/>
              </a:rPr>
              <a:t>Jede Objekteigenschaft, die vom Typ "Funktion" ist, wird als Methode bezeichnet u. kann aufgerufen werden</a:t>
            </a:r>
            <a:br>
              <a:rPr lang="de-DE" sz="1550" b="1" spc="175" dirty="0">
                <a:solidFill>
                  <a:srgbClr val="007E00"/>
                </a:solidFill>
                <a:latin typeface="Consolas"/>
                <a:cs typeface="Consolas"/>
              </a:rPr>
            </a:br>
            <a:r>
              <a:rPr sz="1550" b="1" spc="-10" dirty="0">
                <a:latin typeface="Consolas"/>
                <a:cs typeface="Consolas"/>
              </a:rPr>
              <a:t>person1.listHobbies();</a:t>
            </a:r>
            <a:r>
              <a:rPr sz="1550" b="1" dirty="0">
                <a:latin typeface="Consolas"/>
                <a:cs typeface="Consolas"/>
              </a:rPr>
              <a:t>	</a:t>
            </a:r>
            <a:r>
              <a:rPr sz="1550" b="1" dirty="0">
                <a:solidFill>
                  <a:srgbClr val="007E00"/>
                </a:solidFill>
                <a:latin typeface="Consolas"/>
                <a:cs typeface="Consolas"/>
              </a:rPr>
              <a:t>//</a:t>
            </a:r>
            <a:r>
              <a:rPr sz="1550" b="1" spc="170" dirty="0">
                <a:solidFill>
                  <a:srgbClr val="007E00"/>
                </a:solidFill>
                <a:latin typeface="Consolas"/>
                <a:cs typeface="Consolas"/>
              </a:rPr>
              <a:t> </a:t>
            </a:r>
            <a:r>
              <a:rPr sz="1550" b="1" dirty="0">
                <a:solidFill>
                  <a:srgbClr val="007E00"/>
                </a:solidFill>
                <a:latin typeface="Wingdings"/>
                <a:cs typeface="Wingdings"/>
              </a:rPr>
              <a:t></a:t>
            </a:r>
            <a:r>
              <a:rPr sz="1550" spc="165" dirty="0">
                <a:solidFill>
                  <a:srgbClr val="007E00"/>
                </a:solidFill>
                <a:latin typeface="Times New Roman"/>
                <a:cs typeface="Times New Roman"/>
              </a:rPr>
              <a:t>  </a:t>
            </a:r>
            <a:r>
              <a:rPr sz="1550" b="1" dirty="0">
                <a:solidFill>
                  <a:srgbClr val="007E00"/>
                </a:solidFill>
                <a:latin typeface="Consolas"/>
                <a:cs typeface="Consolas"/>
              </a:rPr>
              <a:t>"swimming</a:t>
            </a:r>
            <a:r>
              <a:rPr sz="1550" b="1" spc="-95" dirty="0">
                <a:solidFill>
                  <a:srgbClr val="007E00"/>
                </a:solidFill>
                <a:latin typeface="Consolas"/>
                <a:cs typeface="Consolas"/>
              </a:rPr>
              <a:t> </a:t>
            </a:r>
            <a:r>
              <a:rPr sz="1550" b="1" spc="35" dirty="0">
                <a:solidFill>
                  <a:srgbClr val="007E00"/>
                </a:solidFill>
                <a:latin typeface="Consolas"/>
                <a:cs typeface="Consolas"/>
              </a:rPr>
              <a:t>cycling"</a:t>
            </a:r>
            <a:endParaRPr sz="1550" dirty="0">
              <a:latin typeface="Consolas"/>
              <a:cs typeface="Consolas"/>
            </a:endParaRPr>
          </a:p>
        </p:txBody>
      </p:sp>
    </p:spTree>
    <p:extLst>
      <p:ext uri="{BB962C8B-B14F-4D97-AF65-F5344CB8AC3E}">
        <p14:creationId xmlns:p14="http://schemas.microsoft.com/office/powerpoint/2010/main" val="152899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C2FBC2-F3E3-BBD4-C350-438D2ABFB97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E3CBA4-A2B9-D773-BE59-64A6DB81F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3288311-EA0A-2787-2839-640BB7F9D19F}"/>
              </a:ext>
            </a:extLst>
          </p:cNvPr>
          <p:cNvSpPr>
            <a:spLocks noGrp="1"/>
          </p:cNvSpPr>
          <p:nvPr>
            <p:ph type="title"/>
          </p:nvPr>
        </p:nvSpPr>
        <p:spPr>
          <a:xfrm>
            <a:off x="838200" y="365125"/>
            <a:ext cx="10515600" cy="1325563"/>
          </a:xfrm>
        </p:spPr>
        <p:txBody>
          <a:bodyPr>
            <a:normAutofit/>
          </a:bodyPr>
          <a:lstStyle/>
          <a:p>
            <a:r>
              <a:rPr lang="de-DE" sz="5400" dirty="0"/>
              <a:t>Agenda – Tag 01</a:t>
            </a:r>
          </a:p>
        </p:txBody>
      </p:sp>
      <p:sp>
        <p:nvSpPr>
          <p:cNvPr id="10" name="sketch line">
            <a:extLst>
              <a:ext uri="{FF2B5EF4-FFF2-40B4-BE49-F238E27FC236}">
                <a16:creationId xmlns:a16="http://schemas.microsoft.com/office/drawing/2014/main" id="{E89DD3F5-AD98-E520-C201-B69A52DE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E4D929BB-AA54-2E92-C44B-0D8B74B88F44}"/>
              </a:ext>
            </a:extLst>
          </p:cNvPr>
          <p:cNvSpPr>
            <a:spLocks noGrp="1"/>
          </p:cNvSpPr>
          <p:nvPr>
            <p:ph idx="1"/>
          </p:nvPr>
        </p:nvSpPr>
        <p:spPr>
          <a:xfrm>
            <a:off x="838200" y="1929384"/>
            <a:ext cx="10515600" cy="4251960"/>
          </a:xfrm>
        </p:spPr>
        <p:txBody>
          <a:bodyPr>
            <a:normAutofit/>
          </a:bodyPr>
          <a:lstStyle/>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Grundlagen HTML5 und JavaScript </a:t>
            </a:r>
            <a:endParaRPr lang="de-DE" sz="2400" dirty="0">
              <a:latin typeface="Arial" panose="020B0604020202020204" pitchFamily="34" charset="0"/>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SAP UI5 Grundlagen </a:t>
            </a:r>
          </a:p>
          <a:p>
            <a:pPr marL="457200" indent="-457200">
              <a:buAutoNum type="arabicPeriod"/>
            </a:pPr>
            <a:r>
              <a:rPr lang="de-DE" sz="2400" dirty="0">
                <a:latin typeface="Arial" panose="020B0604020202020204" pitchFamily="34" charset="0"/>
                <a:ea typeface="Calibri" panose="020F0502020204030204" pitchFamily="34" charset="0"/>
                <a:cs typeface="Times New Roman" panose="02020603050405020304" pitchFamily="18" charset="0"/>
              </a:rPr>
              <a:t>Arbeiten mit der SAP UI5 Doku</a:t>
            </a:r>
          </a:p>
          <a:p>
            <a:pPr marL="457200" indent="-457200">
              <a:buFont typeface="Arial" panose="020B0604020202020204" pitchFamily="34" charset="0"/>
              <a:buAutoNum type="arabicPeriod"/>
            </a:pPr>
            <a:r>
              <a:rPr lang="de-DE" sz="2400" dirty="0">
                <a:latin typeface="Arial" panose="020B0604020202020204" pitchFamily="34" charset="0"/>
                <a:cs typeface="Times New Roman" panose="02020603050405020304" pitchFamily="18" charset="0"/>
              </a:rPr>
              <a:t>Einrichten der nötigen </a:t>
            </a:r>
            <a:r>
              <a:rPr lang="de-DE" sz="2400">
                <a:latin typeface="Arial" panose="020B0604020202020204" pitchFamily="34" charset="0"/>
                <a:cs typeface="Times New Roman" panose="02020603050405020304" pitchFamily="18" charset="0"/>
              </a:rPr>
              <a:t>Entwicklertools (Visual Studio Code)</a:t>
            </a:r>
            <a:endParaRPr lang="de-DE" sz="2400" dirty="0">
              <a:latin typeface="Arial" panose="020B0604020202020204" pitchFamily="34" charset="0"/>
              <a:cs typeface="Times New Roman" panose="02020603050405020304" pitchFamily="18" charset="0"/>
            </a:endParaRPr>
          </a:p>
          <a:p>
            <a:pPr marL="457200" indent="-457200">
              <a:buFont typeface="Arial" panose="020B0604020202020204" pitchFamily="34" charset="0"/>
              <a:buAutoNum type="arabicPeriod"/>
            </a:pPr>
            <a:r>
              <a:rPr lang="de-DE" sz="2400" dirty="0">
                <a:latin typeface="Arial" panose="020B0604020202020204" pitchFamily="34" charset="0"/>
                <a:ea typeface="Calibri" panose="020F0502020204030204" pitchFamily="34" charset="0"/>
                <a:cs typeface="Times New Roman" panose="02020603050405020304" pitchFamily="18" charset="0"/>
              </a:rPr>
              <a:t>SAP UI5 Bootstrapping</a:t>
            </a:r>
            <a:endParaRPr lang="de-DE" sz="3600" dirty="0">
              <a:latin typeface="Aptos" panose="02110004020202020204"/>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SAP UI5 Controls</a:t>
            </a:r>
            <a:endParaRPr lang="de-DE" sz="3600" dirty="0">
              <a:latin typeface="Aptos" panose="02110004020202020204"/>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Model / View / Controller - Prinzip</a:t>
            </a:r>
            <a:endParaRPr lang="de-DE" sz="2400" dirty="0">
              <a:latin typeface="Arial" panose="020B0604020202020204" pitchFamily="34" charset="0"/>
              <a:ea typeface="Calibri" panose="020F0502020204030204" pitchFamily="34" charset="0"/>
              <a:cs typeface="Times New Roman" panose="02020603050405020304" pitchFamily="18" charset="0"/>
            </a:endParaRPr>
          </a:p>
          <a:p>
            <a:endParaRPr lang="de-DE" sz="2200" dirty="0"/>
          </a:p>
          <a:p>
            <a:endParaRPr lang="de-DE" sz="2200" dirty="0"/>
          </a:p>
        </p:txBody>
      </p:sp>
    </p:spTree>
    <p:extLst>
      <p:ext uri="{BB962C8B-B14F-4D97-AF65-F5344CB8AC3E}">
        <p14:creationId xmlns:p14="http://schemas.microsoft.com/office/powerpoint/2010/main" val="408630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16CF82-4029-F935-86E9-D751A315D7F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D801539-22F5-6008-AD95-5DB705AB7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E21A288-7961-4555-1910-8D87F1FBACDA}"/>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Objekte mit JSON</a:t>
            </a:r>
            <a:endParaRPr lang="de-DE" sz="4200" dirty="0"/>
          </a:p>
        </p:txBody>
      </p:sp>
      <p:sp>
        <p:nvSpPr>
          <p:cNvPr id="43" name="sketch line">
            <a:extLst>
              <a:ext uri="{FF2B5EF4-FFF2-40B4-BE49-F238E27FC236}">
                <a16:creationId xmlns:a16="http://schemas.microsoft.com/office/drawing/2014/main" id="{56C36CC6-CFAD-2EA0-C417-3881A07B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object 3">
            <a:extLst>
              <a:ext uri="{FF2B5EF4-FFF2-40B4-BE49-F238E27FC236}">
                <a16:creationId xmlns:a16="http://schemas.microsoft.com/office/drawing/2014/main" id="{F4D400E5-B7C0-D971-F7D0-CAF5AB91E9CF}"/>
              </a:ext>
            </a:extLst>
          </p:cNvPr>
          <p:cNvSpPr txBox="1"/>
          <p:nvPr/>
        </p:nvSpPr>
        <p:spPr>
          <a:xfrm>
            <a:off x="434398" y="1858073"/>
            <a:ext cx="11459845" cy="639445"/>
          </a:xfrm>
          <a:prstGeom prst="rect">
            <a:avLst/>
          </a:prstGeom>
        </p:spPr>
        <p:txBody>
          <a:bodyPr vert="horz" wrap="square" lIns="0" tIns="15875" rIns="0" bIns="0" rtlCol="0">
            <a:spAutoFit/>
          </a:bodyPr>
          <a:lstStyle/>
          <a:p>
            <a:pPr marL="12700" marR="5080">
              <a:lnSpc>
                <a:spcPct val="100000"/>
              </a:lnSpc>
              <a:spcBef>
                <a:spcPts val="125"/>
              </a:spcBef>
            </a:pPr>
            <a:r>
              <a:rPr sz="2000" dirty="0">
                <a:latin typeface="Arial"/>
                <a:cs typeface="Arial"/>
              </a:rPr>
              <a:t>Die Syntax für die Erstellung eines JavaScript-Objekts </a:t>
            </a:r>
            <a:r>
              <a:rPr sz="2000" dirty="0" err="1">
                <a:latin typeface="Arial"/>
                <a:cs typeface="Arial"/>
              </a:rPr>
              <a:t>direkt</a:t>
            </a:r>
            <a:r>
              <a:rPr sz="2000" dirty="0">
                <a:latin typeface="Arial"/>
                <a:cs typeface="Arial"/>
              </a:rPr>
              <a:t> </a:t>
            </a:r>
            <a:r>
              <a:rPr sz="2000" dirty="0" err="1">
                <a:latin typeface="Arial"/>
                <a:cs typeface="Arial"/>
              </a:rPr>
              <a:t>i</a:t>
            </a:r>
            <a:r>
              <a:rPr lang="de-DE" sz="2000" dirty="0">
                <a:latin typeface="Arial"/>
                <a:cs typeface="Arial"/>
              </a:rPr>
              <a:t>m </a:t>
            </a:r>
            <a:r>
              <a:rPr sz="2000" dirty="0" err="1">
                <a:latin typeface="Arial"/>
                <a:cs typeface="Arial"/>
              </a:rPr>
              <a:t>Programm</a:t>
            </a:r>
            <a:r>
              <a:rPr sz="2000" dirty="0">
                <a:latin typeface="Arial"/>
                <a:cs typeface="Arial"/>
              </a:rPr>
              <a:t> ist dieselbe Syntax, die </a:t>
            </a:r>
            <a:r>
              <a:rPr sz="2000" spc="-25" dirty="0">
                <a:latin typeface="Arial"/>
                <a:cs typeface="Arial"/>
              </a:rPr>
              <a:t>für die </a:t>
            </a:r>
            <a:r>
              <a:rPr sz="2000" dirty="0">
                <a:latin typeface="Arial"/>
                <a:cs typeface="Arial"/>
              </a:rPr>
              <a:t>Serialisierung eines JavaScript-Objekts als </a:t>
            </a:r>
            <a:r>
              <a:rPr sz="2000" spc="-10" dirty="0">
                <a:latin typeface="Arial"/>
                <a:cs typeface="Arial"/>
              </a:rPr>
              <a:t>Textstring </a:t>
            </a:r>
            <a:r>
              <a:rPr sz="2000" dirty="0">
                <a:latin typeface="Arial"/>
                <a:cs typeface="Arial"/>
              </a:rPr>
              <a:t>verwendet wird</a:t>
            </a:r>
            <a:r>
              <a:rPr sz="2000" spc="-10" dirty="0">
                <a:latin typeface="Arial"/>
                <a:cs typeface="Arial"/>
              </a:rPr>
              <a:t>:</a:t>
            </a:r>
            <a:endParaRPr sz="2000" dirty="0">
              <a:latin typeface="Arial"/>
              <a:cs typeface="Arial"/>
            </a:endParaRPr>
          </a:p>
        </p:txBody>
      </p:sp>
      <p:grpSp>
        <p:nvGrpSpPr>
          <p:cNvPr id="29" name="object 4">
            <a:extLst>
              <a:ext uri="{FF2B5EF4-FFF2-40B4-BE49-F238E27FC236}">
                <a16:creationId xmlns:a16="http://schemas.microsoft.com/office/drawing/2014/main" id="{E435E16F-6904-4D5D-CD89-17BF951BE08D}"/>
              </a:ext>
            </a:extLst>
          </p:cNvPr>
          <p:cNvGrpSpPr/>
          <p:nvPr/>
        </p:nvGrpSpPr>
        <p:grpSpPr>
          <a:xfrm>
            <a:off x="386773" y="2800351"/>
            <a:ext cx="5829300" cy="1461186"/>
            <a:chOff x="266700" y="2362200"/>
            <a:chExt cx="5019675" cy="1781175"/>
          </a:xfrm>
        </p:grpSpPr>
        <p:pic>
          <p:nvPicPr>
            <p:cNvPr id="30" name="object 5">
              <a:extLst>
                <a:ext uri="{FF2B5EF4-FFF2-40B4-BE49-F238E27FC236}">
                  <a16:creationId xmlns:a16="http://schemas.microsoft.com/office/drawing/2014/main" id="{F875F944-B47C-3775-7938-3E269A2A307D}"/>
                </a:ext>
              </a:extLst>
            </p:cNvPr>
            <p:cNvPicPr/>
            <p:nvPr/>
          </p:nvPicPr>
          <p:blipFill>
            <a:blip r:embed="rId3" cstate="print"/>
            <a:stretch>
              <a:fillRect/>
            </a:stretch>
          </p:blipFill>
          <p:spPr>
            <a:xfrm>
              <a:off x="323850" y="2390775"/>
              <a:ext cx="4962525" cy="1695450"/>
            </a:xfrm>
            <a:prstGeom prst="rect">
              <a:avLst/>
            </a:prstGeom>
          </p:spPr>
        </p:pic>
        <p:pic>
          <p:nvPicPr>
            <p:cNvPr id="31" name="object 6">
              <a:extLst>
                <a:ext uri="{FF2B5EF4-FFF2-40B4-BE49-F238E27FC236}">
                  <a16:creationId xmlns:a16="http://schemas.microsoft.com/office/drawing/2014/main" id="{05ACB514-71E9-6E7C-36F0-703C7721A285}"/>
                </a:ext>
              </a:extLst>
            </p:cNvPr>
            <p:cNvPicPr/>
            <p:nvPr/>
          </p:nvPicPr>
          <p:blipFill>
            <a:blip r:embed="rId4" cstate="print"/>
            <a:stretch>
              <a:fillRect/>
            </a:stretch>
          </p:blipFill>
          <p:spPr>
            <a:xfrm>
              <a:off x="266700" y="2362200"/>
              <a:ext cx="4086225" cy="1781175"/>
            </a:xfrm>
            <a:prstGeom prst="rect">
              <a:avLst/>
            </a:prstGeom>
          </p:spPr>
        </p:pic>
      </p:grpSp>
      <p:sp>
        <p:nvSpPr>
          <p:cNvPr id="32" name="object 7">
            <a:extLst>
              <a:ext uri="{FF2B5EF4-FFF2-40B4-BE49-F238E27FC236}">
                <a16:creationId xmlns:a16="http://schemas.microsoft.com/office/drawing/2014/main" id="{6688A119-5889-791F-D8AB-D1FB09185943}"/>
              </a:ext>
            </a:extLst>
          </p:cNvPr>
          <p:cNvSpPr txBox="1"/>
          <p:nvPr/>
        </p:nvSpPr>
        <p:spPr>
          <a:xfrm>
            <a:off x="445459" y="2825495"/>
            <a:ext cx="5618214" cy="1359988"/>
          </a:xfrm>
          <a:prstGeom prst="rect">
            <a:avLst/>
          </a:prstGeom>
          <a:solidFill>
            <a:srgbClr val="FFFFEF"/>
          </a:solidFill>
          <a:ln w="9534">
            <a:solidFill>
              <a:srgbClr val="BEBEBE"/>
            </a:solidFill>
          </a:ln>
        </p:spPr>
        <p:txBody>
          <a:bodyPr vert="horz" wrap="square" lIns="0" tIns="53975" rIns="0" bIns="0" rtlCol="0">
            <a:spAutoFit/>
          </a:bodyPr>
          <a:lstStyle/>
          <a:p>
            <a:pPr marL="72390" marR="1157605">
              <a:lnSpc>
                <a:spcPts val="1650"/>
              </a:lnSpc>
              <a:spcBef>
                <a:spcPts val="425"/>
              </a:spcBef>
            </a:pPr>
            <a:r>
              <a:rPr sz="1400" b="1" dirty="0">
                <a:solidFill>
                  <a:srgbClr val="007E00"/>
                </a:solidFill>
                <a:latin typeface="Consolas"/>
                <a:cs typeface="Consolas"/>
              </a:rPr>
              <a:t>// </a:t>
            </a:r>
            <a:r>
              <a:rPr sz="1400" b="1" dirty="0" err="1">
                <a:solidFill>
                  <a:srgbClr val="007E00"/>
                </a:solidFill>
                <a:latin typeface="Consolas"/>
                <a:cs typeface="Consolas"/>
              </a:rPr>
              <a:t>Erstellen</a:t>
            </a:r>
            <a:r>
              <a:rPr sz="1400" b="1" dirty="0">
                <a:solidFill>
                  <a:srgbClr val="007E00"/>
                </a:solidFill>
                <a:latin typeface="Consolas"/>
                <a:cs typeface="Consolas"/>
              </a:rPr>
              <a:t> </a:t>
            </a:r>
            <a:r>
              <a:rPr lang="de-DE" sz="1400" b="1" dirty="0">
                <a:solidFill>
                  <a:srgbClr val="007E00"/>
                </a:solidFill>
                <a:latin typeface="Consolas"/>
                <a:cs typeface="Consolas"/>
              </a:rPr>
              <a:t>eines </a:t>
            </a:r>
            <a:r>
              <a:rPr sz="1400" b="1" spc="-10" dirty="0">
                <a:solidFill>
                  <a:srgbClr val="007E00"/>
                </a:solidFill>
                <a:latin typeface="Consolas"/>
                <a:cs typeface="Consolas"/>
              </a:rPr>
              <a:t>Inline-JavaScript-</a:t>
            </a:r>
            <a:r>
              <a:rPr sz="1400" b="1" spc="-10" dirty="0" err="1">
                <a:solidFill>
                  <a:srgbClr val="007E00"/>
                </a:solidFill>
                <a:latin typeface="Consolas"/>
                <a:cs typeface="Consolas"/>
              </a:rPr>
              <a:t>Objekt</a:t>
            </a:r>
            <a:r>
              <a:rPr lang="de-DE" sz="1400" b="1" spc="-10" dirty="0">
                <a:solidFill>
                  <a:srgbClr val="007E00"/>
                </a:solidFill>
                <a:latin typeface="Consolas"/>
                <a:cs typeface="Consolas"/>
              </a:rPr>
              <a:t>s</a:t>
            </a:r>
            <a:r>
              <a:rPr sz="1400" b="1" spc="-10" dirty="0">
                <a:solidFill>
                  <a:srgbClr val="007E00"/>
                </a:solidFill>
                <a:latin typeface="Consolas"/>
                <a:cs typeface="Consolas"/>
              </a:rPr>
              <a:t> </a:t>
            </a:r>
            <a:br>
              <a:rPr lang="de-DE" sz="1400" b="1" spc="-10" dirty="0">
                <a:solidFill>
                  <a:srgbClr val="007E00"/>
                </a:solidFill>
                <a:latin typeface="Consolas"/>
                <a:cs typeface="Consolas"/>
              </a:rPr>
            </a:br>
            <a:r>
              <a:rPr sz="1400" b="1" dirty="0">
                <a:solidFill>
                  <a:srgbClr val="7E0054"/>
                </a:solidFill>
                <a:latin typeface="Consolas"/>
                <a:cs typeface="Consolas"/>
              </a:rPr>
              <a:t>var </a:t>
            </a:r>
            <a:r>
              <a:rPr sz="1400" b="1" dirty="0">
                <a:latin typeface="Consolas"/>
                <a:cs typeface="Consolas"/>
              </a:rPr>
              <a:t>person = </a:t>
            </a:r>
            <a:r>
              <a:rPr sz="1400" b="1" spc="-50" dirty="0">
                <a:latin typeface="Consolas"/>
                <a:cs typeface="Consolas"/>
              </a:rPr>
              <a:t>{</a:t>
            </a:r>
            <a:endParaRPr sz="1400" dirty="0">
              <a:latin typeface="Consolas"/>
              <a:cs typeface="Consolas"/>
            </a:endParaRPr>
          </a:p>
          <a:p>
            <a:pPr marL="262890">
              <a:lnSpc>
                <a:spcPts val="1605"/>
              </a:lnSpc>
            </a:pPr>
            <a:r>
              <a:rPr lang="de-DE" sz="1400" b="1" dirty="0" err="1">
                <a:latin typeface="Consolas"/>
                <a:cs typeface="Consolas"/>
              </a:rPr>
              <a:t>firstName</a:t>
            </a:r>
            <a:r>
              <a:rPr sz="1400" b="1" dirty="0">
                <a:latin typeface="Consolas"/>
                <a:cs typeface="Consolas"/>
              </a:rPr>
              <a:t> : </a:t>
            </a:r>
            <a:r>
              <a:rPr sz="1400" b="1" spc="-10" dirty="0">
                <a:solidFill>
                  <a:srgbClr val="0000FF"/>
                </a:solidFill>
                <a:latin typeface="Consolas"/>
                <a:cs typeface="Consolas"/>
              </a:rPr>
              <a:t>"Harry"</a:t>
            </a:r>
            <a:r>
              <a:rPr sz="1400" b="1" spc="-10" dirty="0">
                <a:latin typeface="Consolas"/>
                <a:cs typeface="Consolas"/>
              </a:rPr>
              <a:t>,</a:t>
            </a:r>
            <a:endParaRPr sz="1400" dirty="0">
              <a:latin typeface="Consolas"/>
              <a:cs typeface="Consolas"/>
            </a:endParaRPr>
          </a:p>
          <a:p>
            <a:pPr marL="262890" marR="1935480">
              <a:lnSpc>
                <a:spcPts val="1650"/>
              </a:lnSpc>
              <a:spcBef>
                <a:spcPts val="130"/>
              </a:spcBef>
              <a:tabLst>
                <a:tab pos="1242695" algn="l"/>
              </a:tabLst>
            </a:pPr>
            <a:r>
              <a:rPr lang="de-DE" sz="1400" b="1" spc="-10" dirty="0" err="1">
                <a:latin typeface="Consolas"/>
                <a:cs typeface="Consolas"/>
              </a:rPr>
              <a:t>lastName</a:t>
            </a:r>
            <a:r>
              <a:rPr sz="1400" b="1" spc="-10" dirty="0">
                <a:latin typeface="Consolas"/>
                <a:cs typeface="Consolas"/>
              </a:rPr>
              <a:t> </a:t>
            </a:r>
            <a:r>
              <a:rPr sz="1400" b="1" dirty="0">
                <a:latin typeface="Consolas"/>
                <a:cs typeface="Consolas"/>
              </a:rPr>
              <a:t>: </a:t>
            </a:r>
            <a:r>
              <a:rPr sz="1400" b="1" spc="-10" dirty="0">
                <a:solidFill>
                  <a:srgbClr val="2A00FF"/>
                </a:solidFill>
                <a:latin typeface="Consolas"/>
                <a:cs typeface="Consolas"/>
              </a:rPr>
              <a:t>"Falke"</a:t>
            </a:r>
            <a:r>
              <a:rPr sz="1400" b="1" spc="-10" dirty="0">
                <a:latin typeface="Consolas"/>
                <a:cs typeface="Consolas"/>
              </a:rPr>
              <a:t>, </a:t>
            </a:r>
            <a:r>
              <a:rPr lang="de-DE" sz="1400" b="1" dirty="0" err="1">
                <a:latin typeface="Consolas"/>
                <a:cs typeface="Consolas"/>
              </a:rPr>
              <a:t>dateOfBirth</a:t>
            </a:r>
            <a:r>
              <a:rPr sz="1400" b="1" dirty="0">
                <a:latin typeface="Consolas"/>
                <a:cs typeface="Consolas"/>
              </a:rPr>
              <a:t> : </a:t>
            </a:r>
            <a:r>
              <a:rPr sz="1400" b="1" dirty="0">
                <a:solidFill>
                  <a:srgbClr val="0000FF"/>
                </a:solidFill>
                <a:latin typeface="Consolas"/>
                <a:cs typeface="Consolas"/>
              </a:rPr>
              <a:t>"1976 Aug </a:t>
            </a:r>
            <a:r>
              <a:rPr sz="1400" b="1" spc="-25" dirty="0">
                <a:solidFill>
                  <a:srgbClr val="0000FF"/>
                </a:solidFill>
                <a:latin typeface="Consolas"/>
                <a:cs typeface="Consolas"/>
              </a:rPr>
              <a:t>03"</a:t>
            </a:r>
            <a:endParaRPr sz="1400" dirty="0">
              <a:latin typeface="Consolas"/>
              <a:cs typeface="Consolas"/>
            </a:endParaRPr>
          </a:p>
          <a:p>
            <a:pPr marL="72390">
              <a:lnSpc>
                <a:spcPct val="100000"/>
              </a:lnSpc>
            </a:pPr>
            <a:r>
              <a:rPr sz="1400" b="1" spc="-50" dirty="0">
                <a:latin typeface="Consolas"/>
                <a:cs typeface="Consolas"/>
              </a:rPr>
              <a:t>}</a:t>
            </a:r>
            <a:endParaRPr sz="1400" dirty="0">
              <a:latin typeface="Consolas"/>
              <a:cs typeface="Consolas"/>
            </a:endParaRPr>
          </a:p>
        </p:txBody>
      </p:sp>
      <p:grpSp>
        <p:nvGrpSpPr>
          <p:cNvPr id="33" name="object 8">
            <a:extLst>
              <a:ext uri="{FF2B5EF4-FFF2-40B4-BE49-F238E27FC236}">
                <a16:creationId xmlns:a16="http://schemas.microsoft.com/office/drawing/2014/main" id="{BD63929B-B622-DA15-14F4-B6AB2B70BE17}"/>
              </a:ext>
            </a:extLst>
          </p:cNvPr>
          <p:cNvGrpSpPr/>
          <p:nvPr/>
        </p:nvGrpSpPr>
        <p:grpSpPr>
          <a:xfrm>
            <a:off x="7073323" y="2800350"/>
            <a:ext cx="5038725" cy="1352550"/>
            <a:chOff x="6953250" y="2362200"/>
            <a:chExt cx="5038725" cy="1352550"/>
          </a:xfrm>
        </p:grpSpPr>
        <p:pic>
          <p:nvPicPr>
            <p:cNvPr id="34" name="object 9">
              <a:extLst>
                <a:ext uri="{FF2B5EF4-FFF2-40B4-BE49-F238E27FC236}">
                  <a16:creationId xmlns:a16="http://schemas.microsoft.com/office/drawing/2014/main" id="{8E37ED2F-E518-E5BE-6FC8-57BACB70ED06}"/>
                </a:ext>
              </a:extLst>
            </p:cNvPr>
            <p:cNvPicPr/>
            <p:nvPr/>
          </p:nvPicPr>
          <p:blipFill>
            <a:blip r:embed="rId5" cstate="print"/>
            <a:stretch>
              <a:fillRect/>
            </a:stretch>
          </p:blipFill>
          <p:spPr>
            <a:xfrm>
              <a:off x="6981825" y="2362200"/>
              <a:ext cx="5010150" cy="1314450"/>
            </a:xfrm>
            <a:prstGeom prst="rect">
              <a:avLst/>
            </a:prstGeom>
          </p:spPr>
        </p:pic>
        <p:pic>
          <p:nvPicPr>
            <p:cNvPr id="35" name="object 10">
              <a:extLst>
                <a:ext uri="{FF2B5EF4-FFF2-40B4-BE49-F238E27FC236}">
                  <a16:creationId xmlns:a16="http://schemas.microsoft.com/office/drawing/2014/main" id="{38EFB5B9-1878-341A-91DB-10AEF3AC98AB}"/>
                </a:ext>
              </a:extLst>
            </p:cNvPr>
            <p:cNvPicPr/>
            <p:nvPr/>
          </p:nvPicPr>
          <p:blipFill>
            <a:blip r:embed="rId6" cstate="print"/>
            <a:stretch>
              <a:fillRect/>
            </a:stretch>
          </p:blipFill>
          <p:spPr>
            <a:xfrm>
              <a:off x="6953250" y="2362200"/>
              <a:ext cx="4086225" cy="1352550"/>
            </a:xfrm>
            <a:prstGeom prst="rect">
              <a:avLst/>
            </a:prstGeom>
          </p:spPr>
        </p:pic>
      </p:grpSp>
      <p:sp>
        <p:nvSpPr>
          <p:cNvPr id="36" name="object 11">
            <a:extLst>
              <a:ext uri="{FF2B5EF4-FFF2-40B4-BE49-F238E27FC236}">
                <a16:creationId xmlns:a16="http://schemas.microsoft.com/office/drawing/2014/main" id="{A6A8CFE5-25E9-6925-C1B5-722AD948B1B4}"/>
              </a:ext>
            </a:extLst>
          </p:cNvPr>
          <p:cNvSpPr txBox="1"/>
          <p:nvPr/>
        </p:nvSpPr>
        <p:spPr>
          <a:xfrm>
            <a:off x="7124123" y="2825470"/>
            <a:ext cx="4867910" cy="920765"/>
          </a:xfrm>
          <a:prstGeom prst="rect">
            <a:avLst/>
          </a:prstGeom>
          <a:solidFill>
            <a:srgbClr val="FFFFEF"/>
          </a:solidFill>
          <a:ln w="9534">
            <a:solidFill>
              <a:srgbClr val="BEBEBE"/>
            </a:solidFill>
          </a:ln>
        </p:spPr>
        <p:txBody>
          <a:bodyPr vert="horz" wrap="square" lIns="0" tIns="43815" rIns="0" bIns="0" rtlCol="0">
            <a:spAutoFit/>
          </a:bodyPr>
          <a:lstStyle/>
          <a:p>
            <a:pPr marL="77470">
              <a:lnSpc>
                <a:spcPts val="1664"/>
              </a:lnSpc>
              <a:spcBef>
                <a:spcPts val="345"/>
              </a:spcBef>
            </a:pPr>
            <a:r>
              <a:rPr sz="1400" b="1" dirty="0">
                <a:solidFill>
                  <a:srgbClr val="007E00"/>
                </a:solidFill>
                <a:latin typeface="Consolas"/>
                <a:cs typeface="Consolas"/>
              </a:rPr>
              <a:t>// Das gleiche Objekt in </a:t>
            </a:r>
            <a:r>
              <a:rPr sz="1400" b="1" spc="-20" dirty="0">
                <a:solidFill>
                  <a:srgbClr val="007E00"/>
                </a:solidFill>
                <a:latin typeface="Consolas"/>
                <a:cs typeface="Consolas"/>
              </a:rPr>
              <a:t>JSON </a:t>
            </a:r>
            <a:r>
              <a:rPr sz="1400" b="1" dirty="0">
                <a:solidFill>
                  <a:srgbClr val="007E00"/>
                </a:solidFill>
                <a:latin typeface="Consolas"/>
                <a:cs typeface="Consolas"/>
              </a:rPr>
              <a:t>serialisiert</a:t>
            </a:r>
            <a:endParaRPr sz="1400" dirty="0">
              <a:latin typeface="Consolas"/>
              <a:cs typeface="Consolas"/>
            </a:endParaRPr>
          </a:p>
          <a:p>
            <a:pPr marL="267970" marR="2623820" indent="-191135">
              <a:lnSpc>
                <a:spcPts val="1650"/>
              </a:lnSpc>
              <a:spcBef>
                <a:spcPts val="65"/>
              </a:spcBef>
              <a:tabLst>
                <a:tab pos="1247775" algn="l"/>
              </a:tabLst>
            </a:pPr>
            <a:r>
              <a:rPr sz="1400" b="1" dirty="0">
                <a:latin typeface="Consolas"/>
                <a:cs typeface="Consolas"/>
              </a:rPr>
              <a:t>{ </a:t>
            </a:r>
            <a:r>
              <a:rPr lang="de-DE" sz="1400" b="1" dirty="0" err="1">
                <a:latin typeface="Consolas"/>
                <a:cs typeface="Consolas"/>
              </a:rPr>
              <a:t>firstName</a:t>
            </a:r>
            <a:r>
              <a:rPr lang="de-DE" sz="1400" b="1" dirty="0">
                <a:latin typeface="Consolas"/>
                <a:cs typeface="Consolas"/>
              </a:rPr>
              <a:t> </a:t>
            </a:r>
            <a:r>
              <a:rPr sz="1400" b="1" dirty="0">
                <a:latin typeface="Consolas"/>
                <a:cs typeface="Consolas"/>
              </a:rPr>
              <a:t>: </a:t>
            </a:r>
            <a:r>
              <a:rPr sz="1400" b="1" spc="-10" dirty="0">
                <a:latin typeface="Consolas"/>
                <a:cs typeface="Consolas"/>
              </a:rPr>
              <a:t>"Harry", </a:t>
            </a:r>
            <a:r>
              <a:rPr lang="de-DE" sz="1400" b="1" spc="-10" dirty="0" err="1">
                <a:latin typeface="Consolas"/>
                <a:cs typeface="Consolas"/>
              </a:rPr>
              <a:t>lastName</a:t>
            </a:r>
            <a:r>
              <a:rPr lang="de-DE" sz="1400" b="1" spc="-10" dirty="0">
                <a:latin typeface="Consolas"/>
                <a:cs typeface="Consolas"/>
              </a:rPr>
              <a:t> </a:t>
            </a:r>
            <a:r>
              <a:rPr sz="1400" b="1" dirty="0">
                <a:latin typeface="Consolas"/>
                <a:cs typeface="Consolas"/>
              </a:rPr>
              <a:t>: </a:t>
            </a:r>
            <a:r>
              <a:rPr sz="1400" b="1" spc="-10" dirty="0">
                <a:latin typeface="Consolas"/>
                <a:cs typeface="Consolas"/>
              </a:rPr>
              <a:t>"Falke",</a:t>
            </a:r>
            <a:endParaRPr sz="1400" dirty="0">
              <a:latin typeface="Consolas"/>
              <a:cs typeface="Consolas"/>
            </a:endParaRPr>
          </a:p>
          <a:p>
            <a:pPr marL="267970">
              <a:lnSpc>
                <a:spcPts val="1680"/>
              </a:lnSpc>
            </a:pPr>
            <a:r>
              <a:rPr sz="1400" b="1" dirty="0">
                <a:latin typeface="Consolas"/>
                <a:cs typeface="Consolas"/>
              </a:rPr>
              <a:t>dateOfBirth : "1976 Aug 03" </a:t>
            </a:r>
            <a:r>
              <a:rPr sz="1400" b="1" spc="-50" dirty="0">
                <a:latin typeface="Consolas"/>
                <a:cs typeface="Consolas"/>
              </a:rPr>
              <a:t>}</a:t>
            </a:r>
            <a:endParaRPr sz="1400" dirty="0">
              <a:latin typeface="Consolas"/>
              <a:cs typeface="Consolas"/>
            </a:endParaRPr>
          </a:p>
        </p:txBody>
      </p:sp>
      <p:sp>
        <p:nvSpPr>
          <p:cNvPr id="37" name="object 12">
            <a:extLst>
              <a:ext uri="{FF2B5EF4-FFF2-40B4-BE49-F238E27FC236}">
                <a16:creationId xmlns:a16="http://schemas.microsoft.com/office/drawing/2014/main" id="{6A327A0B-53A1-7825-4094-ACF2E4A7D1AC}"/>
              </a:ext>
            </a:extLst>
          </p:cNvPr>
          <p:cNvSpPr txBox="1"/>
          <p:nvPr/>
        </p:nvSpPr>
        <p:spPr>
          <a:xfrm>
            <a:off x="434398" y="4261537"/>
            <a:ext cx="11149965" cy="1320874"/>
          </a:xfrm>
          <a:prstGeom prst="rect">
            <a:avLst/>
          </a:prstGeom>
        </p:spPr>
        <p:txBody>
          <a:bodyPr vert="horz" wrap="square" lIns="0" tIns="88900" rIns="0" bIns="0" rtlCol="0">
            <a:spAutoFit/>
          </a:bodyPr>
          <a:lstStyle/>
          <a:p>
            <a:pPr marL="12700">
              <a:lnSpc>
                <a:spcPct val="100000"/>
              </a:lnSpc>
              <a:spcBef>
                <a:spcPts val="700"/>
              </a:spcBef>
            </a:pPr>
            <a:r>
              <a:rPr sz="2000" dirty="0">
                <a:latin typeface="Arial"/>
                <a:cs typeface="Arial"/>
              </a:rPr>
              <a:t>Die </a:t>
            </a:r>
            <a:r>
              <a:rPr lang="de-DE" sz="2000" dirty="0">
                <a:latin typeface="Arial"/>
                <a:cs typeface="Arial"/>
              </a:rPr>
              <a:t>Annehmlichkeit </a:t>
            </a:r>
            <a:r>
              <a:rPr sz="2000" dirty="0" err="1">
                <a:latin typeface="Arial"/>
                <a:cs typeface="Arial"/>
              </a:rPr>
              <a:t>dieser</a:t>
            </a:r>
            <a:r>
              <a:rPr sz="2000" dirty="0">
                <a:latin typeface="Arial"/>
                <a:cs typeface="Arial"/>
              </a:rPr>
              <a:t> Symmetrie macht JSON zum idealen Ausgabeformat für Daten von einem </a:t>
            </a:r>
            <a:r>
              <a:rPr sz="2000" spc="-10" dirty="0">
                <a:latin typeface="Arial"/>
                <a:cs typeface="Arial"/>
              </a:rPr>
              <a:t>Webserver.</a:t>
            </a:r>
            <a:r>
              <a:rPr lang="de-DE" sz="2000" spc="-10" dirty="0">
                <a:latin typeface="Arial"/>
                <a:cs typeface="Arial"/>
              </a:rPr>
              <a:t> </a:t>
            </a:r>
            <a:r>
              <a:rPr sz="2000" dirty="0" err="1">
                <a:latin typeface="Arial"/>
                <a:cs typeface="Arial"/>
              </a:rPr>
              <a:t>Nach</a:t>
            </a:r>
            <a:r>
              <a:rPr sz="2000" dirty="0">
                <a:latin typeface="Arial"/>
                <a:cs typeface="Arial"/>
              </a:rPr>
              <a:t> der Zuweisung an eine JavaScript-Variable wird ein JSON-String automatisch geparst, wodurch die </a:t>
            </a:r>
            <a:r>
              <a:rPr sz="2000" spc="-10" dirty="0">
                <a:latin typeface="Arial"/>
                <a:cs typeface="Arial"/>
              </a:rPr>
              <a:t>interne </a:t>
            </a:r>
            <a:r>
              <a:rPr sz="2000" dirty="0">
                <a:latin typeface="Arial"/>
                <a:cs typeface="Arial"/>
              </a:rPr>
              <a:t>Struktur des Objekts für den Rest des </a:t>
            </a:r>
            <a:r>
              <a:rPr sz="2000" spc="-10" dirty="0">
                <a:latin typeface="Arial"/>
                <a:cs typeface="Arial"/>
              </a:rPr>
              <a:t>Programms </a:t>
            </a:r>
            <a:r>
              <a:rPr sz="2000" dirty="0">
                <a:latin typeface="Arial"/>
                <a:cs typeface="Arial"/>
              </a:rPr>
              <a:t>zugänglich wird</a:t>
            </a:r>
            <a:r>
              <a:rPr sz="2000" spc="-10" dirty="0">
                <a:latin typeface="Arial"/>
                <a:cs typeface="Arial"/>
              </a:rPr>
              <a:t>.</a:t>
            </a:r>
            <a:endParaRPr sz="2000" dirty="0">
              <a:latin typeface="Arial"/>
              <a:cs typeface="Arial"/>
            </a:endParaRPr>
          </a:p>
        </p:txBody>
      </p:sp>
      <p:grpSp>
        <p:nvGrpSpPr>
          <p:cNvPr id="38" name="object 13">
            <a:extLst>
              <a:ext uri="{FF2B5EF4-FFF2-40B4-BE49-F238E27FC236}">
                <a16:creationId xmlns:a16="http://schemas.microsoft.com/office/drawing/2014/main" id="{3A8754A2-6F5B-2710-CB73-152FD320FB96}"/>
              </a:ext>
            </a:extLst>
          </p:cNvPr>
          <p:cNvGrpSpPr/>
          <p:nvPr/>
        </p:nvGrpSpPr>
        <p:grpSpPr>
          <a:xfrm>
            <a:off x="386773" y="5715000"/>
            <a:ext cx="11725275" cy="1143000"/>
            <a:chOff x="266700" y="5276850"/>
            <a:chExt cx="11725275" cy="1143000"/>
          </a:xfrm>
        </p:grpSpPr>
        <p:pic>
          <p:nvPicPr>
            <p:cNvPr id="39" name="object 14">
              <a:extLst>
                <a:ext uri="{FF2B5EF4-FFF2-40B4-BE49-F238E27FC236}">
                  <a16:creationId xmlns:a16="http://schemas.microsoft.com/office/drawing/2014/main" id="{CE211025-5A82-F10C-F5CD-9DFBF3083908}"/>
                </a:ext>
              </a:extLst>
            </p:cNvPr>
            <p:cNvPicPr/>
            <p:nvPr/>
          </p:nvPicPr>
          <p:blipFill>
            <a:blip r:embed="rId7" cstate="print"/>
            <a:stretch>
              <a:fillRect/>
            </a:stretch>
          </p:blipFill>
          <p:spPr>
            <a:xfrm>
              <a:off x="295275" y="5276850"/>
              <a:ext cx="11696700" cy="1095375"/>
            </a:xfrm>
            <a:prstGeom prst="rect">
              <a:avLst/>
            </a:prstGeom>
          </p:spPr>
        </p:pic>
        <p:pic>
          <p:nvPicPr>
            <p:cNvPr id="40" name="object 15">
              <a:extLst>
                <a:ext uri="{FF2B5EF4-FFF2-40B4-BE49-F238E27FC236}">
                  <a16:creationId xmlns:a16="http://schemas.microsoft.com/office/drawing/2014/main" id="{E0CC89CA-964D-6BD8-5874-CB3F14CC321B}"/>
                </a:ext>
              </a:extLst>
            </p:cNvPr>
            <p:cNvPicPr/>
            <p:nvPr/>
          </p:nvPicPr>
          <p:blipFill>
            <a:blip r:embed="rId8" cstate="print"/>
            <a:stretch>
              <a:fillRect/>
            </a:stretch>
          </p:blipFill>
          <p:spPr>
            <a:xfrm>
              <a:off x="266700" y="5276850"/>
              <a:ext cx="10487025" cy="1143000"/>
            </a:xfrm>
            <a:prstGeom prst="rect">
              <a:avLst/>
            </a:prstGeom>
          </p:spPr>
        </p:pic>
      </p:grpSp>
      <p:sp>
        <p:nvSpPr>
          <p:cNvPr id="41" name="object 16">
            <a:extLst>
              <a:ext uri="{FF2B5EF4-FFF2-40B4-BE49-F238E27FC236}">
                <a16:creationId xmlns:a16="http://schemas.microsoft.com/office/drawing/2014/main" id="{51C99499-5C5A-41E3-DD7C-EE3DF21DD97D}"/>
              </a:ext>
            </a:extLst>
          </p:cNvPr>
          <p:cNvSpPr txBox="1"/>
          <p:nvPr/>
        </p:nvSpPr>
        <p:spPr>
          <a:xfrm>
            <a:off x="445459" y="5739358"/>
            <a:ext cx="11546840" cy="924612"/>
          </a:xfrm>
          <a:prstGeom prst="rect">
            <a:avLst/>
          </a:prstGeom>
          <a:solidFill>
            <a:srgbClr val="FFFFEF"/>
          </a:solidFill>
          <a:ln w="9534">
            <a:solidFill>
              <a:srgbClr val="BEBEBE"/>
            </a:solidFill>
          </a:ln>
        </p:spPr>
        <p:txBody>
          <a:bodyPr vert="horz" wrap="square" lIns="0" tIns="47625" rIns="0" bIns="0" rtlCol="0">
            <a:spAutoFit/>
          </a:bodyPr>
          <a:lstStyle/>
          <a:p>
            <a:pPr marL="72390">
              <a:lnSpc>
                <a:spcPts val="1664"/>
              </a:lnSpc>
              <a:spcBef>
                <a:spcPts val="375"/>
              </a:spcBef>
            </a:pPr>
            <a:r>
              <a:rPr sz="1400" b="1" dirty="0">
                <a:solidFill>
                  <a:srgbClr val="007E00"/>
                </a:solidFill>
                <a:latin typeface="Consolas"/>
                <a:cs typeface="Consolas"/>
              </a:rPr>
              <a:t>// Ersetzen der Inline-Objektdefinition durch einen Funktionsaufruf, der eine JSON-Antwort von einem </a:t>
            </a:r>
            <a:r>
              <a:rPr sz="1400" b="1" spc="-25" dirty="0">
                <a:solidFill>
                  <a:srgbClr val="007E00"/>
                </a:solidFill>
                <a:latin typeface="Consolas"/>
                <a:cs typeface="Consolas"/>
              </a:rPr>
              <a:t>Web-Server </a:t>
            </a:r>
            <a:r>
              <a:rPr sz="1400" b="1" dirty="0">
                <a:solidFill>
                  <a:srgbClr val="007E00"/>
                </a:solidFill>
                <a:latin typeface="Consolas"/>
                <a:cs typeface="Consolas"/>
              </a:rPr>
              <a:t>abruft</a:t>
            </a:r>
            <a:endParaRPr sz="1400" dirty="0">
              <a:latin typeface="Consolas"/>
              <a:cs typeface="Consolas"/>
            </a:endParaRPr>
          </a:p>
          <a:p>
            <a:pPr marL="72390" marR="5771515">
              <a:lnSpc>
                <a:spcPts val="1650"/>
              </a:lnSpc>
              <a:spcBef>
                <a:spcPts val="70"/>
              </a:spcBef>
            </a:pPr>
            <a:r>
              <a:rPr sz="1400" b="1" dirty="0">
                <a:solidFill>
                  <a:srgbClr val="007E00"/>
                </a:solidFill>
                <a:latin typeface="Consolas"/>
                <a:cs typeface="Consolas"/>
              </a:rPr>
              <a:t>// Server </a:t>
            </a:r>
            <a:r>
              <a:rPr sz="1400" b="1" dirty="0" err="1">
                <a:solidFill>
                  <a:srgbClr val="007E00"/>
                </a:solidFill>
                <a:latin typeface="Consolas"/>
                <a:cs typeface="Consolas"/>
              </a:rPr>
              <a:t>ändert</a:t>
            </a:r>
            <a:r>
              <a:rPr sz="1400" b="1" dirty="0">
                <a:solidFill>
                  <a:srgbClr val="007E00"/>
                </a:solidFill>
                <a:latin typeface="Consolas"/>
                <a:cs typeface="Consolas"/>
              </a:rPr>
              <a:t> </a:t>
            </a:r>
            <a:r>
              <a:rPr sz="1400" b="1" dirty="0" err="1">
                <a:solidFill>
                  <a:srgbClr val="007E00"/>
                </a:solidFill>
                <a:latin typeface="Consolas"/>
                <a:cs typeface="Consolas"/>
              </a:rPr>
              <a:t>obige</a:t>
            </a:r>
            <a:r>
              <a:rPr sz="1400" b="1" dirty="0">
                <a:solidFill>
                  <a:srgbClr val="007E00"/>
                </a:solidFill>
                <a:latin typeface="Consolas"/>
                <a:cs typeface="Consolas"/>
              </a:rPr>
              <a:t> </a:t>
            </a:r>
            <a:r>
              <a:rPr sz="1400" b="1" dirty="0" err="1">
                <a:solidFill>
                  <a:srgbClr val="007E00"/>
                </a:solidFill>
                <a:latin typeface="Consolas"/>
                <a:cs typeface="Consolas"/>
              </a:rPr>
              <a:t>Funktionalität</a:t>
            </a:r>
            <a:r>
              <a:rPr sz="1400" b="1" dirty="0">
                <a:solidFill>
                  <a:srgbClr val="007E00"/>
                </a:solidFill>
                <a:latin typeface="Consolas"/>
                <a:cs typeface="Consolas"/>
              </a:rPr>
              <a:t> </a:t>
            </a:r>
            <a:r>
              <a:rPr sz="1400" b="1" dirty="0" err="1">
                <a:solidFill>
                  <a:srgbClr val="007E00"/>
                </a:solidFill>
                <a:latin typeface="Consolas"/>
                <a:cs typeface="Consolas"/>
              </a:rPr>
              <a:t>nicht</a:t>
            </a:r>
            <a:r>
              <a:rPr lang="de-DE" sz="1400" b="1" dirty="0">
                <a:solidFill>
                  <a:srgbClr val="007E00"/>
                </a:solidFill>
                <a:latin typeface="Consolas"/>
                <a:cs typeface="Consolas"/>
              </a:rPr>
              <a:t> </a:t>
            </a:r>
            <a:r>
              <a:rPr sz="1400" b="1" spc="-10" dirty="0" err="1">
                <a:solidFill>
                  <a:srgbClr val="007E00"/>
                </a:solidFill>
                <a:latin typeface="Consolas"/>
                <a:cs typeface="Consolas"/>
              </a:rPr>
              <a:t>unverändert</a:t>
            </a:r>
            <a:r>
              <a:rPr sz="1400" b="1" spc="-10" dirty="0">
                <a:solidFill>
                  <a:srgbClr val="007E00"/>
                </a:solidFill>
                <a:latin typeface="Consolas"/>
                <a:cs typeface="Consolas"/>
              </a:rPr>
              <a:t> </a:t>
            </a:r>
            <a:br>
              <a:rPr lang="de-DE" sz="1400" b="1" spc="-10" dirty="0">
                <a:solidFill>
                  <a:srgbClr val="007E00"/>
                </a:solidFill>
                <a:latin typeface="Consolas"/>
                <a:cs typeface="Consolas"/>
              </a:rPr>
            </a:br>
            <a:r>
              <a:rPr sz="1400" b="1" dirty="0">
                <a:solidFill>
                  <a:srgbClr val="7E0054"/>
                </a:solidFill>
                <a:latin typeface="Consolas"/>
                <a:cs typeface="Consolas"/>
              </a:rPr>
              <a:t>var </a:t>
            </a:r>
            <a:r>
              <a:rPr sz="1400" b="1" dirty="0">
                <a:latin typeface="Consolas"/>
                <a:cs typeface="Consolas"/>
              </a:rPr>
              <a:t>person = </a:t>
            </a:r>
            <a:r>
              <a:rPr sz="1400" b="1" spc="-10" dirty="0">
                <a:latin typeface="Consolas"/>
                <a:cs typeface="Consolas"/>
              </a:rPr>
              <a:t>getJSONFromBackend(someKeyValue);</a:t>
            </a:r>
            <a:endParaRPr sz="1400" dirty="0">
              <a:latin typeface="Consolas"/>
              <a:cs typeface="Consolas"/>
            </a:endParaRPr>
          </a:p>
        </p:txBody>
      </p:sp>
    </p:spTree>
    <p:extLst>
      <p:ext uri="{BB962C8B-B14F-4D97-AF65-F5344CB8AC3E}">
        <p14:creationId xmlns:p14="http://schemas.microsoft.com/office/powerpoint/2010/main" val="3590541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392AFB-C2D3-F4C7-0A22-F549E658D17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99619A9-2216-CAF2-0995-0584AE7D4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148C66E-4BA9-DAA5-08A0-447B4BC5CCB6}"/>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Arrays</a:t>
            </a:r>
            <a:endParaRPr lang="de-DE" sz="4200" dirty="0"/>
          </a:p>
        </p:txBody>
      </p:sp>
      <p:sp>
        <p:nvSpPr>
          <p:cNvPr id="43" name="sketch line">
            <a:extLst>
              <a:ext uri="{FF2B5EF4-FFF2-40B4-BE49-F238E27FC236}">
                <a16:creationId xmlns:a16="http://schemas.microsoft.com/office/drawing/2014/main" id="{A69351C3-8D5C-5DBD-C2BA-9ECF40992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6">
            <a:extLst>
              <a:ext uri="{FF2B5EF4-FFF2-40B4-BE49-F238E27FC236}">
                <a16:creationId xmlns:a16="http://schemas.microsoft.com/office/drawing/2014/main" id="{0697FA83-AE38-BA96-7E7A-69256761CC8E}"/>
              </a:ext>
            </a:extLst>
          </p:cNvPr>
          <p:cNvSpPr txBox="1"/>
          <p:nvPr/>
        </p:nvSpPr>
        <p:spPr>
          <a:xfrm>
            <a:off x="581914" y="2465387"/>
            <a:ext cx="11532235" cy="3049270"/>
          </a:xfrm>
          <a:prstGeom prst="rect">
            <a:avLst/>
          </a:prstGeom>
          <a:solidFill>
            <a:srgbClr val="FFFFEF"/>
          </a:solidFill>
          <a:ln w="9534">
            <a:solidFill>
              <a:srgbClr val="BEBEBE"/>
            </a:solidFill>
          </a:ln>
        </p:spPr>
        <p:txBody>
          <a:bodyPr vert="horz" wrap="square" lIns="0" tIns="43815" rIns="0" bIns="0" rtlCol="0">
            <a:spAutoFit/>
          </a:bodyPr>
          <a:lstStyle/>
          <a:p>
            <a:pPr marL="72390">
              <a:lnSpc>
                <a:spcPct val="100000"/>
              </a:lnSpc>
              <a:spcBef>
                <a:spcPts val="345"/>
              </a:spcBef>
            </a:pPr>
            <a:r>
              <a:rPr sz="1550" b="1" dirty="0">
                <a:solidFill>
                  <a:srgbClr val="007E00"/>
                </a:solidFill>
                <a:latin typeface="Consolas"/>
                <a:cs typeface="Consolas"/>
              </a:rPr>
              <a:t>// Erstellen Sie eine </a:t>
            </a:r>
            <a:r>
              <a:rPr sz="1550" b="1" spc="-10" dirty="0">
                <a:solidFill>
                  <a:srgbClr val="007E00"/>
                </a:solidFill>
                <a:latin typeface="Consolas"/>
                <a:cs typeface="Consolas"/>
              </a:rPr>
              <a:t>Array-Variable.</a:t>
            </a:r>
            <a:endParaRPr sz="1550" dirty="0">
              <a:latin typeface="Consolas"/>
              <a:cs typeface="Consolas"/>
            </a:endParaRPr>
          </a:p>
          <a:p>
            <a:pPr marL="72390">
              <a:lnSpc>
                <a:spcPct val="100000"/>
              </a:lnSpc>
              <a:spcBef>
                <a:spcPts val="90"/>
              </a:spcBef>
            </a:pPr>
            <a:r>
              <a:rPr sz="1550" b="1" dirty="0">
                <a:solidFill>
                  <a:srgbClr val="7E0054"/>
                </a:solidFill>
                <a:latin typeface="Consolas"/>
                <a:cs typeface="Consolas"/>
              </a:rPr>
              <a:t>var </a:t>
            </a:r>
            <a:r>
              <a:rPr sz="1550" b="1" dirty="0">
                <a:latin typeface="Consolas"/>
                <a:cs typeface="Consolas"/>
              </a:rPr>
              <a:t>listOfThings = </a:t>
            </a:r>
            <a:r>
              <a:rPr sz="1550" b="1" spc="-10" dirty="0">
                <a:latin typeface="Consolas"/>
                <a:cs typeface="Consolas"/>
              </a:rPr>
              <a:t>[</a:t>
            </a:r>
            <a:r>
              <a:rPr sz="1550" spc="-10" dirty="0">
                <a:solidFill>
                  <a:srgbClr val="2A00FF"/>
                </a:solidFill>
                <a:latin typeface="Consolas"/>
                <a:cs typeface="Consolas"/>
              </a:rPr>
              <a:t>"Ball"</a:t>
            </a:r>
            <a:r>
              <a:rPr sz="1550" b="1" spc="-10" dirty="0">
                <a:latin typeface="Consolas"/>
                <a:cs typeface="Consolas"/>
              </a:rPr>
              <a:t>, </a:t>
            </a:r>
            <a:r>
              <a:rPr sz="1550" spc="-10" dirty="0">
                <a:solidFill>
                  <a:srgbClr val="2A00FF"/>
                </a:solidFill>
                <a:latin typeface="Consolas"/>
                <a:cs typeface="Consolas"/>
              </a:rPr>
              <a:t>"Tasse"</a:t>
            </a:r>
            <a:r>
              <a:rPr sz="1550" b="1" spc="-10" dirty="0">
                <a:latin typeface="Consolas"/>
                <a:cs typeface="Consolas"/>
              </a:rPr>
              <a:t>, </a:t>
            </a:r>
            <a:r>
              <a:rPr sz="1550" spc="-10" dirty="0">
                <a:solidFill>
                  <a:srgbClr val="2A00FF"/>
                </a:solidFill>
                <a:latin typeface="Consolas"/>
                <a:cs typeface="Consolas"/>
              </a:rPr>
              <a:t>"Stift"</a:t>
            </a:r>
            <a:r>
              <a:rPr sz="1550" b="1" spc="-10" dirty="0">
                <a:latin typeface="Consolas"/>
                <a:cs typeface="Consolas"/>
              </a:rPr>
              <a:t>, </a:t>
            </a:r>
            <a:r>
              <a:rPr sz="1550" spc="-10" dirty="0">
                <a:solidFill>
                  <a:srgbClr val="2A00FF"/>
                </a:solidFill>
                <a:latin typeface="Consolas"/>
                <a:cs typeface="Consolas"/>
              </a:rPr>
              <a:t>"Auto"</a:t>
            </a:r>
            <a:r>
              <a:rPr sz="1550" b="1" spc="-10" dirty="0">
                <a:latin typeface="Consolas"/>
                <a:cs typeface="Consolas"/>
              </a:rPr>
              <a:t>];</a:t>
            </a:r>
            <a:endParaRPr sz="1550" dirty="0">
              <a:latin typeface="Consolas"/>
              <a:cs typeface="Consolas"/>
            </a:endParaRPr>
          </a:p>
          <a:p>
            <a:pPr>
              <a:lnSpc>
                <a:spcPct val="100000"/>
              </a:lnSpc>
              <a:spcBef>
                <a:spcPts val="100"/>
              </a:spcBef>
            </a:pPr>
            <a:endParaRPr sz="1550" dirty="0">
              <a:latin typeface="Consolas"/>
              <a:cs typeface="Consolas"/>
            </a:endParaRPr>
          </a:p>
          <a:p>
            <a:pPr marL="72390" marR="7561580" algn="just">
              <a:lnSpc>
                <a:spcPct val="103000"/>
              </a:lnSpc>
            </a:pPr>
            <a:r>
              <a:rPr sz="1550" b="1" dirty="0">
                <a:solidFill>
                  <a:srgbClr val="007E00"/>
                </a:solidFill>
                <a:latin typeface="Consolas"/>
                <a:cs typeface="Consolas"/>
              </a:rPr>
              <a:t>// Zugriff auf die Elemente im </a:t>
            </a:r>
            <a:r>
              <a:rPr sz="1550" b="1" spc="-10" dirty="0">
                <a:solidFill>
                  <a:srgbClr val="007E00"/>
                </a:solidFill>
                <a:latin typeface="Consolas"/>
                <a:cs typeface="Consolas"/>
              </a:rPr>
              <a:t>Array </a:t>
            </a:r>
            <a:r>
              <a:rPr sz="1550" b="1" dirty="0">
                <a:latin typeface="Consolas"/>
                <a:cs typeface="Consolas"/>
              </a:rPr>
              <a:t>listOfThings[1]; </a:t>
            </a:r>
            <a:r>
              <a:rPr sz="1550" b="1" dirty="0">
                <a:solidFill>
                  <a:srgbClr val="007E00"/>
                </a:solidFill>
                <a:latin typeface="Consolas"/>
                <a:cs typeface="Consolas"/>
              </a:rPr>
              <a:t>// </a:t>
            </a:r>
            <a:r>
              <a:rPr sz="1550" b="1" dirty="0">
                <a:solidFill>
                  <a:srgbClr val="007E00"/>
                </a:solidFill>
                <a:latin typeface="Wingdings"/>
                <a:cs typeface="Wingdings"/>
              </a:rPr>
              <a:t> </a:t>
            </a:r>
            <a:r>
              <a:rPr sz="1550" spc="65" dirty="0">
                <a:solidFill>
                  <a:srgbClr val="007E00"/>
                </a:solidFill>
                <a:latin typeface="Times New Roman"/>
                <a:cs typeface="Times New Roman"/>
              </a:rPr>
              <a:t>"</a:t>
            </a:r>
            <a:r>
              <a:rPr sz="1550" b="1" spc="-10" dirty="0">
                <a:solidFill>
                  <a:srgbClr val="007E00"/>
                </a:solidFill>
                <a:latin typeface="Consolas"/>
                <a:cs typeface="Consolas"/>
              </a:rPr>
              <a:t>cup" </a:t>
            </a:r>
            <a:r>
              <a:rPr sz="1550" b="1" dirty="0">
                <a:latin typeface="Consolas"/>
                <a:cs typeface="Consolas"/>
              </a:rPr>
              <a:t>listOfThings.length; </a:t>
            </a:r>
            <a:r>
              <a:rPr sz="1550" b="1" dirty="0">
                <a:solidFill>
                  <a:srgbClr val="007E00"/>
                </a:solidFill>
                <a:latin typeface="Consolas"/>
                <a:cs typeface="Consolas"/>
              </a:rPr>
              <a:t>// </a:t>
            </a:r>
            <a:r>
              <a:rPr sz="1550" spc="85" dirty="0">
                <a:solidFill>
                  <a:srgbClr val="007E00"/>
                </a:solidFill>
                <a:latin typeface="Times New Roman"/>
                <a:cs typeface="Times New Roman"/>
              </a:rPr>
              <a:t> </a:t>
            </a:r>
            <a:r>
              <a:rPr sz="1550" b="1" spc="-50" dirty="0">
                <a:solidFill>
                  <a:srgbClr val="007E00"/>
                </a:solidFill>
                <a:latin typeface="Consolas"/>
                <a:cs typeface="Consolas"/>
              </a:rPr>
              <a:t>4</a:t>
            </a:r>
            <a:endParaRPr sz="1550" dirty="0">
              <a:latin typeface="Consolas"/>
              <a:cs typeface="Consolas"/>
            </a:endParaRPr>
          </a:p>
          <a:p>
            <a:pPr marL="72390" algn="just">
              <a:lnSpc>
                <a:spcPct val="100000"/>
              </a:lnSpc>
              <a:spcBef>
                <a:spcPts val="95"/>
              </a:spcBef>
            </a:pPr>
            <a:r>
              <a:rPr sz="1550" b="1" dirty="0">
                <a:latin typeface="Consolas"/>
                <a:cs typeface="Consolas"/>
              </a:rPr>
              <a:t>listOfThings[4]; </a:t>
            </a:r>
            <a:r>
              <a:rPr sz="1550" b="1" dirty="0">
                <a:solidFill>
                  <a:srgbClr val="007E00"/>
                </a:solidFill>
                <a:latin typeface="Consolas"/>
                <a:cs typeface="Consolas"/>
              </a:rPr>
              <a:t>// </a:t>
            </a:r>
            <a:r>
              <a:rPr sz="1550" spc="100" dirty="0">
                <a:solidFill>
                  <a:srgbClr val="007E00"/>
                </a:solidFill>
                <a:latin typeface="Times New Roman"/>
                <a:cs typeface="Times New Roman"/>
              </a:rPr>
              <a:t> </a:t>
            </a:r>
            <a:r>
              <a:rPr sz="1550" b="1" dirty="0">
                <a:solidFill>
                  <a:srgbClr val="007E00"/>
                </a:solidFill>
                <a:latin typeface="Consolas"/>
                <a:cs typeface="Consolas"/>
              </a:rPr>
              <a:t>undefiniert Alle Array-Indizes sind nullbasiert, nicht </a:t>
            </a:r>
            <a:r>
              <a:rPr sz="1550" b="1" spc="-10" dirty="0">
                <a:solidFill>
                  <a:srgbClr val="007E00"/>
                </a:solidFill>
                <a:latin typeface="Consolas"/>
                <a:cs typeface="Consolas"/>
              </a:rPr>
              <a:t>einsbasiert</a:t>
            </a:r>
            <a:endParaRPr sz="1550" dirty="0">
              <a:latin typeface="Consolas"/>
              <a:cs typeface="Consolas"/>
            </a:endParaRPr>
          </a:p>
          <a:p>
            <a:pPr>
              <a:lnSpc>
                <a:spcPct val="100000"/>
              </a:lnSpc>
              <a:spcBef>
                <a:spcPts val="65"/>
              </a:spcBef>
            </a:pPr>
            <a:endParaRPr sz="1550" dirty="0">
              <a:latin typeface="Consolas"/>
              <a:cs typeface="Consolas"/>
            </a:endParaRPr>
          </a:p>
          <a:p>
            <a:pPr marL="72390" marR="1898014">
              <a:lnSpc>
                <a:spcPct val="104900"/>
              </a:lnSpc>
            </a:pPr>
            <a:r>
              <a:rPr sz="1550" b="1" dirty="0">
                <a:solidFill>
                  <a:srgbClr val="007E00"/>
                </a:solidFill>
                <a:latin typeface="Consolas"/>
                <a:cs typeface="Consolas"/>
              </a:rPr>
              <a:t>// JavaScript-Arrays sind nicht typsicher, ihre Elemente können aus einer Mischung von </a:t>
            </a:r>
            <a:r>
              <a:rPr sz="1550" b="1" spc="-10" dirty="0">
                <a:solidFill>
                  <a:srgbClr val="007E00"/>
                </a:solidFill>
                <a:latin typeface="Consolas"/>
                <a:cs typeface="Consolas"/>
              </a:rPr>
              <a:t>Datentypen </a:t>
            </a:r>
            <a:r>
              <a:rPr sz="1550" b="1" dirty="0" err="1">
                <a:solidFill>
                  <a:srgbClr val="007E00"/>
                </a:solidFill>
                <a:latin typeface="Consolas"/>
                <a:cs typeface="Consolas"/>
              </a:rPr>
              <a:t>bestehen</a:t>
            </a:r>
            <a:r>
              <a:rPr sz="1550" b="1" dirty="0">
                <a:solidFill>
                  <a:srgbClr val="007E00"/>
                </a:solidFill>
                <a:latin typeface="Consolas"/>
                <a:cs typeface="Consolas"/>
              </a:rPr>
              <a:t> </a:t>
            </a:r>
            <a:br>
              <a:rPr lang="de-DE" sz="1550" b="1" dirty="0">
                <a:solidFill>
                  <a:srgbClr val="007E00"/>
                </a:solidFill>
                <a:latin typeface="Consolas"/>
                <a:cs typeface="Consolas"/>
              </a:rPr>
            </a:br>
            <a:r>
              <a:rPr sz="1550" b="1" dirty="0">
                <a:solidFill>
                  <a:srgbClr val="7E0054"/>
                </a:solidFill>
                <a:latin typeface="Consolas"/>
                <a:cs typeface="Consolas"/>
              </a:rPr>
              <a:t>var </a:t>
            </a:r>
            <a:r>
              <a:rPr sz="1550" b="1" dirty="0">
                <a:latin typeface="Consolas"/>
                <a:cs typeface="Consolas"/>
              </a:rPr>
              <a:t>differentThings = [</a:t>
            </a:r>
            <a:r>
              <a:rPr sz="1550" dirty="0">
                <a:solidFill>
                  <a:srgbClr val="2A00FF"/>
                </a:solidFill>
                <a:latin typeface="Consolas"/>
                <a:cs typeface="Consolas"/>
              </a:rPr>
              <a:t>"Chicken Soup"</a:t>
            </a:r>
            <a:r>
              <a:rPr sz="1550" b="1" dirty="0">
                <a:latin typeface="Consolas"/>
                <a:cs typeface="Consolas"/>
              </a:rPr>
              <a:t>, 12.34, </a:t>
            </a:r>
            <a:r>
              <a:rPr sz="1550" b="1" dirty="0">
                <a:solidFill>
                  <a:srgbClr val="7E0054"/>
                </a:solidFill>
                <a:latin typeface="Consolas"/>
                <a:cs typeface="Consolas"/>
              </a:rPr>
              <a:t>null</a:t>
            </a:r>
            <a:r>
              <a:rPr sz="1550" b="1" dirty="0">
                <a:latin typeface="Consolas"/>
                <a:cs typeface="Consolas"/>
              </a:rPr>
              <a:t>, </a:t>
            </a:r>
            <a:r>
              <a:rPr sz="1550" b="1" spc="-10" dirty="0">
                <a:latin typeface="Consolas"/>
                <a:cs typeface="Consolas"/>
              </a:rPr>
              <a:t>[</a:t>
            </a:r>
            <a:r>
              <a:rPr sz="1550" spc="-10" dirty="0">
                <a:solidFill>
                  <a:srgbClr val="2A00FF"/>
                </a:solidFill>
                <a:latin typeface="Consolas"/>
                <a:cs typeface="Consolas"/>
              </a:rPr>
              <a:t>"a"</a:t>
            </a:r>
            <a:r>
              <a:rPr sz="1550" b="1" spc="-10" dirty="0">
                <a:latin typeface="Consolas"/>
                <a:cs typeface="Consolas"/>
              </a:rPr>
              <a:t>, </a:t>
            </a:r>
            <a:r>
              <a:rPr sz="1550" spc="-10" dirty="0">
                <a:solidFill>
                  <a:srgbClr val="2A00FF"/>
                </a:solidFill>
                <a:latin typeface="Consolas"/>
                <a:cs typeface="Consolas"/>
              </a:rPr>
              <a:t>"b"</a:t>
            </a:r>
            <a:r>
              <a:rPr sz="1550" b="1" spc="-10" dirty="0">
                <a:latin typeface="Consolas"/>
                <a:cs typeface="Consolas"/>
              </a:rPr>
              <a:t>, </a:t>
            </a:r>
            <a:r>
              <a:rPr sz="1550" spc="-10" dirty="0">
                <a:solidFill>
                  <a:srgbClr val="2A00FF"/>
                </a:solidFill>
                <a:latin typeface="Consolas"/>
                <a:cs typeface="Consolas"/>
              </a:rPr>
              <a:t>"c"</a:t>
            </a:r>
            <a:r>
              <a:rPr sz="1550" b="1" spc="-10" dirty="0">
                <a:latin typeface="Consolas"/>
                <a:cs typeface="Consolas"/>
              </a:rPr>
              <a:t>, </a:t>
            </a:r>
            <a:r>
              <a:rPr sz="1550" spc="-10" dirty="0">
                <a:solidFill>
                  <a:srgbClr val="2A00FF"/>
                </a:solidFill>
                <a:latin typeface="Consolas"/>
                <a:cs typeface="Consolas"/>
              </a:rPr>
              <a:t>"d"</a:t>
            </a:r>
            <a:r>
              <a:rPr sz="1550" b="1" spc="-10" dirty="0">
                <a:latin typeface="Consolas"/>
                <a:cs typeface="Consolas"/>
              </a:rPr>
              <a:t>],</a:t>
            </a:r>
            <a:endParaRPr sz="1550" dirty="0">
              <a:latin typeface="Consolas"/>
              <a:cs typeface="Consolas"/>
            </a:endParaRPr>
          </a:p>
          <a:p>
            <a:pPr marL="2636520">
              <a:lnSpc>
                <a:spcPct val="100000"/>
              </a:lnSpc>
              <a:spcBef>
                <a:spcPts val="15"/>
              </a:spcBef>
            </a:pPr>
            <a:r>
              <a:rPr sz="1550" b="1" dirty="0">
                <a:solidFill>
                  <a:srgbClr val="7E0054"/>
                </a:solidFill>
                <a:latin typeface="Consolas"/>
                <a:cs typeface="Consolas"/>
              </a:rPr>
              <a:t>undefiniert</a:t>
            </a:r>
            <a:r>
              <a:rPr sz="1550" b="1" dirty="0">
                <a:latin typeface="Consolas"/>
                <a:cs typeface="Consolas"/>
              </a:rPr>
              <a:t>, NaN, {prop: 123}, </a:t>
            </a:r>
            <a:r>
              <a:rPr sz="1550" b="1" dirty="0">
                <a:solidFill>
                  <a:srgbClr val="7E0054"/>
                </a:solidFill>
                <a:latin typeface="Consolas"/>
                <a:cs typeface="Consolas"/>
              </a:rPr>
              <a:t>true</a:t>
            </a:r>
            <a:r>
              <a:rPr sz="1550" b="1" dirty="0">
                <a:latin typeface="Consolas"/>
                <a:cs typeface="Consolas"/>
              </a:rPr>
              <a:t>, </a:t>
            </a:r>
            <a:r>
              <a:rPr sz="1550" b="1" spc="-10" dirty="0">
                <a:solidFill>
                  <a:srgbClr val="7E0054"/>
                </a:solidFill>
                <a:latin typeface="Consolas"/>
                <a:cs typeface="Consolas"/>
              </a:rPr>
              <a:t>false</a:t>
            </a:r>
            <a:r>
              <a:rPr sz="1550" b="1" spc="-10" dirty="0">
                <a:latin typeface="Consolas"/>
                <a:cs typeface="Consolas"/>
              </a:rPr>
              <a:t>];</a:t>
            </a:r>
            <a:endParaRPr sz="1550" dirty="0">
              <a:latin typeface="Consolas"/>
              <a:cs typeface="Consolas"/>
            </a:endParaRPr>
          </a:p>
        </p:txBody>
      </p:sp>
      <p:sp>
        <p:nvSpPr>
          <p:cNvPr id="4" name="object 7">
            <a:extLst>
              <a:ext uri="{FF2B5EF4-FFF2-40B4-BE49-F238E27FC236}">
                <a16:creationId xmlns:a16="http://schemas.microsoft.com/office/drawing/2014/main" id="{F1C71952-7AD2-54F8-B021-1FD43D2809F4}"/>
              </a:ext>
            </a:extLst>
          </p:cNvPr>
          <p:cNvSpPr txBox="1"/>
          <p:nvPr/>
        </p:nvSpPr>
        <p:spPr>
          <a:xfrm>
            <a:off x="570865" y="5571744"/>
            <a:ext cx="10729595" cy="1256665"/>
          </a:xfrm>
          <a:prstGeom prst="rect">
            <a:avLst/>
          </a:prstGeom>
        </p:spPr>
        <p:txBody>
          <a:bodyPr vert="horz" wrap="square" lIns="0" tIns="15875" rIns="0" bIns="0" rtlCol="0">
            <a:spAutoFit/>
          </a:bodyPr>
          <a:lstStyle/>
          <a:p>
            <a:pPr marL="12700">
              <a:lnSpc>
                <a:spcPct val="100000"/>
              </a:lnSpc>
              <a:spcBef>
                <a:spcPts val="125"/>
              </a:spcBef>
            </a:pPr>
            <a:r>
              <a:rPr sz="1850" b="1" spc="-10" dirty="0">
                <a:latin typeface="Arial"/>
                <a:cs typeface="Arial"/>
              </a:rPr>
              <a:t>WICHTIG</a:t>
            </a:r>
            <a:endParaRPr sz="1850">
              <a:latin typeface="Arial"/>
              <a:cs typeface="Arial"/>
            </a:endParaRPr>
          </a:p>
          <a:p>
            <a:pPr marL="12700" marR="5080">
              <a:lnSpc>
                <a:spcPct val="101499"/>
              </a:lnSpc>
              <a:spcBef>
                <a:spcPts val="5"/>
              </a:spcBef>
            </a:pPr>
            <a:r>
              <a:rPr sz="1850" spc="55" dirty="0">
                <a:latin typeface="Arial"/>
                <a:cs typeface="Arial"/>
              </a:rPr>
              <a:t>Wenn </a:t>
            </a:r>
            <a:r>
              <a:rPr sz="1850" dirty="0">
                <a:latin typeface="Arial"/>
                <a:cs typeface="Arial"/>
              </a:rPr>
              <a:t>Sie ein Array deklarieren, erstellen Sie ein </a:t>
            </a:r>
            <a:r>
              <a:rPr sz="1850" b="1" i="1" dirty="0">
                <a:latin typeface="Arial"/>
                <a:cs typeface="Arial"/>
              </a:rPr>
              <a:t>reguläres JavaScript-Objekt</a:t>
            </a:r>
            <a:r>
              <a:rPr sz="1850" dirty="0">
                <a:latin typeface="Arial"/>
                <a:cs typeface="Arial"/>
              </a:rPr>
              <a:t>, das zusätzliche Methoden wie </a:t>
            </a:r>
            <a:r>
              <a:rPr sz="1850" dirty="0">
                <a:latin typeface="Consolas"/>
                <a:cs typeface="Consolas"/>
              </a:rPr>
              <a:t>.push() </a:t>
            </a:r>
            <a:r>
              <a:rPr sz="1850" dirty="0">
                <a:latin typeface="Arial"/>
                <a:cs typeface="Arial"/>
              </a:rPr>
              <a:t>und </a:t>
            </a:r>
            <a:r>
              <a:rPr sz="1850" dirty="0">
                <a:latin typeface="Consolas"/>
                <a:cs typeface="Consolas"/>
              </a:rPr>
              <a:t>.pop() </a:t>
            </a:r>
            <a:r>
              <a:rPr sz="1850" dirty="0">
                <a:latin typeface="Arial"/>
                <a:cs typeface="Arial"/>
              </a:rPr>
              <a:t>sowie eine </a:t>
            </a:r>
            <a:r>
              <a:rPr sz="1850" spc="-10" dirty="0">
                <a:latin typeface="Arial"/>
                <a:cs typeface="Arial"/>
              </a:rPr>
              <a:t>Eigenschaft </a:t>
            </a:r>
            <a:r>
              <a:rPr sz="1850" dirty="0">
                <a:latin typeface="Consolas"/>
                <a:cs typeface="Consolas"/>
              </a:rPr>
              <a:t>.length </a:t>
            </a:r>
            <a:r>
              <a:rPr sz="1850" dirty="0">
                <a:latin typeface="Arial"/>
                <a:cs typeface="Arial"/>
              </a:rPr>
              <a:t>enthält</a:t>
            </a:r>
            <a:r>
              <a:rPr sz="1850" spc="-10" dirty="0">
                <a:latin typeface="Arial"/>
                <a:cs typeface="Arial"/>
              </a:rPr>
              <a:t>.</a:t>
            </a:r>
            <a:endParaRPr sz="1850">
              <a:latin typeface="Arial"/>
              <a:cs typeface="Arial"/>
            </a:endParaRPr>
          </a:p>
          <a:p>
            <a:pPr marL="12700">
              <a:lnSpc>
                <a:spcPct val="100000"/>
              </a:lnSpc>
              <a:spcBef>
                <a:spcPts val="710"/>
              </a:spcBef>
            </a:pPr>
            <a:r>
              <a:rPr sz="1850" dirty="0">
                <a:latin typeface="Arial"/>
                <a:cs typeface="Arial"/>
              </a:rPr>
              <a:t>Diese Methoden verleihen diesem JavaScript-Objekt </a:t>
            </a:r>
            <a:r>
              <a:rPr sz="1850" b="1" i="1" spc="-35" dirty="0">
                <a:latin typeface="Arial"/>
                <a:cs typeface="Arial"/>
              </a:rPr>
              <a:t>ein </a:t>
            </a:r>
            <a:r>
              <a:rPr sz="1850" b="1" i="1" dirty="0">
                <a:latin typeface="Arial"/>
                <a:cs typeface="Arial"/>
              </a:rPr>
              <a:t>Array-ähnliches </a:t>
            </a:r>
            <a:r>
              <a:rPr sz="1850" spc="-10" dirty="0">
                <a:latin typeface="Arial"/>
                <a:cs typeface="Arial"/>
              </a:rPr>
              <a:t>Verhalten.</a:t>
            </a:r>
            <a:endParaRPr sz="1850">
              <a:latin typeface="Arial"/>
              <a:cs typeface="Arial"/>
            </a:endParaRPr>
          </a:p>
        </p:txBody>
      </p:sp>
      <p:sp>
        <p:nvSpPr>
          <p:cNvPr id="5" name="object 8">
            <a:extLst>
              <a:ext uri="{FF2B5EF4-FFF2-40B4-BE49-F238E27FC236}">
                <a16:creationId xmlns:a16="http://schemas.microsoft.com/office/drawing/2014/main" id="{3B3C9DB2-438C-BCE0-4633-C61672AA4E05}"/>
              </a:ext>
            </a:extLst>
          </p:cNvPr>
          <p:cNvSpPr txBox="1"/>
          <p:nvPr/>
        </p:nvSpPr>
        <p:spPr>
          <a:xfrm>
            <a:off x="570865" y="1736090"/>
            <a:ext cx="11050270" cy="639445"/>
          </a:xfrm>
          <a:prstGeom prst="rect">
            <a:avLst/>
          </a:prstGeom>
        </p:spPr>
        <p:txBody>
          <a:bodyPr vert="horz" wrap="square" lIns="0" tIns="15875" rIns="0" bIns="0" rtlCol="0">
            <a:spAutoFit/>
          </a:bodyPr>
          <a:lstStyle/>
          <a:p>
            <a:pPr marL="12700" marR="5080">
              <a:lnSpc>
                <a:spcPct val="100000"/>
              </a:lnSpc>
              <a:spcBef>
                <a:spcPts val="125"/>
              </a:spcBef>
              <a:tabLst>
                <a:tab pos="1480820" algn="l"/>
              </a:tabLst>
            </a:pPr>
            <a:r>
              <a:rPr lang="de-DE" sz="2000" dirty="0">
                <a:latin typeface="Arial"/>
                <a:cs typeface="Arial"/>
              </a:rPr>
              <a:t>Da a</a:t>
            </a:r>
            <a:r>
              <a:rPr sz="2000" dirty="0" err="1">
                <a:latin typeface="Arial"/>
                <a:cs typeface="Arial"/>
              </a:rPr>
              <a:t>lles</a:t>
            </a:r>
            <a:r>
              <a:rPr sz="2000" dirty="0">
                <a:latin typeface="Arial"/>
                <a:cs typeface="Arial"/>
              </a:rPr>
              <a:t> in JavaScript ein </a:t>
            </a:r>
            <a:r>
              <a:rPr sz="2000" dirty="0" err="1">
                <a:latin typeface="Arial"/>
                <a:cs typeface="Arial"/>
              </a:rPr>
              <a:t>Objekt</a:t>
            </a:r>
            <a:r>
              <a:rPr sz="2000" dirty="0">
                <a:latin typeface="Arial"/>
                <a:cs typeface="Arial"/>
              </a:rPr>
              <a:t> </a:t>
            </a:r>
            <a:r>
              <a:rPr sz="2000" dirty="0" err="1">
                <a:latin typeface="Arial"/>
                <a:cs typeface="Arial"/>
              </a:rPr>
              <a:t>ist</a:t>
            </a:r>
            <a:r>
              <a:rPr lang="de-DE" sz="2000" dirty="0">
                <a:latin typeface="Arial"/>
                <a:cs typeface="Arial"/>
              </a:rPr>
              <a:t>, </a:t>
            </a:r>
            <a:r>
              <a:rPr sz="2000" dirty="0" err="1">
                <a:latin typeface="Arial"/>
                <a:cs typeface="Arial"/>
              </a:rPr>
              <a:t>ist</a:t>
            </a:r>
            <a:r>
              <a:rPr sz="2000" dirty="0">
                <a:latin typeface="Arial"/>
                <a:cs typeface="Arial"/>
              </a:rPr>
              <a:t> ein JavaScript-Array einfach ein </a:t>
            </a:r>
            <a:r>
              <a:rPr sz="2000" spc="-10" dirty="0">
                <a:latin typeface="Arial"/>
                <a:cs typeface="Arial"/>
              </a:rPr>
              <a:t>normales </a:t>
            </a:r>
            <a:r>
              <a:rPr sz="2000" dirty="0">
                <a:latin typeface="Arial"/>
                <a:cs typeface="Arial"/>
              </a:rPr>
              <a:t>Objekt, </a:t>
            </a:r>
            <a:r>
              <a:rPr sz="2000" spc="-25" dirty="0">
                <a:latin typeface="Arial"/>
                <a:cs typeface="Arial"/>
              </a:rPr>
              <a:t>in das </a:t>
            </a:r>
            <a:r>
              <a:rPr sz="2000" dirty="0">
                <a:latin typeface="Arial"/>
                <a:cs typeface="Arial"/>
              </a:rPr>
              <a:t>zusätzliche Array-ähnliche Funktionen eingebaut sind</a:t>
            </a:r>
            <a:r>
              <a:rPr sz="2000" spc="-25" dirty="0">
                <a:latin typeface="Arial"/>
                <a:cs typeface="Arial"/>
              </a:rPr>
              <a:t>.</a:t>
            </a:r>
            <a:endParaRPr sz="2000" dirty="0">
              <a:latin typeface="Arial"/>
              <a:cs typeface="Arial"/>
            </a:endParaRPr>
          </a:p>
        </p:txBody>
      </p:sp>
    </p:spTree>
    <p:extLst>
      <p:ext uri="{BB962C8B-B14F-4D97-AF65-F5344CB8AC3E}">
        <p14:creationId xmlns:p14="http://schemas.microsoft.com/office/powerpoint/2010/main" val="1736265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663706-9DBD-4F98-502F-1ECED3E55A3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DA9C801-C683-0A87-9BFB-2D6D878B3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C0C16EE-DCB0-CC66-739A-E9162B441244}"/>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Arrays</a:t>
            </a:r>
            <a:endParaRPr lang="de-DE" sz="4200" dirty="0"/>
          </a:p>
        </p:txBody>
      </p:sp>
      <p:sp>
        <p:nvSpPr>
          <p:cNvPr id="43" name="sketch line">
            <a:extLst>
              <a:ext uri="{FF2B5EF4-FFF2-40B4-BE49-F238E27FC236}">
                <a16:creationId xmlns:a16="http://schemas.microsoft.com/office/drawing/2014/main" id="{E2C71E4E-2B39-3152-1E2C-1B90916CA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6">
            <a:extLst>
              <a:ext uri="{FF2B5EF4-FFF2-40B4-BE49-F238E27FC236}">
                <a16:creationId xmlns:a16="http://schemas.microsoft.com/office/drawing/2014/main" id="{A9259257-27FE-E5CC-A167-5C652680580C}"/>
              </a:ext>
            </a:extLst>
          </p:cNvPr>
          <p:cNvSpPr txBox="1"/>
          <p:nvPr/>
        </p:nvSpPr>
        <p:spPr>
          <a:xfrm>
            <a:off x="581914" y="2465387"/>
            <a:ext cx="11532235" cy="3049270"/>
          </a:xfrm>
          <a:prstGeom prst="rect">
            <a:avLst/>
          </a:prstGeom>
          <a:solidFill>
            <a:srgbClr val="FFFFEF"/>
          </a:solidFill>
          <a:ln w="9534">
            <a:solidFill>
              <a:srgbClr val="BEBEBE"/>
            </a:solidFill>
          </a:ln>
        </p:spPr>
        <p:txBody>
          <a:bodyPr vert="horz" wrap="square" lIns="0" tIns="43815" rIns="0" bIns="0" rtlCol="0">
            <a:spAutoFit/>
          </a:bodyPr>
          <a:lstStyle/>
          <a:p>
            <a:pPr marL="72390">
              <a:lnSpc>
                <a:spcPct val="100000"/>
              </a:lnSpc>
              <a:spcBef>
                <a:spcPts val="345"/>
              </a:spcBef>
            </a:pPr>
            <a:r>
              <a:rPr sz="1550" b="1" dirty="0">
                <a:solidFill>
                  <a:srgbClr val="007E00"/>
                </a:solidFill>
                <a:latin typeface="Consolas"/>
                <a:cs typeface="Consolas"/>
              </a:rPr>
              <a:t>// Erstellen Sie eine </a:t>
            </a:r>
            <a:r>
              <a:rPr sz="1550" b="1" spc="-10" dirty="0">
                <a:solidFill>
                  <a:srgbClr val="007E00"/>
                </a:solidFill>
                <a:latin typeface="Consolas"/>
                <a:cs typeface="Consolas"/>
              </a:rPr>
              <a:t>Array-Variable.</a:t>
            </a:r>
            <a:endParaRPr sz="1550" dirty="0">
              <a:latin typeface="Consolas"/>
              <a:cs typeface="Consolas"/>
            </a:endParaRPr>
          </a:p>
          <a:p>
            <a:pPr marL="72390">
              <a:lnSpc>
                <a:spcPct val="100000"/>
              </a:lnSpc>
              <a:spcBef>
                <a:spcPts val="90"/>
              </a:spcBef>
            </a:pPr>
            <a:r>
              <a:rPr sz="1550" b="1" dirty="0">
                <a:solidFill>
                  <a:srgbClr val="7E0054"/>
                </a:solidFill>
                <a:latin typeface="Consolas"/>
                <a:cs typeface="Consolas"/>
              </a:rPr>
              <a:t>var </a:t>
            </a:r>
            <a:r>
              <a:rPr sz="1550" b="1" dirty="0">
                <a:latin typeface="Consolas"/>
                <a:cs typeface="Consolas"/>
              </a:rPr>
              <a:t>listOfThings = </a:t>
            </a:r>
            <a:r>
              <a:rPr sz="1550" b="1" spc="-10" dirty="0">
                <a:latin typeface="Consolas"/>
                <a:cs typeface="Consolas"/>
              </a:rPr>
              <a:t>[</a:t>
            </a:r>
            <a:r>
              <a:rPr sz="1550" spc="-10" dirty="0">
                <a:solidFill>
                  <a:srgbClr val="2A00FF"/>
                </a:solidFill>
                <a:latin typeface="Consolas"/>
                <a:cs typeface="Consolas"/>
              </a:rPr>
              <a:t>"Ball"</a:t>
            </a:r>
            <a:r>
              <a:rPr sz="1550" b="1" spc="-10" dirty="0">
                <a:latin typeface="Consolas"/>
                <a:cs typeface="Consolas"/>
              </a:rPr>
              <a:t>, </a:t>
            </a:r>
            <a:r>
              <a:rPr sz="1550" spc="-10" dirty="0">
                <a:solidFill>
                  <a:srgbClr val="2A00FF"/>
                </a:solidFill>
                <a:latin typeface="Consolas"/>
                <a:cs typeface="Consolas"/>
              </a:rPr>
              <a:t>"Tasse"</a:t>
            </a:r>
            <a:r>
              <a:rPr sz="1550" b="1" spc="-10" dirty="0">
                <a:latin typeface="Consolas"/>
                <a:cs typeface="Consolas"/>
              </a:rPr>
              <a:t>, </a:t>
            </a:r>
            <a:r>
              <a:rPr sz="1550" spc="-10" dirty="0">
                <a:solidFill>
                  <a:srgbClr val="2A00FF"/>
                </a:solidFill>
                <a:latin typeface="Consolas"/>
                <a:cs typeface="Consolas"/>
              </a:rPr>
              <a:t>"Stift"</a:t>
            </a:r>
            <a:r>
              <a:rPr sz="1550" b="1" spc="-10" dirty="0">
                <a:latin typeface="Consolas"/>
                <a:cs typeface="Consolas"/>
              </a:rPr>
              <a:t>, </a:t>
            </a:r>
            <a:r>
              <a:rPr sz="1550" spc="-10" dirty="0">
                <a:solidFill>
                  <a:srgbClr val="2A00FF"/>
                </a:solidFill>
                <a:latin typeface="Consolas"/>
                <a:cs typeface="Consolas"/>
              </a:rPr>
              <a:t>"Auto"</a:t>
            </a:r>
            <a:r>
              <a:rPr sz="1550" b="1" spc="-10" dirty="0">
                <a:latin typeface="Consolas"/>
                <a:cs typeface="Consolas"/>
              </a:rPr>
              <a:t>];</a:t>
            </a:r>
            <a:endParaRPr sz="1550" dirty="0">
              <a:latin typeface="Consolas"/>
              <a:cs typeface="Consolas"/>
            </a:endParaRPr>
          </a:p>
          <a:p>
            <a:pPr>
              <a:lnSpc>
                <a:spcPct val="100000"/>
              </a:lnSpc>
              <a:spcBef>
                <a:spcPts val="100"/>
              </a:spcBef>
            </a:pPr>
            <a:endParaRPr sz="1550" dirty="0">
              <a:latin typeface="Consolas"/>
              <a:cs typeface="Consolas"/>
            </a:endParaRPr>
          </a:p>
          <a:p>
            <a:pPr marL="72390" marR="7561580" algn="just">
              <a:lnSpc>
                <a:spcPct val="103000"/>
              </a:lnSpc>
            </a:pPr>
            <a:r>
              <a:rPr sz="1550" b="1" dirty="0">
                <a:solidFill>
                  <a:srgbClr val="007E00"/>
                </a:solidFill>
                <a:latin typeface="Consolas"/>
                <a:cs typeface="Consolas"/>
              </a:rPr>
              <a:t>// Zugriff auf die Elemente im </a:t>
            </a:r>
            <a:r>
              <a:rPr sz="1550" b="1" spc="-10" dirty="0">
                <a:solidFill>
                  <a:srgbClr val="007E00"/>
                </a:solidFill>
                <a:latin typeface="Consolas"/>
                <a:cs typeface="Consolas"/>
              </a:rPr>
              <a:t>Array </a:t>
            </a:r>
            <a:r>
              <a:rPr sz="1550" b="1" dirty="0">
                <a:latin typeface="Consolas"/>
                <a:cs typeface="Consolas"/>
              </a:rPr>
              <a:t>listOfThings[1]; </a:t>
            </a:r>
            <a:r>
              <a:rPr sz="1550" b="1" dirty="0">
                <a:solidFill>
                  <a:srgbClr val="007E00"/>
                </a:solidFill>
                <a:latin typeface="Consolas"/>
                <a:cs typeface="Consolas"/>
              </a:rPr>
              <a:t>// </a:t>
            </a:r>
            <a:r>
              <a:rPr sz="1550" b="1" dirty="0">
                <a:solidFill>
                  <a:srgbClr val="007E00"/>
                </a:solidFill>
                <a:latin typeface="Wingdings"/>
                <a:cs typeface="Wingdings"/>
              </a:rPr>
              <a:t> </a:t>
            </a:r>
            <a:r>
              <a:rPr sz="1550" spc="65" dirty="0">
                <a:solidFill>
                  <a:srgbClr val="007E00"/>
                </a:solidFill>
                <a:latin typeface="Times New Roman"/>
                <a:cs typeface="Times New Roman"/>
              </a:rPr>
              <a:t>"</a:t>
            </a:r>
            <a:r>
              <a:rPr sz="1550" b="1" spc="-10" dirty="0">
                <a:solidFill>
                  <a:srgbClr val="007E00"/>
                </a:solidFill>
                <a:latin typeface="Consolas"/>
                <a:cs typeface="Consolas"/>
              </a:rPr>
              <a:t>cup" </a:t>
            </a:r>
            <a:r>
              <a:rPr sz="1550" b="1" dirty="0">
                <a:latin typeface="Consolas"/>
                <a:cs typeface="Consolas"/>
              </a:rPr>
              <a:t>listOfThings.length; </a:t>
            </a:r>
            <a:r>
              <a:rPr sz="1550" b="1" dirty="0">
                <a:solidFill>
                  <a:srgbClr val="007E00"/>
                </a:solidFill>
                <a:latin typeface="Consolas"/>
                <a:cs typeface="Consolas"/>
              </a:rPr>
              <a:t>// </a:t>
            </a:r>
            <a:r>
              <a:rPr sz="1550" spc="85" dirty="0">
                <a:solidFill>
                  <a:srgbClr val="007E00"/>
                </a:solidFill>
                <a:latin typeface="Times New Roman"/>
                <a:cs typeface="Times New Roman"/>
              </a:rPr>
              <a:t> </a:t>
            </a:r>
            <a:r>
              <a:rPr sz="1550" b="1" spc="-50" dirty="0">
                <a:solidFill>
                  <a:srgbClr val="007E00"/>
                </a:solidFill>
                <a:latin typeface="Consolas"/>
                <a:cs typeface="Consolas"/>
              </a:rPr>
              <a:t>4</a:t>
            </a:r>
            <a:endParaRPr sz="1550" dirty="0">
              <a:latin typeface="Consolas"/>
              <a:cs typeface="Consolas"/>
            </a:endParaRPr>
          </a:p>
          <a:p>
            <a:pPr marL="72390" algn="just">
              <a:lnSpc>
                <a:spcPct val="100000"/>
              </a:lnSpc>
              <a:spcBef>
                <a:spcPts val="95"/>
              </a:spcBef>
            </a:pPr>
            <a:r>
              <a:rPr sz="1550" b="1" dirty="0">
                <a:latin typeface="Consolas"/>
                <a:cs typeface="Consolas"/>
              </a:rPr>
              <a:t>listOfThings[4]; </a:t>
            </a:r>
            <a:r>
              <a:rPr sz="1550" b="1" dirty="0">
                <a:solidFill>
                  <a:srgbClr val="007E00"/>
                </a:solidFill>
                <a:latin typeface="Consolas"/>
                <a:cs typeface="Consolas"/>
              </a:rPr>
              <a:t>// </a:t>
            </a:r>
            <a:r>
              <a:rPr sz="1550" spc="100" dirty="0">
                <a:solidFill>
                  <a:srgbClr val="007E00"/>
                </a:solidFill>
                <a:latin typeface="Times New Roman"/>
                <a:cs typeface="Times New Roman"/>
              </a:rPr>
              <a:t> </a:t>
            </a:r>
            <a:r>
              <a:rPr sz="1550" b="1" dirty="0">
                <a:solidFill>
                  <a:srgbClr val="007E00"/>
                </a:solidFill>
                <a:latin typeface="Consolas"/>
                <a:cs typeface="Consolas"/>
              </a:rPr>
              <a:t>undefiniert Alle Array-Indizes sind nullbasiert, nicht </a:t>
            </a:r>
            <a:r>
              <a:rPr sz="1550" b="1" spc="-10" dirty="0">
                <a:solidFill>
                  <a:srgbClr val="007E00"/>
                </a:solidFill>
                <a:latin typeface="Consolas"/>
                <a:cs typeface="Consolas"/>
              </a:rPr>
              <a:t>einsbasiert</a:t>
            </a:r>
            <a:endParaRPr sz="1550" dirty="0">
              <a:latin typeface="Consolas"/>
              <a:cs typeface="Consolas"/>
            </a:endParaRPr>
          </a:p>
          <a:p>
            <a:pPr>
              <a:lnSpc>
                <a:spcPct val="100000"/>
              </a:lnSpc>
              <a:spcBef>
                <a:spcPts val="65"/>
              </a:spcBef>
            </a:pPr>
            <a:endParaRPr sz="1550" dirty="0">
              <a:latin typeface="Consolas"/>
              <a:cs typeface="Consolas"/>
            </a:endParaRPr>
          </a:p>
          <a:p>
            <a:pPr marL="72390" marR="1898014">
              <a:lnSpc>
                <a:spcPct val="104900"/>
              </a:lnSpc>
            </a:pPr>
            <a:r>
              <a:rPr sz="1550" b="1" dirty="0">
                <a:solidFill>
                  <a:srgbClr val="007E00"/>
                </a:solidFill>
                <a:latin typeface="Consolas"/>
                <a:cs typeface="Consolas"/>
              </a:rPr>
              <a:t>// JavaScript-Arrays sind nicht typsicher, ihre Elemente können aus einer Mischung von </a:t>
            </a:r>
            <a:r>
              <a:rPr sz="1550" b="1" spc="-10" dirty="0">
                <a:solidFill>
                  <a:srgbClr val="007E00"/>
                </a:solidFill>
                <a:latin typeface="Consolas"/>
                <a:cs typeface="Consolas"/>
              </a:rPr>
              <a:t>Datentypen </a:t>
            </a:r>
            <a:r>
              <a:rPr sz="1550" b="1" dirty="0" err="1">
                <a:solidFill>
                  <a:srgbClr val="007E00"/>
                </a:solidFill>
                <a:latin typeface="Consolas"/>
                <a:cs typeface="Consolas"/>
              </a:rPr>
              <a:t>bestehen</a:t>
            </a:r>
            <a:r>
              <a:rPr sz="1550" b="1" dirty="0">
                <a:solidFill>
                  <a:srgbClr val="007E00"/>
                </a:solidFill>
                <a:latin typeface="Consolas"/>
                <a:cs typeface="Consolas"/>
              </a:rPr>
              <a:t> </a:t>
            </a:r>
            <a:br>
              <a:rPr lang="de-DE" sz="1550" b="1" dirty="0">
                <a:solidFill>
                  <a:srgbClr val="007E00"/>
                </a:solidFill>
                <a:latin typeface="Consolas"/>
                <a:cs typeface="Consolas"/>
              </a:rPr>
            </a:br>
            <a:r>
              <a:rPr sz="1550" b="1" dirty="0">
                <a:solidFill>
                  <a:srgbClr val="7E0054"/>
                </a:solidFill>
                <a:latin typeface="Consolas"/>
                <a:cs typeface="Consolas"/>
              </a:rPr>
              <a:t>var </a:t>
            </a:r>
            <a:r>
              <a:rPr sz="1550" b="1" dirty="0">
                <a:latin typeface="Consolas"/>
                <a:cs typeface="Consolas"/>
              </a:rPr>
              <a:t>differentThings = [</a:t>
            </a:r>
            <a:r>
              <a:rPr sz="1550" dirty="0">
                <a:solidFill>
                  <a:srgbClr val="2A00FF"/>
                </a:solidFill>
                <a:latin typeface="Consolas"/>
                <a:cs typeface="Consolas"/>
              </a:rPr>
              <a:t>"Chicken Soup"</a:t>
            </a:r>
            <a:r>
              <a:rPr sz="1550" b="1" dirty="0">
                <a:latin typeface="Consolas"/>
                <a:cs typeface="Consolas"/>
              </a:rPr>
              <a:t>, 12.34, </a:t>
            </a:r>
            <a:r>
              <a:rPr sz="1550" b="1" dirty="0">
                <a:solidFill>
                  <a:srgbClr val="7E0054"/>
                </a:solidFill>
                <a:latin typeface="Consolas"/>
                <a:cs typeface="Consolas"/>
              </a:rPr>
              <a:t>null</a:t>
            </a:r>
            <a:r>
              <a:rPr sz="1550" b="1" dirty="0">
                <a:latin typeface="Consolas"/>
                <a:cs typeface="Consolas"/>
              </a:rPr>
              <a:t>, </a:t>
            </a:r>
            <a:r>
              <a:rPr sz="1550" b="1" spc="-10" dirty="0">
                <a:latin typeface="Consolas"/>
                <a:cs typeface="Consolas"/>
              </a:rPr>
              <a:t>[</a:t>
            </a:r>
            <a:r>
              <a:rPr sz="1550" spc="-10" dirty="0">
                <a:solidFill>
                  <a:srgbClr val="2A00FF"/>
                </a:solidFill>
                <a:latin typeface="Consolas"/>
                <a:cs typeface="Consolas"/>
              </a:rPr>
              <a:t>"a"</a:t>
            </a:r>
            <a:r>
              <a:rPr sz="1550" b="1" spc="-10" dirty="0">
                <a:latin typeface="Consolas"/>
                <a:cs typeface="Consolas"/>
              </a:rPr>
              <a:t>, </a:t>
            </a:r>
            <a:r>
              <a:rPr sz="1550" spc="-10" dirty="0">
                <a:solidFill>
                  <a:srgbClr val="2A00FF"/>
                </a:solidFill>
                <a:latin typeface="Consolas"/>
                <a:cs typeface="Consolas"/>
              </a:rPr>
              <a:t>"b"</a:t>
            </a:r>
            <a:r>
              <a:rPr sz="1550" b="1" spc="-10" dirty="0">
                <a:latin typeface="Consolas"/>
                <a:cs typeface="Consolas"/>
              </a:rPr>
              <a:t>, </a:t>
            </a:r>
            <a:r>
              <a:rPr sz="1550" spc="-10" dirty="0">
                <a:solidFill>
                  <a:srgbClr val="2A00FF"/>
                </a:solidFill>
                <a:latin typeface="Consolas"/>
                <a:cs typeface="Consolas"/>
              </a:rPr>
              <a:t>"c"</a:t>
            </a:r>
            <a:r>
              <a:rPr sz="1550" b="1" spc="-10" dirty="0">
                <a:latin typeface="Consolas"/>
                <a:cs typeface="Consolas"/>
              </a:rPr>
              <a:t>, </a:t>
            </a:r>
            <a:r>
              <a:rPr sz="1550" spc="-10" dirty="0">
                <a:solidFill>
                  <a:srgbClr val="2A00FF"/>
                </a:solidFill>
                <a:latin typeface="Consolas"/>
                <a:cs typeface="Consolas"/>
              </a:rPr>
              <a:t>"d"</a:t>
            </a:r>
            <a:r>
              <a:rPr sz="1550" b="1" spc="-10" dirty="0">
                <a:latin typeface="Consolas"/>
                <a:cs typeface="Consolas"/>
              </a:rPr>
              <a:t>],</a:t>
            </a:r>
            <a:endParaRPr sz="1550" dirty="0">
              <a:latin typeface="Consolas"/>
              <a:cs typeface="Consolas"/>
            </a:endParaRPr>
          </a:p>
          <a:p>
            <a:pPr marL="2636520">
              <a:lnSpc>
                <a:spcPct val="100000"/>
              </a:lnSpc>
              <a:spcBef>
                <a:spcPts val="15"/>
              </a:spcBef>
            </a:pPr>
            <a:r>
              <a:rPr sz="1550" b="1" dirty="0">
                <a:solidFill>
                  <a:srgbClr val="7E0054"/>
                </a:solidFill>
                <a:latin typeface="Consolas"/>
                <a:cs typeface="Consolas"/>
              </a:rPr>
              <a:t>undefiniert</a:t>
            </a:r>
            <a:r>
              <a:rPr sz="1550" b="1" dirty="0">
                <a:latin typeface="Consolas"/>
                <a:cs typeface="Consolas"/>
              </a:rPr>
              <a:t>, NaN, {prop: 123}, </a:t>
            </a:r>
            <a:r>
              <a:rPr sz="1550" b="1" dirty="0">
                <a:solidFill>
                  <a:srgbClr val="7E0054"/>
                </a:solidFill>
                <a:latin typeface="Consolas"/>
                <a:cs typeface="Consolas"/>
              </a:rPr>
              <a:t>true</a:t>
            </a:r>
            <a:r>
              <a:rPr sz="1550" b="1" dirty="0">
                <a:latin typeface="Consolas"/>
                <a:cs typeface="Consolas"/>
              </a:rPr>
              <a:t>, </a:t>
            </a:r>
            <a:r>
              <a:rPr sz="1550" b="1" spc="-10" dirty="0">
                <a:solidFill>
                  <a:srgbClr val="7E0054"/>
                </a:solidFill>
                <a:latin typeface="Consolas"/>
                <a:cs typeface="Consolas"/>
              </a:rPr>
              <a:t>false</a:t>
            </a:r>
            <a:r>
              <a:rPr sz="1550" b="1" spc="-10" dirty="0">
                <a:latin typeface="Consolas"/>
                <a:cs typeface="Consolas"/>
              </a:rPr>
              <a:t>];</a:t>
            </a:r>
            <a:endParaRPr sz="1550" dirty="0">
              <a:latin typeface="Consolas"/>
              <a:cs typeface="Consolas"/>
            </a:endParaRPr>
          </a:p>
        </p:txBody>
      </p:sp>
      <p:sp>
        <p:nvSpPr>
          <p:cNvPr id="4" name="object 7">
            <a:extLst>
              <a:ext uri="{FF2B5EF4-FFF2-40B4-BE49-F238E27FC236}">
                <a16:creationId xmlns:a16="http://schemas.microsoft.com/office/drawing/2014/main" id="{015378D2-D8FA-E2BF-0E40-10F07573FED2}"/>
              </a:ext>
            </a:extLst>
          </p:cNvPr>
          <p:cNvSpPr txBox="1"/>
          <p:nvPr/>
        </p:nvSpPr>
        <p:spPr>
          <a:xfrm>
            <a:off x="570865" y="5571744"/>
            <a:ext cx="10729595" cy="1256665"/>
          </a:xfrm>
          <a:prstGeom prst="rect">
            <a:avLst/>
          </a:prstGeom>
        </p:spPr>
        <p:txBody>
          <a:bodyPr vert="horz" wrap="square" lIns="0" tIns="15875" rIns="0" bIns="0" rtlCol="0">
            <a:spAutoFit/>
          </a:bodyPr>
          <a:lstStyle/>
          <a:p>
            <a:pPr marL="12700">
              <a:lnSpc>
                <a:spcPct val="100000"/>
              </a:lnSpc>
              <a:spcBef>
                <a:spcPts val="125"/>
              </a:spcBef>
            </a:pPr>
            <a:r>
              <a:rPr sz="1850" b="1" spc="-10" dirty="0">
                <a:latin typeface="Arial"/>
                <a:cs typeface="Arial"/>
              </a:rPr>
              <a:t>WICHTIG</a:t>
            </a:r>
            <a:endParaRPr sz="1850">
              <a:latin typeface="Arial"/>
              <a:cs typeface="Arial"/>
            </a:endParaRPr>
          </a:p>
          <a:p>
            <a:pPr marL="12700" marR="5080">
              <a:lnSpc>
                <a:spcPct val="101499"/>
              </a:lnSpc>
              <a:spcBef>
                <a:spcPts val="5"/>
              </a:spcBef>
            </a:pPr>
            <a:r>
              <a:rPr sz="1850" spc="55" dirty="0">
                <a:latin typeface="Arial"/>
                <a:cs typeface="Arial"/>
              </a:rPr>
              <a:t>Wenn </a:t>
            </a:r>
            <a:r>
              <a:rPr sz="1850" dirty="0">
                <a:latin typeface="Arial"/>
                <a:cs typeface="Arial"/>
              </a:rPr>
              <a:t>Sie ein Array deklarieren, erstellen Sie ein </a:t>
            </a:r>
            <a:r>
              <a:rPr sz="1850" b="1" i="1" dirty="0">
                <a:latin typeface="Arial"/>
                <a:cs typeface="Arial"/>
              </a:rPr>
              <a:t>reguläres JavaScript-Objekt</a:t>
            </a:r>
            <a:r>
              <a:rPr sz="1850" dirty="0">
                <a:latin typeface="Arial"/>
                <a:cs typeface="Arial"/>
              </a:rPr>
              <a:t>, das zusätzliche Methoden wie </a:t>
            </a:r>
            <a:r>
              <a:rPr sz="1850" dirty="0">
                <a:latin typeface="Consolas"/>
                <a:cs typeface="Consolas"/>
              </a:rPr>
              <a:t>.push() </a:t>
            </a:r>
            <a:r>
              <a:rPr sz="1850" dirty="0">
                <a:latin typeface="Arial"/>
                <a:cs typeface="Arial"/>
              </a:rPr>
              <a:t>und </a:t>
            </a:r>
            <a:r>
              <a:rPr sz="1850" dirty="0">
                <a:latin typeface="Consolas"/>
                <a:cs typeface="Consolas"/>
              </a:rPr>
              <a:t>.pop() </a:t>
            </a:r>
            <a:r>
              <a:rPr sz="1850" dirty="0">
                <a:latin typeface="Arial"/>
                <a:cs typeface="Arial"/>
              </a:rPr>
              <a:t>sowie eine </a:t>
            </a:r>
            <a:r>
              <a:rPr sz="1850" spc="-10" dirty="0">
                <a:latin typeface="Arial"/>
                <a:cs typeface="Arial"/>
              </a:rPr>
              <a:t>Eigenschaft </a:t>
            </a:r>
            <a:r>
              <a:rPr sz="1850" dirty="0">
                <a:latin typeface="Consolas"/>
                <a:cs typeface="Consolas"/>
              </a:rPr>
              <a:t>.length </a:t>
            </a:r>
            <a:r>
              <a:rPr sz="1850" dirty="0">
                <a:latin typeface="Arial"/>
                <a:cs typeface="Arial"/>
              </a:rPr>
              <a:t>enthält</a:t>
            </a:r>
            <a:r>
              <a:rPr sz="1850" spc="-10" dirty="0">
                <a:latin typeface="Arial"/>
                <a:cs typeface="Arial"/>
              </a:rPr>
              <a:t>.</a:t>
            </a:r>
            <a:endParaRPr sz="1850">
              <a:latin typeface="Arial"/>
              <a:cs typeface="Arial"/>
            </a:endParaRPr>
          </a:p>
          <a:p>
            <a:pPr marL="12700">
              <a:lnSpc>
                <a:spcPct val="100000"/>
              </a:lnSpc>
              <a:spcBef>
                <a:spcPts val="710"/>
              </a:spcBef>
            </a:pPr>
            <a:r>
              <a:rPr sz="1850" dirty="0">
                <a:latin typeface="Arial"/>
                <a:cs typeface="Arial"/>
              </a:rPr>
              <a:t>Diese Methoden verleihen diesem JavaScript-Objekt </a:t>
            </a:r>
            <a:r>
              <a:rPr sz="1850" b="1" i="1" spc="-35" dirty="0">
                <a:latin typeface="Arial"/>
                <a:cs typeface="Arial"/>
              </a:rPr>
              <a:t>ein </a:t>
            </a:r>
            <a:r>
              <a:rPr sz="1850" b="1" i="1" dirty="0">
                <a:latin typeface="Arial"/>
                <a:cs typeface="Arial"/>
              </a:rPr>
              <a:t>Array-ähnliches </a:t>
            </a:r>
            <a:r>
              <a:rPr sz="1850" spc="-10" dirty="0">
                <a:latin typeface="Arial"/>
                <a:cs typeface="Arial"/>
              </a:rPr>
              <a:t>Verhalten.</a:t>
            </a:r>
            <a:endParaRPr sz="1850">
              <a:latin typeface="Arial"/>
              <a:cs typeface="Arial"/>
            </a:endParaRPr>
          </a:p>
        </p:txBody>
      </p:sp>
      <p:sp>
        <p:nvSpPr>
          <p:cNvPr id="5" name="object 8">
            <a:extLst>
              <a:ext uri="{FF2B5EF4-FFF2-40B4-BE49-F238E27FC236}">
                <a16:creationId xmlns:a16="http://schemas.microsoft.com/office/drawing/2014/main" id="{372E5720-A6EB-4CDB-A59D-BE8C00D2C9EA}"/>
              </a:ext>
            </a:extLst>
          </p:cNvPr>
          <p:cNvSpPr txBox="1"/>
          <p:nvPr/>
        </p:nvSpPr>
        <p:spPr>
          <a:xfrm>
            <a:off x="570865" y="1736090"/>
            <a:ext cx="11050270" cy="639445"/>
          </a:xfrm>
          <a:prstGeom prst="rect">
            <a:avLst/>
          </a:prstGeom>
        </p:spPr>
        <p:txBody>
          <a:bodyPr vert="horz" wrap="square" lIns="0" tIns="15875" rIns="0" bIns="0" rtlCol="0">
            <a:spAutoFit/>
          </a:bodyPr>
          <a:lstStyle/>
          <a:p>
            <a:pPr marL="12700" marR="5080">
              <a:lnSpc>
                <a:spcPct val="100000"/>
              </a:lnSpc>
              <a:spcBef>
                <a:spcPts val="125"/>
              </a:spcBef>
              <a:tabLst>
                <a:tab pos="1480820" algn="l"/>
              </a:tabLst>
            </a:pPr>
            <a:r>
              <a:rPr lang="de-DE" sz="2000" dirty="0">
                <a:latin typeface="Arial"/>
                <a:cs typeface="Arial"/>
              </a:rPr>
              <a:t>Da a</a:t>
            </a:r>
            <a:r>
              <a:rPr sz="2000" dirty="0" err="1">
                <a:latin typeface="Arial"/>
                <a:cs typeface="Arial"/>
              </a:rPr>
              <a:t>lles</a:t>
            </a:r>
            <a:r>
              <a:rPr sz="2000" dirty="0">
                <a:latin typeface="Arial"/>
                <a:cs typeface="Arial"/>
              </a:rPr>
              <a:t> in JavaScript ein </a:t>
            </a:r>
            <a:r>
              <a:rPr sz="2000" dirty="0" err="1">
                <a:latin typeface="Arial"/>
                <a:cs typeface="Arial"/>
              </a:rPr>
              <a:t>Objekt</a:t>
            </a:r>
            <a:r>
              <a:rPr sz="2000" dirty="0">
                <a:latin typeface="Arial"/>
                <a:cs typeface="Arial"/>
              </a:rPr>
              <a:t> </a:t>
            </a:r>
            <a:r>
              <a:rPr sz="2000" dirty="0" err="1">
                <a:latin typeface="Arial"/>
                <a:cs typeface="Arial"/>
              </a:rPr>
              <a:t>ist</a:t>
            </a:r>
            <a:r>
              <a:rPr lang="de-DE" sz="2000" dirty="0">
                <a:latin typeface="Arial"/>
                <a:cs typeface="Arial"/>
              </a:rPr>
              <a:t>, </a:t>
            </a:r>
            <a:r>
              <a:rPr sz="2000" dirty="0" err="1">
                <a:latin typeface="Arial"/>
                <a:cs typeface="Arial"/>
              </a:rPr>
              <a:t>ist</a:t>
            </a:r>
            <a:r>
              <a:rPr sz="2000" dirty="0">
                <a:latin typeface="Arial"/>
                <a:cs typeface="Arial"/>
              </a:rPr>
              <a:t> ein JavaScript-Array einfach ein </a:t>
            </a:r>
            <a:r>
              <a:rPr sz="2000" spc="-10" dirty="0">
                <a:latin typeface="Arial"/>
                <a:cs typeface="Arial"/>
              </a:rPr>
              <a:t>normales </a:t>
            </a:r>
            <a:r>
              <a:rPr sz="2000" dirty="0">
                <a:latin typeface="Arial"/>
                <a:cs typeface="Arial"/>
              </a:rPr>
              <a:t>Objekt, </a:t>
            </a:r>
            <a:r>
              <a:rPr sz="2000" spc="-25" dirty="0">
                <a:latin typeface="Arial"/>
                <a:cs typeface="Arial"/>
              </a:rPr>
              <a:t>in das </a:t>
            </a:r>
            <a:r>
              <a:rPr sz="2000" dirty="0">
                <a:latin typeface="Arial"/>
                <a:cs typeface="Arial"/>
              </a:rPr>
              <a:t>zusätzliche Array-ähnliche Funktionen eingebaut sind</a:t>
            </a:r>
            <a:r>
              <a:rPr sz="2000" spc="-25" dirty="0">
                <a:latin typeface="Arial"/>
                <a:cs typeface="Arial"/>
              </a:rPr>
              <a:t>.</a:t>
            </a:r>
            <a:endParaRPr sz="2000" dirty="0">
              <a:latin typeface="Arial"/>
              <a:cs typeface="Arial"/>
            </a:endParaRPr>
          </a:p>
        </p:txBody>
      </p:sp>
    </p:spTree>
    <p:extLst>
      <p:ext uri="{BB962C8B-B14F-4D97-AF65-F5344CB8AC3E}">
        <p14:creationId xmlns:p14="http://schemas.microsoft.com/office/powerpoint/2010/main" val="12135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B39CF8-4554-F988-EBAB-DADAECBFE47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41E8913-14FA-C1B6-7E6D-AE8FF15EA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F7A5109-FF02-5ABB-0547-705C636AA167}"/>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Codeblöcke</a:t>
            </a:r>
            <a:endParaRPr lang="de-DE" sz="4200" dirty="0"/>
          </a:p>
        </p:txBody>
      </p:sp>
      <p:sp>
        <p:nvSpPr>
          <p:cNvPr id="43" name="sketch line">
            <a:extLst>
              <a:ext uri="{FF2B5EF4-FFF2-40B4-BE49-F238E27FC236}">
                <a16:creationId xmlns:a16="http://schemas.microsoft.com/office/drawing/2014/main" id="{06DA8295-49B2-46CA-414B-43DED8B67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bject 3">
            <a:extLst>
              <a:ext uri="{FF2B5EF4-FFF2-40B4-BE49-F238E27FC236}">
                <a16:creationId xmlns:a16="http://schemas.microsoft.com/office/drawing/2014/main" id="{D414F60C-E8EF-38FE-19B9-D910304C376D}"/>
              </a:ext>
            </a:extLst>
          </p:cNvPr>
          <p:cNvSpPr txBox="1"/>
          <p:nvPr/>
        </p:nvSpPr>
        <p:spPr>
          <a:xfrm>
            <a:off x="730034" y="1776402"/>
            <a:ext cx="11160125" cy="939360"/>
          </a:xfrm>
          <a:prstGeom prst="rect">
            <a:avLst/>
          </a:prstGeom>
        </p:spPr>
        <p:txBody>
          <a:bodyPr vert="horz" wrap="square" lIns="0" tIns="15875" rIns="0" bIns="0" rtlCol="0">
            <a:spAutoFit/>
          </a:bodyPr>
          <a:lstStyle/>
          <a:p>
            <a:pPr marL="12700" marR="5080">
              <a:spcBef>
                <a:spcPts val="125"/>
              </a:spcBef>
            </a:pPr>
            <a:r>
              <a:rPr lang="de-DE" sz="2000" dirty="0">
                <a:latin typeface="Arial"/>
                <a:cs typeface="Arial"/>
              </a:rPr>
              <a:t>Reihe von logisch zusammenhängenden JavaScript-Anweisungen wird in geschweifte </a:t>
            </a:r>
            <a:r>
              <a:rPr lang="de-DE" sz="2000" spc="-10" dirty="0">
                <a:latin typeface="Arial"/>
                <a:cs typeface="Arial"/>
              </a:rPr>
              <a:t>Klammern </a:t>
            </a:r>
            <a:r>
              <a:rPr lang="de-DE" sz="2000" dirty="0">
                <a:latin typeface="Arial"/>
                <a:cs typeface="Arial"/>
              </a:rPr>
              <a:t>eingeschlossen</a:t>
            </a:r>
            <a:r>
              <a:rPr lang="de-DE" sz="2000" spc="-10" dirty="0">
                <a:latin typeface="Arial"/>
                <a:cs typeface="Arial"/>
              </a:rPr>
              <a:t>. </a:t>
            </a:r>
            <a:r>
              <a:rPr lang="de-DE" sz="2000" dirty="0">
                <a:latin typeface="Arial"/>
                <a:cs typeface="Arial"/>
              </a:rPr>
              <a:t>Codeblöcke werden verwendet, um Funktionen zu definieren oder eine Reihe von Anweisungen zur </a:t>
            </a:r>
            <a:r>
              <a:rPr lang="de-DE" sz="2000" spc="-10" dirty="0">
                <a:latin typeface="Arial"/>
                <a:cs typeface="Arial"/>
              </a:rPr>
              <a:t>Flusskontrolle </a:t>
            </a:r>
            <a:r>
              <a:rPr lang="de-DE" sz="2000" dirty="0">
                <a:latin typeface="Arial"/>
                <a:cs typeface="Arial"/>
              </a:rPr>
              <a:t>abzugrenzen</a:t>
            </a:r>
            <a:r>
              <a:rPr lang="de-DE" sz="2000" spc="-10" dirty="0">
                <a:latin typeface="Arial"/>
                <a:cs typeface="Arial"/>
              </a:rPr>
              <a:t>.</a:t>
            </a:r>
            <a:endParaRPr lang="de-DE" sz="2000" dirty="0">
              <a:latin typeface="Arial"/>
              <a:cs typeface="Arial"/>
            </a:endParaRPr>
          </a:p>
        </p:txBody>
      </p:sp>
      <p:grpSp>
        <p:nvGrpSpPr>
          <p:cNvPr id="7" name="object 4">
            <a:extLst>
              <a:ext uri="{FF2B5EF4-FFF2-40B4-BE49-F238E27FC236}">
                <a16:creationId xmlns:a16="http://schemas.microsoft.com/office/drawing/2014/main" id="{19D6CD8F-7599-7C0A-7678-3C186B94218F}"/>
              </a:ext>
            </a:extLst>
          </p:cNvPr>
          <p:cNvGrpSpPr/>
          <p:nvPr/>
        </p:nvGrpSpPr>
        <p:grpSpPr>
          <a:xfrm>
            <a:off x="589787" y="2874229"/>
            <a:ext cx="5953125" cy="1762125"/>
            <a:chOff x="257175" y="2114550"/>
            <a:chExt cx="5953125" cy="1762125"/>
          </a:xfrm>
        </p:grpSpPr>
        <p:pic>
          <p:nvPicPr>
            <p:cNvPr id="8" name="object 5">
              <a:extLst>
                <a:ext uri="{FF2B5EF4-FFF2-40B4-BE49-F238E27FC236}">
                  <a16:creationId xmlns:a16="http://schemas.microsoft.com/office/drawing/2014/main" id="{446273AB-7814-1B9D-1229-8760C4FA84BE}"/>
                </a:ext>
              </a:extLst>
            </p:cNvPr>
            <p:cNvPicPr/>
            <p:nvPr/>
          </p:nvPicPr>
          <p:blipFill>
            <a:blip r:embed="rId3" cstate="print"/>
            <a:stretch>
              <a:fillRect/>
            </a:stretch>
          </p:blipFill>
          <p:spPr>
            <a:xfrm>
              <a:off x="295275" y="2124075"/>
              <a:ext cx="5915025" cy="1714500"/>
            </a:xfrm>
            <a:prstGeom prst="rect">
              <a:avLst/>
            </a:prstGeom>
          </p:spPr>
        </p:pic>
        <p:pic>
          <p:nvPicPr>
            <p:cNvPr id="9" name="object 6">
              <a:extLst>
                <a:ext uri="{FF2B5EF4-FFF2-40B4-BE49-F238E27FC236}">
                  <a16:creationId xmlns:a16="http://schemas.microsoft.com/office/drawing/2014/main" id="{B24DEAF3-EB1A-4FF1-9CC1-6670CAC7C5FB}"/>
                </a:ext>
              </a:extLst>
            </p:cNvPr>
            <p:cNvPicPr/>
            <p:nvPr/>
          </p:nvPicPr>
          <p:blipFill>
            <a:blip r:embed="rId4" cstate="print"/>
            <a:stretch>
              <a:fillRect/>
            </a:stretch>
          </p:blipFill>
          <p:spPr>
            <a:xfrm>
              <a:off x="257175" y="2114550"/>
              <a:ext cx="5153025" cy="1762125"/>
            </a:xfrm>
            <a:prstGeom prst="rect">
              <a:avLst/>
            </a:prstGeom>
          </p:spPr>
        </p:pic>
        <p:sp>
          <p:nvSpPr>
            <p:cNvPr id="10" name="object 7">
              <a:extLst>
                <a:ext uri="{FF2B5EF4-FFF2-40B4-BE49-F238E27FC236}">
                  <a16:creationId xmlns:a16="http://schemas.microsoft.com/office/drawing/2014/main" id="{23CEDA67-EF11-0E94-244F-211689BCB7DE}"/>
                </a:ext>
              </a:extLst>
            </p:cNvPr>
            <p:cNvSpPr/>
            <p:nvPr/>
          </p:nvSpPr>
          <p:spPr>
            <a:xfrm>
              <a:off x="318173" y="2149221"/>
              <a:ext cx="5775325" cy="1572260"/>
            </a:xfrm>
            <a:custGeom>
              <a:avLst/>
              <a:gdLst/>
              <a:ahLst/>
              <a:cxnLst/>
              <a:rect l="l" t="t" r="r" b="b"/>
              <a:pathLst>
                <a:path w="5775325" h="1572260">
                  <a:moveTo>
                    <a:pt x="5774944" y="0"/>
                  </a:moveTo>
                  <a:lnTo>
                    <a:pt x="0" y="0"/>
                  </a:lnTo>
                  <a:lnTo>
                    <a:pt x="0" y="1571878"/>
                  </a:lnTo>
                  <a:lnTo>
                    <a:pt x="5774944" y="1571878"/>
                  </a:lnTo>
                  <a:lnTo>
                    <a:pt x="5774944" y="0"/>
                  </a:lnTo>
                  <a:close/>
                </a:path>
              </a:pathLst>
            </a:custGeom>
            <a:solidFill>
              <a:srgbClr val="FFFFEF"/>
            </a:solidFill>
          </p:spPr>
          <p:txBody>
            <a:bodyPr wrap="square" lIns="0" tIns="0" rIns="0" bIns="0" rtlCol="0"/>
            <a:lstStyle/>
            <a:p>
              <a:endParaRPr/>
            </a:p>
          </p:txBody>
        </p:sp>
        <p:sp>
          <p:nvSpPr>
            <p:cNvPr id="11" name="object 8">
              <a:extLst>
                <a:ext uri="{FF2B5EF4-FFF2-40B4-BE49-F238E27FC236}">
                  <a16:creationId xmlns:a16="http://schemas.microsoft.com/office/drawing/2014/main" id="{7A91F56F-2B2E-B637-D488-6CC0743EA988}"/>
                </a:ext>
              </a:extLst>
            </p:cNvPr>
            <p:cNvSpPr/>
            <p:nvPr/>
          </p:nvSpPr>
          <p:spPr>
            <a:xfrm>
              <a:off x="318173" y="2149221"/>
              <a:ext cx="5775325" cy="1572260"/>
            </a:xfrm>
            <a:custGeom>
              <a:avLst/>
              <a:gdLst/>
              <a:ahLst/>
              <a:cxnLst/>
              <a:rect l="l" t="t" r="r" b="b"/>
              <a:pathLst>
                <a:path w="5775325" h="1572260">
                  <a:moveTo>
                    <a:pt x="0" y="1571878"/>
                  </a:moveTo>
                  <a:lnTo>
                    <a:pt x="5774944" y="1571878"/>
                  </a:lnTo>
                  <a:lnTo>
                    <a:pt x="5774944" y="0"/>
                  </a:lnTo>
                  <a:lnTo>
                    <a:pt x="0" y="0"/>
                  </a:lnTo>
                  <a:lnTo>
                    <a:pt x="0" y="1571878"/>
                  </a:lnTo>
                  <a:close/>
                </a:path>
              </a:pathLst>
            </a:custGeom>
            <a:ln w="9534">
              <a:solidFill>
                <a:srgbClr val="BEBEBE"/>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53CD3257-6171-A534-5CE2-C4360E3B0287}"/>
              </a:ext>
            </a:extLst>
          </p:cNvPr>
          <p:cNvSpPr txBox="1"/>
          <p:nvPr/>
        </p:nvSpPr>
        <p:spPr>
          <a:xfrm>
            <a:off x="789686" y="2998054"/>
            <a:ext cx="4696460" cy="124841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195" dirty="0">
                <a:solidFill>
                  <a:srgbClr val="007E00"/>
                </a:solidFill>
                <a:latin typeface="Consolas"/>
                <a:cs typeface="Consolas"/>
              </a:rPr>
              <a:t> </a:t>
            </a:r>
            <a:r>
              <a:rPr sz="1550" b="1" dirty="0">
                <a:solidFill>
                  <a:srgbClr val="007E00"/>
                </a:solidFill>
                <a:latin typeface="Consolas"/>
                <a:cs typeface="Consolas"/>
              </a:rPr>
              <a:t>A</a:t>
            </a:r>
            <a:r>
              <a:rPr sz="1550" b="1" spc="105" dirty="0">
                <a:solidFill>
                  <a:srgbClr val="007E00"/>
                </a:solidFill>
                <a:latin typeface="Consolas"/>
                <a:cs typeface="Consolas"/>
              </a:rPr>
              <a:t> </a:t>
            </a:r>
            <a:r>
              <a:rPr sz="1550" b="1" dirty="0">
                <a:solidFill>
                  <a:srgbClr val="007E00"/>
                </a:solidFill>
                <a:latin typeface="Consolas"/>
                <a:cs typeface="Consolas"/>
              </a:rPr>
              <a:t>stand-alone</a:t>
            </a:r>
            <a:r>
              <a:rPr sz="1550" b="1" spc="105" dirty="0">
                <a:solidFill>
                  <a:srgbClr val="007E00"/>
                </a:solidFill>
                <a:latin typeface="Consolas"/>
                <a:cs typeface="Consolas"/>
              </a:rPr>
              <a:t> </a:t>
            </a:r>
            <a:r>
              <a:rPr sz="1550" b="1" dirty="0">
                <a:solidFill>
                  <a:srgbClr val="007E00"/>
                </a:solidFill>
                <a:latin typeface="Consolas"/>
                <a:cs typeface="Consolas"/>
              </a:rPr>
              <a:t>code</a:t>
            </a:r>
            <a:r>
              <a:rPr sz="1550" b="1" spc="110" dirty="0">
                <a:solidFill>
                  <a:srgbClr val="007E00"/>
                </a:solidFill>
                <a:latin typeface="Consolas"/>
                <a:cs typeface="Consolas"/>
              </a:rPr>
              <a:t> </a:t>
            </a:r>
            <a:r>
              <a:rPr sz="1550" b="1" spc="-20" dirty="0">
                <a:solidFill>
                  <a:srgbClr val="007E00"/>
                </a:solidFill>
                <a:latin typeface="Consolas"/>
                <a:cs typeface="Consolas"/>
              </a:rPr>
              <a:t>block</a:t>
            </a:r>
            <a:endParaRPr sz="1550" dirty="0">
              <a:latin typeface="Consolas"/>
              <a:cs typeface="Consolas"/>
            </a:endParaRPr>
          </a:p>
          <a:p>
            <a:pPr marL="12700">
              <a:lnSpc>
                <a:spcPct val="100000"/>
              </a:lnSpc>
              <a:spcBef>
                <a:spcPts val="95"/>
              </a:spcBef>
            </a:pPr>
            <a:r>
              <a:rPr sz="1550" b="1" spc="-50" dirty="0">
                <a:latin typeface="Consolas"/>
                <a:cs typeface="Consolas"/>
              </a:rPr>
              <a:t>{</a:t>
            </a:r>
            <a:endParaRPr sz="1550" dirty="0">
              <a:latin typeface="Consolas"/>
              <a:cs typeface="Consolas"/>
            </a:endParaRPr>
          </a:p>
          <a:p>
            <a:pPr marL="241300">
              <a:lnSpc>
                <a:spcPct val="100000"/>
              </a:lnSpc>
              <a:spcBef>
                <a:spcPts val="15"/>
              </a:spcBef>
            </a:pPr>
            <a:r>
              <a:rPr sz="1550" b="1" dirty="0">
                <a:solidFill>
                  <a:srgbClr val="007E00"/>
                </a:solidFill>
                <a:latin typeface="Consolas"/>
                <a:cs typeface="Consolas"/>
              </a:rPr>
              <a:t>//</a:t>
            </a:r>
            <a:r>
              <a:rPr sz="1550" b="1" spc="130" dirty="0">
                <a:solidFill>
                  <a:srgbClr val="007E00"/>
                </a:solidFill>
                <a:latin typeface="Consolas"/>
                <a:cs typeface="Consolas"/>
              </a:rPr>
              <a:t> </a:t>
            </a:r>
            <a:r>
              <a:rPr sz="1550" b="1" dirty="0">
                <a:solidFill>
                  <a:srgbClr val="007E00"/>
                </a:solidFill>
                <a:latin typeface="Consolas"/>
                <a:cs typeface="Consolas"/>
              </a:rPr>
              <a:t>Everything</a:t>
            </a:r>
            <a:r>
              <a:rPr sz="1550" b="1" spc="125" dirty="0">
                <a:solidFill>
                  <a:srgbClr val="007E00"/>
                </a:solidFill>
                <a:latin typeface="Consolas"/>
                <a:cs typeface="Consolas"/>
              </a:rPr>
              <a:t> </a:t>
            </a:r>
            <a:r>
              <a:rPr sz="1550" b="1" dirty="0">
                <a:solidFill>
                  <a:srgbClr val="007E00"/>
                </a:solidFill>
                <a:latin typeface="Consolas"/>
                <a:cs typeface="Consolas"/>
              </a:rPr>
              <a:t>inside</a:t>
            </a:r>
            <a:r>
              <a:rPr sz="1550" b="1" spc="130" dirty="0">
                <a:solidFill>
                  <a:srgbClr val="007E00"/>
                </a:solidFill>
                <a:latin typeface="Consolas"/>
                <a:cs typeface="Consolas"/>
              </a:rPr>
              <a:t> </a:t>
            </a:r>
            <a:r>
              <a:rPr sz="1550" b="1" dirty="0">
                <a:solidFill>
                  <a:srgbClr val="007E00"/>
                </a:solidFill>
                <a:latin typeface="Consolas"/>
                <a:cs typeface="Consolas"/>
              </a:rPr>
              <a:t>the</a:t>
            </a:r>
            <a:r>
              <a:rPr sz="1550" b="1" spc="210" dirty="0">
                <a:solidFill>
                  <a:srgbClr val="007E00"/>
                </a:solidFill>
                <a:latin typeface="Consolas"/>
                <a:cs typeface="Consolas"/>
              </a:rPr>
              <a:t> </a:t>
            </a:r>
            <a:r>
              <a:rPr sz="1550" b="1" dirty="0">
                <a:solidFill>
                  <a:srgbClr val="007E00"/>
                </a:solidFill>
                <a:latin typeface="Consolas"/>
                <a:cs typeface="Consolas"/>
              </a:rPr>
              <a:t>curlies</a:t>
            </a:r>
            <a:r>
              <a:rPr sz="1550" b="1" spc="130" dirty="0">
                <a:solidFill>
                  <a:srgbClr val="007E00"/>
                </a:solidFill>
                <a:latin typeface="Consolas"/>
                <a:cs typeface="Consolas"/>
              </a:rPr>
              <a:t> </a:t>
            </a:r>
            <a:r>
              <a:rPr sz="1550" b="1" spc="-10" dirty="0">
                <a:solidFill>
                  <a:srgbClr val="007E00"/>
                </a:solidFill>
                <a:latin typeface="Consolas"/>
                <a:cs typeface="Consolas"/>
              </a:rPr>
              <a:t>belongs</a:t>
            </a:r>
            <a:endParaRPr sz="1550" dirty="0">
              <a:latin typeface="Consolas"/>
              <a:cs typeface="Consolas"/>
            </a:endParaRPr>
          </a:p>
          <a:p>
            <a:pPr marL="241300">
              <a:lnSpc>
                <a:spcPct val="100000"/>
              </a:lnSpc>
              <a:spcBef>
                <a:spcPts val="95"/>
              </a:spcBef>
            </a:pPr>
            <a:r>
              <a:rPr sz="1550" b="1" dirty="0">
                <a:solidFill>
                  <a:srgbClr val="007E00"/>
                </a:solidFill>
                <a:latin typeface="Consolas"/>
                <a:cs typeface="Consolas"/>
              </a:rPr>
              <a:t>//</a:t>
            </a:r>
            <a:r>
              <a:rPr sz="1550" b="1" spc="70" dirty="0">
                <a:solidFill>
                  <a:srgbClr val="007E00"/>
                </a:solidFill>
                <a:latin typeface="Consolas"/>
                <a:cs typeface="Consolas"/>
              </a:rPr>
              <a:t> </a:t>
            </a:r>
            <a:r>
              <a:rPr sz="1550" b="1" dirty="0">
                <a:solidFill>
                  <a:srgbClr val="007E00"/>
                </a:solidFill>
                <a:latin typeface="Consolas"/>
                <a:cs typeface="Consolas"/>
              </a:rPr>
              <a:t>to</a:t>
            </a:r>
            <a:r>
              <a:rPr sz="1550" b="1" spc="70" dirty="0">
                <a:solidFill>
                  <a:srgbClr val="007E00"/>
                </a:solidFill>
                <a:latin typeface="Consolas"/>
                <a:cs typeface="Consolas"/>
              </a:rPr>
              <a:t> </a:t>
            </a:r>
            <a:r>
              <a:rPr sz="1550" b="1" dirty="0">
                <a:solidFill>
                  <a:srgbClr val="007E00"/>
                </a:solidFill>
                <a:latin typeface="Consolas"/>
                <a:cs typeface="Consolas"/>
              </a:rPr>
              <a:t>this</a:t>
            </a:r>
            <a:r>
              <a:rPr sz="1550" b="1" spc="75" dirty="0">
                <a:solidFill>
                  <a:srgbClr val="007E00"/>
                </a:solidFill>
                <a:latin typeface="Consolas"/>
                <a:cs typeface="Consolas"/>
              </a:rPr>
              <a:t> </a:t>
            </a:r>
            <a:r>
              <a:rPr sz="1550" b="1" dirty="0">
                <a:solidFill>
                  <a:srgbClr val="007E00"/>
                </a:solidFill>
                <a:latin typeface="Consolas"/>
                <a:cs typeface="Consolas"/>
              </a:rPr>
              <a:t>code</a:t>
            </a:r>
            <a:r>
              <a:rPr sz="1550" b="1" spc="150" dirty="0">
                <a:solidFill>
                  <a:srgbClr val="007E00"/>
                </a:solidFill>
                <a:latin typeface="Consolas"/>
                <a:cs typeface="Consolas"/>
              </a:rPr>
              <a:t> </a:t>
            </a:r>
            <a:r>
              <a:rPr sz="1550" b="1" spc="-20" dirty="0">
                <a:solidFill>
                  <a:srgbClr val="007E00"/>
                </a:solidFill>
                <a:latin typeface="Consolas"/>
                <a:cs typeface="Consolas"/>
              </a:rPr>
              <a:t>block</a:t>
            </a:r>
            <a:endParaRPr sz="1550" dirty="0">
              <a:latin typeface="Consolas"/>
              <a:cs typeface="Consolas"/>
            </a:endParaRPr>
          </a:p>
          <a:p>
            <a:pPr marL="12700">
              <a:lnSpc>
                <a:spcPct val="100000"/>
              </a:lnSpc>
              <a:spcBef>
                <a:spcPts val="90"/>
              </a:spcBef>
            </a:pPr>
            <a:r>
              <a:rPr sz="1550" b="1" spc="-50" dirty="0">
                <a:latin typeface="Consolas"/>
                <a:cs typeface="Consolas"/>
              </a:rPr>
              <a:t>}</a:t>
            </a:r>
            <a:endParaRPr sz="1550" dirty="0">
              <a:latin typeface="Consolas"/>
              <a:cs typeface="Consolas"/>
            </a:endParaRPr>
          </a:p>
        </p:txBody>
      </p:sp>
      <p:grpSp>
        <p:nvGrpSpPr>
          <p:cNvPr id="13" name="object 10">
            <a:extLst>
              <a:ext uri="{FF2B5EF4-FFF2-40B4-BE49-F238E27FC236}">
                <a16:creationId xmlns:a16="http://schemas.microsoft.com/office/drawing/2014/main" id="{1C2849A7-BD0B-D80E-3350-EB45D49037AE}"/>
              </a:ext>
            </a:extLst>
          </p:cNvPr>
          <p:cNvGrpSpPr/>
          <p:nvPr/>
        </p:nvGrpSpPr>
        <p:grpSpPr>
          <a:xfrm>
            <a:off x="669036" y="4726998"/>
            <a:ext cx="5953125" cy="2009775"/>
            <a:chOff x="257175" y="4200525"/>
            <a:chExt cx="5953125" cy="2009775"/>
          </a:xfrm>
        </p:grpSpPr>
        <p:pic>
          <p:nvPicPr>
            <p:cNvPr id="14" name="object 11">
              <a:extLst>
                <a:ext uri="{FF2B5EF4-FFF2-40B4-BE49-F238E27FC236}">
                  <a16:creationId xmlns:a16="http://schemas.microsoft.com/office/drawing/2014/main" id="{9109C3F4-B808-263B-30BF-24E619B69837}"/>
                </a:ext>
              </a:extLst>
            </p:cNvPr>
            <p:cNvPicPr/>
            <p:nvPr/>
          </p:nvPicPr>
          <p:blipFill>
            <a:blip r:embed="rId5" cstate="print"/>
            <a:stretch>
              <a:fillRect/>
            </a:stretch>
          </p:blipFill>
          <p:spPr>
            <a:xfrm>
              <a:off x="295275" y="4210050"/>
              <a:ext cx="5915025" cy="1962150"/>
            </a:xfrm>
            <a:prstGeom prst="rect">
              <a:avLst/>
            </a:prstGeom>
          </p:spPr>
        </p:pic>
        <p:pic>
          <p:nvPicPr>
            <p:cNvPr id="15" name="object 12">
              <a:extLst>
                <a:ext uri="{FF2B5EF4-FFF2-40B4-BE49-F238E27FC236}">
                  <a16:creationId xmlns:a16="http://schemas.microsoft.com/office/drawing/2014/main" id="{24F782B2-0552-34CE-B73F-168864EC7CB9}"/>
                </a:ext>
              </a:extLst>
            </p:cNvPr>
            <p:cNvPicPr/>
            <p:nvPr/>
          </p:nvPicPr>
          <p:blipFill>
            <a:blip r:embed="rId6" cstate="print"/>
            <a:stretch>
              <a:fillRect/>
            </a:stretch>
          </p:blipFill>
          <p:spPr>
            <a:xfrm>
              <a:off x="257175" y="4200525"/>
              <a:ext cx="5267325" cy="2009775"/>
            </a:xfrm>
            <a:prstGeom prst="rect">
              <a:avLst/>
            </a:prstGeom>
          </p:spPr>
        </p:pic>
        <p:sp>
          <p:nvSpPr>
            <p:cNvPr id="16" name="object 13">
              <a:extLst>
                <a:ext uri="{FF2B5EF4-FFF2-40B4-BE49-F238E27FC236}">
                  <a16:creationId xmlns:a16="http://schemas.microsoft.com/office/drawing/2014/main" id="{27E09A03-0425-F8EE-96B5-02669113FD5C}"/>
                </a:ext>
              </a:extLst>
            </p:cNvPr>
            <p:cNvSpPr/>
            <p:nvPr/>
          </p:nvSpPr>
          <p:spPr>
            <a:xfrm>
              <a:off x="318173" y="4233189"/>
              <a:ext cx="5775325" cy="1818005"/>
            </a:xfrm>
            <a:custGeom>
              <a:avLst/>
              <a:gdLst/>
              <a:ahLst/>
              <a:cxnLst/>
              <a:rect l="l" t="t" r="r" b="b"/>
              <a:pathLst>
                <a:path w="5775325" h="1818004">
                  <a:moveTo>
                    <a:pt x="5774944" y="0"/>
                  </a:moveTo>
                  <a:lnTo>
                    <a:pt x="0" y="0"/>
                  </a:lnTo>
                  <a:lnTo>
                    <a:pt x="0" y="1818005"/>
                  </a:lnTo>
                  <a:lnTo>
                    <a:pt x="5774944" y="1818005"/>
                  </a:lnTo>
                  <a:lnTo>
                    <a:pt x="5774944" y="0"/>
                  </a:lnTo>
                  <a:close/>
                </a:path>
              </a:pathLst>
            </a:custGeom>
            <a:solidFill>
              <a:srgbClr val="FFFFEF"/>
            </a:solidFill>
          </p:spPr>
          <p:txBody>
            <a:bodyPr wrap="square" lIns="0" tIns="0" rIns="0" bIns="0" rtlCol="0"/>
            <a:lstStyle/>
            <a:p>
              <a:endParaRPr/>
            </a:p>
          </p:txBody>
        </p:sp>
        <p:sp>
          <p:nvSpPr>
            <p:cNvPr id="17" name="object 14">
              <a:extLst>
                <a:ext uri="{FF2B5EF4-FFF2-40B4-BE49-F238E27FC236}">
                  <a16:creationId xmlns:a16="http://schemas.microsoft.com/office/drawing/2014/main" id="{6F549B27-4F4F-7733-6FDA-E66B90290FDD}"/>
                </a:ext>
              </a:extLst>
            </p:cNvPr>
            <p:cNvSpPr/>
            <p:nvPr/>
          </p:nvSpPr>
          <p:spPr>
            <a:xfrm>
              <a:off x="318173" y="4233189"/>
              <a:ext cx="5775325" cy="1818005"/>
            </a:xfrm>
            <a:custGeom>
              <a:avLst/>
              <a:gdLst/>
              <a:ahLst/>
              <a:cxnLst/>
              <a:rect l="l" t="t" r="r" b="b"/>
              <a:pathLst>
                <a:path w="5775325" h="1818004">
                  <a:moveTo>
                    <a:pt x="0" y="1818005"/>
                  </a:moveTo>
                  <a:lnTo>
                    <a:pt x="5774944" y="1818005"/>
                  </a:lnTo>
                  <a:lnTo>
                    <a:pt x="5774944" y="0"/>
                  </a:lnTo>
                  <a:lnTo>
                    <a:pt x="0" y="0"/>
                  </a:lnTo>
                  <a:lnTo>
                    <a:pt x="0" y="1818005"/>
                  </a:lnTo>
                  <a:close/>
                </a:path>
              </a:pathLst>
            </a:custGeom>
            <a:ln w="9534">
              <a:solidFill>
                <a:srgbClr val="BEBEBE"/>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DF6860CA-C707-B3A4-A3A8-AECAD2A49E09}"/>
              </a:ext>
            </a:extLst>
          </p:cNvPr>
          <p:cNvSpPr txBox="1"/>
          <p:nvPr/>
        </p:nvSpPr>
        <p:spPr>
          <a:xfrm>
            <a:off x="789686" y="4790180"/>
            <a:ext cx="3810635" cy="513715"/>
          </a:xfrm>
          <a:prstGeom prst="rect">
            <a:avLst/>
          </a:prstGeom>
        </p:spPr>
        <p:txBody>
          <a:bodyPr vert="horz" wrap="square" lIns="0" tIns="4445" rIns="0" bIns="0" rtlCol="0">
            <a:spAutoFit/>
          </a:bodyPr>
          <a:lstStyle/>
          <a:p>
            <a:pPr marL="12700" marR="5080">
              <a:lnSpc>
                <a:spcPct val="104900"/>
              </a:lnSpc>
              <a:spcBef>
                <a:spcPts val="35"/>
              </a:spcBef>
            </a:pPr>
            <a:r>
              <a:rPr sz="1550" b="1" dirty="0">
                <a:solidFill>
                  <a:srgbClr val="007E00"/>
                </a:solidFill>
                <a:latin typeface="Consolas"/>
                <a:cs typeface="Consolas"/>
              </a:rPr>
              <a:t>//</a:t>
            </a:r>
            <a:r>
              <a:rPr sz="1550" b="1" spc="155" dirty="0">
                <a:solidFill>
                  <a:srgbClr val="007E00"/>
                </a:solidFill>
                <a:latin typeface="Consolas"/>
                <a:cs typeface="Consolas"/>
              </a:rPr>
              <a:t> </a:t>
            </a:r>
            <a:r>
              <a:rPr sz="1550" b="1" dirty="0">
                <a:solidFill>
                  <a:srgbClr val="007E00"/>
                </a:solidFill>
                <a:latin typeface="Consolas"/>
                <a:cs typeface="Consolas"/>
              </a:rPr>
              <a:t>Here's</a:t>
            </a:r>
            <a:r>
              <a:rPr sz="1550" b="1" spc="75" dirty="0">
                <a:solidFill>
                  <a:srgbClr val="007E00"/>
                </a:solidFill>
                <a:latin typeface="Consolas"/>
                <a:cs typeface="Consolas"/>
              </a:rPr>
              <a:t> </a:t>
            </a:r>
            <a:r>
              <a:rPr sz="1550" b="1" dirty="0">
                <a:solidFill>
                  <a:srgbClr val="007E00"/>
                </a:solidFill>
                <a:latin typeface="Consolas"/>
                <a:cs typeface="Consolas"/>
              </a:rPr>
              <a:t>a</a:t>
            </a:r>
            <a:r>
              <a:rPr sz="1550" b="1" spc="150" dirty="0">
                <a:solidFill>
                  <a:srgbClr val="007E00"/>
                </a:solidFill>
                <a:latin typeface="Consolas"/>
                <a:cs typeface="Consolas"/>
              </a:rPr>
              <a:t> </a:t>
            </a:r>
            <a:r>
              <a:rPr sz="1550" b="1" dirty="0">
                <a:solidFill>
                  <a:srgbClr val="007E00"/>
                </a:solidFill>
                <a:latin typeface="Consolas"/>
                <a:cs typeface="Consolas"/>
              </a:rPr>
              <a:t>more</a:t>
            </a:r>
            <a:r>
              <a:rPr sz="1550" b="1" spc="75" dirty="0">
                <a:solidFill>
                  <a:srgbClr val="007E00"/>
                </a:solidFill>
                <a:latin typeface="Consolas"/>
                <a:cs typeface="Consolas"/>
              </a:rPr>
              <a:t> </a:t>
            </a:r>
            <a:r>
              <a:rPr sz="1550" b="1" dirty="0">
                <a:solidFill>
                  <a:srgbClr val="007E00"/>
                </a:solidFill>
                <a:latin typeface="Consolas"/>
                <a:cs typeface="Consolas"/>
              </a:rPr>
              <a:t>useful</a:t>
            </a:r>
            <a:r>
              <a:rPr sz="1550" b="1" spc="150" dirty="0">
                <a:solidFill>
                  <a:srgbClr val="007E00"/>
                </a:solidFill>
                <a:latin typeface="Consolas"/>
                <a:cs typeface="Consolas"/>
              </a:rPr>
              <a:t> </a:t>
            </a:r>
            <a:r>
              <a:rPr sz="1550" b="1" dirty="0">
                <a:solidFill>
                  <a:srgbClr val="007E00"/>
                </a:solidFill>
                <a:latin typeface="Consolas"/>
                <a:cs typeface="Consolas"/>
              </a:rPr>
              <a:t>code</a:t>
            </a:r>
            <a:r>
              <a:rPr sz="1550" b="1" spc="75" dirty="0">
                <a:solidFill>
                  <a:srgbClr val="007E00"/>
                </a:solidFill>
                <a:latin typeface="Consolas"/>
                <a:cs typeface="Consolas"/>
              </a:rPr>
              <a:t> </a:t>
            </a:r>
            <a:r>
              <a:rPr sz="1550" b="1" spc="-10" dirty="0">
                <a:solidFill>
                  <a:srgbClr val="007E00"/>
                </a:solidFill>
                <a:latin typeface="Consolas"/>
                <a:cs typeface="Consolas"/>
              </a:rPr>
              <a:t>block </a:t>
            </a:r>
            <a:r>
              <a:rPr sz="1550" b="1" dirty="0">
                <a:solidFill>
                  <a:srgbClr val="7E0054"/>
                </a:solidFill>
                <a:latin typeface="Consolas"/>
                <a:cs typeface="Consolas"/>
              </a:rPr>
              <a:t>function</a:t>
            </a:r>
            <a:r>
              <a:rPr sz="1550" b="1" spc="409" dirty="0">
                <a:solidFill>
                  <a:srgbClr val="7E0054"/>
                </a:solidFill>
                <a:latin typeface="Consolas"/>
                <a:cs typeface="Consolas"/>
              </a:rPr>
              <a:t> </a:t>
            </a:r>
            <a:r>
              <a:rPr sz="1550" b="1" dirty="0">
                <a:latin typeface="Consolas"/>
                <a:cs typeface="Consolas"/>
              </a:rPr>
              <a:t>doThis(someParameter)</a:t>
            </a:r>
            <a:r>
              <a:rPr sz="1550" b="1" spc="300" dirty="0">
                <a:latin typeface="Consolas"/>
                <a:cs typeface="Consolas"/>
              </a:rPr>
              <a:t> </a:t>
            </a:r>
            <a:r>
              <a:rPr sz="1550" b="1" spc="-50" dirty="0">
                <a:latin typeface="Consolas"/>
                <a:cs typeface="Consolas"/>
              </a:rPr>
              <a:t>{</a:t>
            </a:r>
            <a:endParaRPr sz="1550">
              <a:latin typeface="Consolas"/>
              <a:cs typeface="Consolas"/>
            </a:endParaRPr>
          </a:p>
        </p:txBody>
      </p:sp>
      <p:sp>
        <p:nvSpPr>
          <p:cNvPr id="19" name="object 16">
            <a:extLst>
              <a:ext uri="{FF2B5EF4-FFF2-40B4-BE49-F238E27FC236}">
                <a16:creationId xmlns:a16="http://schemas.microsoft.com/office/drawing/2014/main" id="{322B5822-107E-EABF-FFB3-10290CA8EB5F}"/>
              </a:ext>
            </a:extLst>
          </p:cNvPr>
          <p:cNvSpPr txBox="1"/>
          <p:nvPr/>
        </p:nvSpPr>
        <p:spPr>
          <a:xfrm>
            <a:off x="1018286" y="5276590"/>
            <a:ext cx="4581525" cy="51435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70" dirty="0">
                <a:solidFill>
                  <a:srgbClr val="007E00"/>
                </a:solidFill>
                <a:latin typeface="Consolas"/>
                <a:cs typeface="Consolas"/>
              </a:rPr>
              <a:t> </a:t>
            </a:r>
            <a:r>
              <a:rPr sz="1550" b="1" dirty="0">
                <a:solidFill>
                  <a:srgbClr val="007E00"/>
                </a:solidFill>
                <a:latin typeface="Consolas"/>
                <a:cs typeface="Consolas"/>
              </a:rPr>
              <a:t>This</a:t>
            </a:r>
            <a:r>
              <a:rPr sz="1550" b="1" spc="75" dirty="0">
                <a:solidFill>
                  <a:srgbClr val="007E00"/>
                </a:solidFill>
                <a:latin typeface="Consolas"/>
                <a:cs typeface="Consolas"/>
              </a:rPr>
              <a:t> </a:t>
            </a:r>
            <a:r>
              <a:rPr sz="1550" b="1" dirty="0">
                <a:solidFill>
                  <a:srgbClr val="007E00"/>
                </a:solidFill>
                <a:latin typeface="Consolas"/>
                <a:cs typeface="Consolas"/>
              </a:rPr>
              <a:t>code</a:t>
            </a:r>
            <a:r>
              <a:rPr sz="1550" b="1" spc="155" dirty="0">
                <a:solidFill>
                  <a:srgbClr val="007E00"/>
                </a:solidFill>
                <a:latin typeface="Consolas"/>
                <a:cs typeface="Consolas"/>
              </a:rPr>
              <a:t> </a:t>
            </a:r>
            <a:r>
              <a:rPr sz="1550" b="1" dirty="0">
                <a:solidFill>
                  <a:srgbClr val="007E00"/>
                </a:solidFill>
                <a:latin typeface="Consolas"/>
                <a:cs typeface="Consolas"/>
              </a:rPr>
              <a:t>block</a:t>
            </a:r>
            <a:r>
              <a:rPr sz="1550" b="1" spc="160" dirty="0">
                <a:solidFill>
                  <a:srgbClr val="007E00"/>
                </a:solidFill>
                <a:latin typeface="Consolas"/>
                <a:cs typeface="Consolas"/>
              </a:rPr>
              <a:t> </a:t>
            </a:r>
            <a:r>
              <a:rPr sz="1550" b="1" dirty="0">
                <a:solidFill>
                  <a:srgbClr val="007E00"/>
                </a:solidFill>
                <a:latin typeface="Consolas"/>
                <a:cs typeface="Consolas"/>
              </a:rPr>
              <a:t>becomes</a:t>
            </a:r>
            <a:r>
              <a:rPr sz="1550" b="1" spc="75" dirty="0">
                <a:solidFill>
                  <a:srgbClr val="007E00"/>
                </a:solidFill>
                <a:latin typeface="Consolas"/>
                <a:cs typeface="Consolas"/>
              </a:rPr>
              <a:t> </a:t>
            </a:r>
            <a:r>
              <a:rPr sz="1550" b="1" dirty="0">
                <a:solidFill>
                  <a:srgbClr val="007E00"/>
                </a:solidFill>
                <a:latin typeface="Consolas"/>
                <a:cs typeface="Consolas"/>
              </a:rPr>
              <a:t>the</a:t>
            </a:r>
            <a:r>
              <a:rPr sz="1550" b="1" spc="160" dirty="0">
                <a:solidFill>
                  <a:srgbClr val="007E00"/>
                </a:solidFill>
                <a:latin typeface="Consolas"/>
                <a:cs typeface="Consolas"/>
              </a:rPr>
              <a:t> </a:t>
            </a:r>
            <a:r>
              <a:rPr sz="1550" b="1" spc="-10" dirty="0">
                <a:solidFill>
                  <a:srgbClr val="007E00"/>
                </a:solidFill>
                <a:latin typeface="Consolas"/>
                <a:cs typeface="Consolas"/>
              </a:rPr>
              <a:t>executable</a:t>
            </a:r>
            <a:endParaRPr sz="1550">
              <a:latin typeface="Consolas"/>
              <a:cs typeface="Consolas"/>
            </a:endParaRPr>
          </a:p>
          <a:p>
            <a:pPr marL="12700">
              <a:lnSpc>
                <a:spcPct val="100000"/>
              </a:lnSpc>
              <a:spcBef>
                <a:spcPts val="95"/>
              </a:spcBef>
            </a:pPr>
            <a:r>
              <a:rPr sz="1550" b="1" dirty="0">
                <a:solidFill>
                  <a:srgbClr val="007E00"/>
                </a:solidFill>
                <a:latin typeface="Consolas"/>
                <a:cs typeface="Consolas"/>
              </a:rPr>
              <a:t>//</a:t>
            </a:r>
            <a:r>
              <a:rPr sz="1550" b="1" spc="65" dirty="0">
                <a:solidFill>
                  <a:srgbClr val="007E00"/>
                </a:solidFill>
                <a:latin typeface="Consolas"/>
                <a:cs typeface="Consolas"/>
              </a:rPr>
              <a:t> </a:t>
            </a:r>
            <a:r>
              <a:rPr sz="1550" b="1" dirty="0">
                <a:solidFill>
                  <a:srgbClr val="007E00"/>
                </a:solidFill>
                <a:latin typeface="Consolas"/>
                <a:cs typeface="Consolas"/>
              </a:rPr>
              <a:t>part</a:t>
            </a:r>
            <a:r>
              <a:rPr sz="1550" b="1" spc="65" dirty="0">
                <a:solidFill>
                  <a:srgbClr val="007E00"/>
                </a:solidFill>
                <a:latin typeface="Consolas"/>
                <a:cs typeface="Consolas"/>
              </a:rPr>
              <a:t> </a:t>
            </a:r>
            <a:r>
              <a:rPr sz="1550" b="1" dirty="0">
                <a:solidFill>
                  <a:srgbClr val="007E00"/>
                </a:solidFill>
                <a:latin typeface="Consolas"/>
                <a:cs typeface="Consolas"/>
              </a:rPr>
              <a:t>of</a:t>
            </a:r>
            <a:r>
              <a:rPr sz="1550" b="1" spc="70" dirty="0">
                <a:solidFill>
                  <a:srgbClr val="007E00"/>
                </a:solidFill>
                <a:latin typeface="Consolas"/>
                <a:cs typeface="Consolas"/>
              </a:rPr>
              <a:t> </a:t>
            </a:r>
            <a:r>
              <a:rPr sz="1550" b="1" dirty="0">
                <a:solidFill>
                  <a:srgbClr val="007E00"/>
                </a:solidFill>
                <a:latin typeface="Consolas"/>
                <a:cs typeface="Consolas"/>
              </a:rPr>
              <a:t>a</a:t>
            </a:r>
            <a:r>
              <a:rPr sz="1550" b="1" spc="150" dirty="0">
                <a:solidFill>
                  <a:srgbClr val="007E00"/>
                </a:solidFill>
                <a:latin typeface="Consolas"/>
                <a:cs typeface="Consolas"/>
              </a:rPr>
              <a:t> </a:t>
            </a:r>
            <a:r>
              <a:rPr sz="1550" b="1" dirty="0">
                <a:solidFill>
                  <a:srgbClr val="007E00"/>
                </a:solidFill>
                <a:latin typeface="Consolas"/>
                <a:cs typeface="Consolas"/>
              </a:rPr>
              <a:t>function</a:t>
            </a:r>
            <a:r>
              <a:rPr sz="1550" b="1" spc="145" dirty="0">
                <a:solidFill>
                  <a:srgbClr val="007E00"/>
                </a:solidFill>
                <a:latin typeface="Consolas"/>
                <a:cs typeface="Consolas"/>
              </a:rPr>
              <a:t> </a:t>
            </a:r>
            <a:r>
              <a:rPr sz="1550" b="1" spc="-10" dirty="0">
                <a:solidFill>
                  <a:srgbClr val="007E00"/>
                </a:solidFill>
                <a:latin typeface="Consolas"/>
                <a:cs typeface="Consolas"/>
              </a:rPr>
              <a:t>object.</a:t>
            </a:r>
            <a:endParaRPr sz="1550">
              <a:latin typeface="Consolas"/>
              <a:cs typeface="Consolas"/>
            </a:endParaRPr>
          </a:p>
        </p:txBody>
      </p:sp>
      <p:sp>
        <p:nvSpPr>
          <p:cNvPr id="20" name="object 17">
            <a:extLst>
              <a:ext uri="{FF2B5EF4-FFF2-40B4-BE49-F238E27FC236}">
                <a16:creationId xmlns:a16="http://schemas.microsoft.com/office/drawing/2014/main" id="{8A69163C-952D-1106-FBD7-6309DEF645EC}"/>
              </a:ext>
            </a:extLst>
          </p:cNvPr>
          <p:cNvSpPr txBox="1"/>
          <p:nvPr/>
        </p:nvSpPr>
        <p:spPr>
          <a:xfrm>
            <a:off x="789686" y="5772525"/>
            <a:ext cx="135890" cy="266065"/>
          </a:xfrm>
          <a:prstGeom prst="rect">
            <a:avLst/>
          </a:prstGeom>
        </p:spPr>
        <p:txBody>
          <a:bodyPr vert="horz" wrap="square" lIns="0" tIns="15875" rIns="0" bIns="0" rtlCol="0">
            <a:spAutoFit/>
          </a:bodyPr>
          <a:lstStyle/>
          <a:p>
            <a:pPr marL="12700">
              <a:lnSpc>
                <a:spcPct val="100000"/>
              </a:lnSpc>
              <a:spcBef>
                <a:spcPts val="125"/>
              </a:spcBef>
            </a:pPr>
            <a:r>
              <a:rPr sz="1550" b="1" spc="-50" dirty="0">
                <a:latin typeface="Consolas"/>
                <a:cs typeface="Consolas"/>
              </a:rPr>
              <a:t>}</a:t>
            </a:r>
            <a:endParaRPr sz="1550">
              <a:latin typeface="Consolas"/>
              <a:cs typeface="Consolas"/>
            </a:endParaRPr>
          </a:p>
        </p:txBody>
      </p:sp>
      <p:sp>
        <p:nvSpPr>
          <p:cNvPr id="21" name="object 18">
            <a:extLst>
              <a:ext uri="{FF2B5EF4-FFF2-40B4-BE49-F238E27FC236}">
                <a16:creationId xmlns:a16="http://schemas.microsoft.com/office/drawing/2014/main" id="{CCD90B53-0DD0-DBD8-AEED-1AEEB9313ECE}"/>
              </a:ext>
            </a:extLst>
          </p:cNvPr>
          <p:cNvSpPr txBox="1"/>
          <p:nvPr/>
        </p:nvSpPr>
        <p:spPr>
          <a:xfrm>
            <a:off x="789686" y="6258935"/>
            <a:ext cx="2037080"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doThis(</a:t>
            </a:r>
            <a:r>
              <a:rPr sz="1550" dirty="0">
                <a:solidFill>
                  <a:srgbClr val="2A00FF"/>
                </a:solidFill>
                <a:latin typeface="Consolas"/>
                <a:cs typeface="Consolas"/>
              </a:rPr>
              <a:t>"a</a:t>
            </a:r>
            <a:r>
              <a:rPr sz="1550" spc="250" dirty="0">
                <a:solidFill>
                  <a:srgbClr val="2A00FF"/>
                </a:solidFill>
                <a:latin typeface="Consolas"/>
                <a:cs typeface="Consolas"/>
              </a:rPr>
              <a:t> </a:t>
            </a:r>
            <a:r>
              <a:rPr sz="1550" spc="-10" dirty="0">
                <a:solidFill>
                  <a:srgbClr val="2A00FF"/>
                </a:solidFill>
                <a:latin typeface="Consolas"/>
                <a:cs typeface="Consolas"/>
              </a:rPr>
              <a:t>value"</a:t>
            </a:r>
            <a:r>
              <a:rPr sz="1550" b="1" spc="-10" dirty="0">
                <a:latin typeface="Consolas"/>
                <a:cs typeface="Consolas"/>
              </a:rPr>
              <a:t>);</a:t>
            </a:r>
            <a:endParaRPr sz="1550">
              <a:latin typeface="Consolas"/>
              <a:cs typeface="Consolas"/>
            </a:endParaRPr>
          </a:p>
        </p:txBody>
      </p:sp>
      <p:grpSp>
        <p:nvGrpSpPr>
          <p:cNvPr id="22" name="object 19">
            <a:extLst>
              <a:ext uri="{FF2B5EF4-FFF2-40B4-BE49-F238E27FC236}">
                <a16:creationId xmlns:a16="http://schemas.microsoft.com/office/drawing/2014/main" id="{8E00DBB7-14FB-0755-6FCD-A7D008039F8B}"/>
              </a:ext>
            </a:extLst>
          </p:cNvPr>
          <p:cNvGrpSpPr/>
          <p:nvPr/>
        </p:nvGrpSpPr>
        <p:grpSpPr>
          <a:xfrm>
            <a:off x="6010275" y="2889815"/>
            <a:ext cx="5996998" cy="920115"/>
            <a:chOff x="5598414" y="2363342"/>
            <a:chExt cx="4570095" cy="920115"/>
          </a:xfrm>
        </p:grpSpPr>
        <p:pic>
          <p:nvPicPr>
            <p:cNvPr id="23" name="object 20">
              <a:extLst>
                <a:ext uri="{FF2B5EF4-FFF2-40B4-BE49-F238E27FC236}">
                  <a16:creationId xmlns:a16="http://schemas.microsoft.com/office/drawing/2014/main" id="{D5D3BE58-6547-3BD9-7AF1-08C584E37FF3}"/>
                </a:ext>
              </a:extLst>
            </p:cNvPr>
            <p:cNvPicPr/>
            <p:nvPr/>
          </p:nvPicPr>
          <p:blipFill>
            <a:blip r:embed="rId7" cstate="print"/>
            <a:stretch>
              <a:fillRect/>
            </a:stretch>
          </p:blipFill>
          <p:spPr>
            <a:xfrm>
              <a:off x="5603494" y="2368422"/>
              <a:ext cx="4559934" cy="909447"/>
            </a:xfrm>
            <a:prstGeom prst="rect">
              <a:avLst/>
            </a:prstGeom>
          </p:spPr>
        </p:pic>
        <p:sp>
          <p:nvSpPr>
            <p:cNvPr id="24" name="object 21">
              <a:extLst>
                <a:ext uri="{FF2B5EF4-FFF2-40B4-BE49-F238E27FC236}">
                  <a16:creationId xmlns:a16="http://schemas.microsoft.com/office/drawing/2014/main" id="{66F05B8D-4C4C-DCCD-7886-95AA8A39FE1E}"/>
                </a:ext>
              </a:extLst>
            </p:cNvPr>
            <p:cNvSpPr/>
            <p:nvPr/>
          </p:nvSpPr>
          <p:spPr>
            <a:xfrm>
              <a:off x="5603494" y="2368422"/>
              <a:ext cx="4559935" cy="909955"/>
            </a:xfrm>
            <a:custGeom>
              <a:avLst/>
              <a:gdLst/>
              <a:ahLst/>
              <a:cxnLst/>
              <a:rect l="l" t="t" r="r" b="b"/>
              <a:pathLst>
                <a:path w="4559934" h="909954">
                  <a:moveTo>
                    <a:pt x="1032128" y="151511"/>
                  </a:moveTo>
                  <a:lnTo>
                    <a:pt x="1039852" y="103615"/>
                  </a:lnTo>
                  <a:lnTo>
                    <a:pt x="1061365" y="62023"/>
                  </a:lnTo>
                  <a:lnTo>
                    <a:pt x="1094180" y="29228"/>
                  </a:lnTo>
                  <a:lnTo>
                    <a:pt x="1135809" y="7722"/>
                  </a:lnTo>
                  <a:lnTo>
                    <a:pt x="1183766" y="0"/>
                  </a:lnTo>
                  <a:lnTo>
                    <a:pt x="1620138" y="0"/>
                  </a:lnTo>
                  <a:lnTo>
                    <a:pt x="2502027" y="0"/>
                  </a:lnTo>
                  <a:lnTo>
                    <a:pt x="4408297" y="0"/>
                  </a:lnTo>
                  <a:lnTo>
                    <a:pt x="4456205" y="7722"/>
                  </a:lnTo>
                  <a:lnTo>
                    <a:pt x="4497828" y="29228"/>
                  </a:lnTo>
                  <a:lnTo>
                    <a:pt x="4530662" y="62023"/>
                  </a:lnTo>
                  <a:lnTo>
                    <a:pt x="4552199" y="103615"/>
                  </a:lnTo>
                  <a:lnTo>
                    <a:pt x="4559934" y="151511"/>
                  </a:lnTo>
                  <a:lnTo>
                    <a:pt x="4559934" y="530478"/>
                  </a:lnTo>
                  <a:lnTo>
                    <a:pt x="4559934" y="757809"/>
                  </a:lnTo>
                  <a:lnTo>
                    <a:pt x="4552199" y="805717"/>
                  </a:lnTo>
                  <a:lnTo>
                    <a:pt x="4530662" y="847340"/>
                  </a:lnTo>
                  <a:lnTo>
                    <a:pt x="4497828" y="880174"/>
                  </a:lnTo>
                  <a:lnTo>
                    <a:pt x="4456205" y="901711"/>
                  </a:lnTo>
                  <a:lnTo>
                    <a:pt x="4408297" y="909447"/>
                  </a:lnTo>
                  <a:lnTo>
                    <a:pt x="2502027" y="909447"/>
                  </a:lnTo>
                  <a:lnTo>
                    <a:pt x="1620138" y="909447"/>
                  </a:lnTo>
                  <a:lnTo>
                    <a:pt x="1183766" y="909447"/>
                  </a:lnTo>
                  <a:lnTo>
                    <a:pt x="1135809" y="901711"/>
                  </a:lnTo>
                  <a:lnTo>
                    <a:pt x="1094180" y="880174"/>
                  </a:lnTo>
                  <a:lnTo>
                    <a:pt x="1061365" y="847340"/>
                  </a:lnTo>
                  <a:lnTo>
                    <a:pt x="1039852" y="805717"/>
                  </a:lnTo>
                  <a:lnTo>
                    <a:pt x="1032128" y="757809"/>
                  </a:lnTo>
                  <a:lnTo>
                    <a:pt x="0" y="588644"/>
                  </a:lnTo>
                  <a:lnTo>
                    <a:pt x="1032128" y="530478"/>
                  </a:lnTo>
                  <a:lnTo>
                    <a:pt x="1032128" y="151511"/>
                  </a:lnTo>
                  <a:close/>
                </a:path>
              </a:pathLst>
            </a:custGeom>
            <a:ln w="9534">
              <a:solidFill>
                <a:srgbClr val="B48000"/>
              </a:solidFill>
            </a:ln>
          </p:spPr>
          <p:txBody>
            <a:bodyPr wrap="square" lIns="0" tIns="0" rIns="0" bIns="0" rtlCol="0"/>
            <a:lstStyle/>
            <a:p>
              <a:endParaRPr/>
            </a:p>
          </p:txBody>
        </p:sp>
      </p:grpSp>
      <p:sp>
        <p:nvSpPr>
          <p:cNvPr id="25" name="object 22">
            <a:extLst>
              <a:ext uri="{FF2B5EF4-FFF2-40B4-BE49-F238E27FC236}">
                <a16:creationId xmlns:a16="http://schemas.microsoft.com/office/drawing/2014/main" id="{184807AD-A320-0747-6052-35C2341D4E60}"/>
              </a:ext>
            </a:extLst>
          </p:cNvPr>
          <p:cNvSpPr txBox="1"/>
          <p:nvPr/>
        </p:nvSpPr>
        <p:spPr>
          <a:xfrm>
            <a:off x="7529866" y="2996677"/>
            <a:ext cx="4360293" cy="742767"/>
          </a:xfrm>
          <a:prstGeom prst="rect">
            <a:avLst/>
          </a:prstGeom>
        </p:spPr>
        <p:txBody>
          <a:bodyPr vert="horz" wrap="square" lIns="0" tIns="8890" rIns="0" bIns="0" rtlCol="0">
            <a:spAutoFit/>
          </a:bodyPr>
          <a:lstStyle/>
          <a:p>
            <a:pPr marL="50800" marR="5080" indent="-38100" algn="just">
              <a:lnSpc>
                <a:spcPct val="103000"/>
              </a:lnSpc>
              <a:spcBef>
                <a:spcPts val="70"/>
              </a:spcBef>
            </a:pPr>
            <a:r>
              <a:rPr lang="de-DE" sz="1550" dirty="0">
                <a:latin typeface="Arial"/>
                <a:cs typeface="Arial"/>
              </a:rPr>
              <a:t>Eigenständiger Codeblock in JavaScript nicht </a:t>
            </a:r>
            <a:r>
              <a:rPr lang="de-DE" sz="1550" spc="-20" dirty="0">
                <a:latin typeface="Arial"/>
                <a:cs typeface="Arial"/>
              </a:rPr>
              <a:t>sehr </a:t>
            </a:r>
            <a:r>
              <a:rPr lang="de-DE" sz="1550" dirty="0">
                <a:latin typeface="Arial"/>
                <a:cs typeface="Arial"/>
              </a:rPr>
              <a:t>nützlich, da er weder referenziert noch </a:t>
            </a:r>
            <a:r>
              <a:rPr lang="de-DE" sz="1550" spc="-10" dirty="0">
                <a:latin typeface="Arial"/>
                <a:cs typeface="Arial"/>
              </a:rPr>
              <a:t>wiederverwendet </a:t>
            </a:r>
            <a:r>
              <a:rPr lang="de-DE" sz="1550" dirty="0">
                <a:latin typeface="Arial"/>
                <a:cs typeface="Arial"/>
              </a:rPr>
              <a:t>werden </a:t>
            </a:r>
            <a:r>
              <a:rPr lang="de-DE" sz="1550" spc="-25" dirty="0">
                <a:latin typeface="Arial"/>
                <a:cs typeface="Arial"/>
              </a:rPr>
              <a:t>kann</a:t>
            </a:r>
            <a:endParaRPr lang="de-DE" sz="1550" dirty="0">
              <a:latin typeface="Arial"/>
              <a:cs typeface="Arial"/>
            </a:endParaRPr>
          </a:p>
        </p:txBody>
      </p:sp>
      <p:grpSp>
        <p:nvGrpSpPr>
          <p:cNvPr id="26" name="object 23">
            <a:extLst>
              <a:ext uri="{FF2B5EF4-FFF2-40B4-BE49-F238E27FC236}">
                <a16:creationId xmlns:a16="http://schemas.microsoft.com/office/drawing/2014/main" id="{0C741A96-6F27-A9C4-A964-48243F72BA59}"/>
              </a:ext>
            </a:extLst>
          </p:cNvPr>
          <p:cNvGrpSpPr/>
          <p:nvPr/>
        </p:nvGrpSpPr>
        <p:grpSpPr>
          <a:xfrm>
            <a:off x="4523866" y="4363651"/>
            <a:ext cx="6637020" cy="900430"/>
            <a:chOff x="4112005" y="3837178"/>
            <a:chExt cx="6637020" cy="900430"/>
          </a:xfrm>
        </p:grpSpPr>
        <p:pic>
          <p:nvPicPr>
            <p:cNvPr id="27" name="object 24">
              <a:extLst>
                <a:ext uri="{FF2B5EF4-FFF2-40B4-BE49-F238E27FC236}">
                  <a16:creationId xmlns:a16="http://schemas.microsoft.com/office/drawing/2014/main" id="{A9BA767B-1277-F615-B518-318382E76703}"/>
                </a:ext>
              </a:extLst>
            </p:cNvPr>
            <p:cNvPicPr/>
            <p:nvPr/>
          </p:nvPicPr>
          <p:blipFill>
            <a:blip r:embed="rId8" cstate="print"/>
            <a:stretch>
              <a:fillRect/>
            </a:stretch>
          </p:blipFill>
          <p:spPr>
            <a:xfrm>
              <a:off x="4117085" y="3842258"/>
              <a:ext cx="6626479" cy="890016"/>
            </a:xfrm>
            <a:prstGeom prst="rect">
              <a:avLst/>
            </a:prstGeom>
          </p:spPr>
        </p:pic>
        <p:sp>
          <p:nvSpPr>
            <p:cNvPr id="28" name="object 25">
              <a:extLst>
                <a:ext uri="{FF2B5EF4-FFF2-40B4-BE49-F238E27FC236}">
                  <a16:creationId xmlns:a16="http://schemas.microsoft.com/office/drawing/2014/main" id="{E242B0B0-8C29-B16F-F614-DDA4A0C95D77}"/>
                </a:ext>
              </a:extLst>
            </p:cNvPr>
            <p:cNvSpPr/>
            <p:nvPr/>
          </p:nvSpPr>
          <p:spPr>
            <a:xfrm>
              <a:off x="4117085" y="3842258"/>
              <a:ext cx="6626859" cy="890269"/>
            </a:xfrm>
            <a:custGeom>
              <a:avLst/>
              <a:gdLst/>
              <a:ahLst/>
              <a:cxnLst/>
              <a:rect l="l" t="t" r="r" b="b"/>
              <a:pathLst>
                <a:path w="6626859" h="890270">
                  <a:moveTo>
                    <a:pt x="2526284" y="148336"/>
                  </a:moveTo>
                  <a:lnTo>
                    <a:pt x="2533847" y="101453"/>
                  </a:lnTo>
                  <a:lnTo>
                    <a:pt x="2554906" y="60734"/>
                  </a:lnTo>
                  <a:lnTo>
                    <a:pt x="2587018" y="28622"/>
                  </a:lnTo>
                  <a:lnTo>
                    <a:pt x="2627737" y="7563"/>
                  </a:lnTo>
                  <a:lnTo>
                    <a:pt x="2674619" y="0"/>
                  </a:lnTo>
                  <a:lnTo>
                    <a:pt x="3209670" y="0"/>
                  </a:lnTo>
                  <a:lnTo>
                    <a:pt x="4234688" y="0"/>
                  </a:lnTo>
                  <a:lnTo>
                    <a:pt x="6478143" y="0"/>
                  </a:lnTo>
                  <a:lnTo>
                    <a:pt x="6525025" y="7563"/>
                  </a:lnTo>
                  <a:lnTo>
                    <a:pt x="6565744" y="28622"/>
                  </a:lnTo>
                  <a:lnTo>
                    <a:pt x="6597856" y="60734"/>
                  </a:lnTo>
                  <a:lnTo>
                    <a:pt x="6618915" y="101453"/>
                  </a:lnTo>
                  <a:lnTo>
                    <a:pt x="6626479" y="148336"/>
                  </a:lnTo>
                  <a:lnTo>
                    <a:pt x="6626479" y="519176"/>
                  </a:lnTo>
                  <a:lnTo>
                    <a:pt x="6626479" y="741680"/>
                  </a:lnTo>
                  <a:lnTo>
                    <a:pt x="6618915" y="788562"/>
                  </a:lnTo>
                  <a:lnTo>
                    <a:pt x="6597856" y="829281"/>
                  </a:lnTo>
                  <a:lnTo>
                    <a:pt x="6565744" y="861393"/>
                  </a:lnTo>
                  <a:lnTo>
                    <a:pt x="6525025" y="882452"/>
                  </a:lnTo>
                  <a:lnTo>
                    <a:pt x="6478143" y="890016"/>
                  </a:lnTo>
                  <a:lnTo>
                    <a:pt x="4234688" y="890016"/>
                  </a:lnTo>
                  <a:lnTo>
                    <a:pt x="3209670" y="890016"/>
                  </a:lnTo>
                  <a:lnTo>
                    <a:pt x="2674619" y="890016"/>
                  </a:lnTo>
                  <a:lnTo>
                    <a:pt x="2627737" y="882452"/>
                  </a:lnTo>
                  <a:lnTo>
                    <a:pt x="2587018" y="861393"/>
                  </a:lnTo>
                  <a:lnTo>
                    <a:pt x="2554906" y="829281"/>
                  </a:lnTo>
                  <a:lnTo>
                    <a:pt x="2533847" y="788562"/>
                  </a:lnTo>
                  <a:lnTo>
                    <a:pt x="2526284" y="741680"/>
                  </a:lnTo>
                  <a:lnTo>
                    <a:pt x="0" y="795909"/>
                  </a:lnTo>
                  <a:lnTo>
                    <a:pt x="2526284" y="519176"/>
                  </a:lnTo>
                  <a:lnTo>
                    <a:pt x="2526284" y="148336"/>
                  </a:lnTo>
                  <a:close/>
                </a:path>
              </a:pathLst>
            </a:custGeom>
            <a:ln w="9534">
              <a:solidFill>
                <a:srgbClr val="B48000"/>
              </a:solidFill>
            </a:ln>
          </p:spPr>
          <p:txBody>
            <a:bodyPr wrap="square" lIns="0" tIns="0" rIns="0" bIns="0" rtlCol="0"/>
            <a:lstStyle/>
            <a:p>
              <a:endParaRPr/>
            </a:p>
          </p:txBody>
        </p:sp>
      </p:grpSp>
      <p:sp>
        <p:nvSpPr>
          <p:cNvPr id="29" name="object 26">
            <a:extLst>
              <a:ext uri="{FF2B5EF4-FFF2-40B4-BE49-F238E27FC236}">
                <a16:creationId xmlns:a16="http://schemas.microsoft.com/office/drawing/2014/main" id="{E68B7C17-D3CD-1B58-4CC7-0EA382F4AB8D}"/>
              </a:ext>
            </a:extLst>
          </p:cNvPr>
          <p:cNvSpPr txBox="1"/>
          <p:nvPr/>
        </p:nvSpPr>
        <p:spPr>
          <a:xfrm>
            <a:off x="6897883" y="4421909"/>
            <a:ext cx="4462768" cy="729943"/>
          </a:xfrm>
          <a:prstGeom prst="rect">
            <a:avLst/>
          </a:prstGeom>
        </p:spPr>
        <p:txBody>
          <a:bodyPr vert="horz" wrap="square" lIns="0" tIns="8890" rIns="0" bIns="0" rtlCol="0">
            <a:spAutoFit/>
          </a:bodyPr>
          <a:lstStyle/>
          <a:p>
            <a:pPr marL="12700" marR="5080" algn="ctr">
              <a:lnSpc>
                <a:spcPct val="102899"/>
              </a:lnSpc>
              <a:spcBef>
                <a:spcPts val="70"/>
              </a:spcBef>
            </a:pPr>
            <a:r>
              <a:rPr lang="de-DE" sz="1550" dirty="0">
                <a:latin typeface="Arial"/>
                <a:cs typeface="Arial"/>
              </a:rPr>
              <a:t>Wird einem Codeblock das </a:t>
            </a:r>
            <a:r>
              <a:rPr lang="de-DE" sz="1550" spc="-10" dirty="0">
                <a:latin typeface="Arial"/>
                <a:cs typeface="Arial"/>
              </a:rPr>
              <a:t>Schlüsselwort </a:t>
            </a:r>
            <a:r>
              <a:rPr lang="de-DE" sz="1550" spc="10" dirty="0" err="1">
                <a:latin typeface="Consolas"/>
                <a:cs typeface="Consolas"/>
              </a:rPr>
              <a:t>function</a:t>
            </a:r>
            <a:r>
              <a:rPr lang="de-DE" sz="1550" spc="10" dirty="0">
                <a:latin typeface="Consolas"/>
                <a:cs typeface="Consolas"/>
              </a:rPr>
              <a:t>() </a:t>
            </a:r>
            <a:r>
              <a:rPr lang="de-DE" sz="1550" spc="10" dirty="0">
                <a:latin typeface="Arial"/>
                <a:cs typeface="Arial"/>
              </a:rPr>
              <a:t>(und ein optionaler </a:t>
            </a:r>
            <a:r>
              <a:rPr lang="de-DE" sz="1550" spc="-20" dirty="0">
                <a:latin typeface="Arial"/>
                <a:cs typeface="Arial"/>
              </a:rPr>
              <a:t>Name) </a:t>
            </a:r>
            <a:r>
              <a:rPr lang="de-DE" sz="1550" dirty="0">
                <a:latin typeface="Arial"/>
                <a:cs typeface="Arial"/>
              </a:rPr>
              <a:t>vorangestellt, wird ein </a:t>
            </a:r>
            <a:r>
              <a:rPr lang="de-DE" sz="1550" spc="-10" dirty="0">
                <a:latin typeface="Arial"/>
                <a:cs typeface="Arial"/>
              </a:rPr>
              <a:t>Funktionsobjekt </a:t>
            </a:r>
            <a:r>
              <a:rPr lang="de-DE" sz="1550" dirty="0">
                <a:latin typeface="Arial"/>
                <a:cs typeface="Arial"/>
              </a:rPr>
              <a:t>erzeugt</a:t>
            </a:r>
          </a:p>
        </p:txBody>
      </p:sp>
      <p:grpSp>
        <p:nvGrpSpPr>
          <p:cNvPr id="30" name="object 27">
            <a:extLst>
              <a:ext uri="{FF2B5EF4-FFF2-40B4-BE49-F238E27FC236}">
                <a16:creationId xmlns:a16="http://schemas.microsoft.com/office/drawing/2014/main" id="{7566BC70-5FD7-3922-05DA-F74D59893A33}"/>
              </a:ext>
            </a:extLst>
          </p:cNvPr>
          <p:cNvGrpSpPr/>
          <p:nvPr/>
        </p:nvGrpSpPr>
        <p:grpSpPr>
          <a:xfrm>
            <a:off x="2981002" y="5490199"/>
            <a:ext cx="8131175" cy="945515"/>
            <a:chOff x="2569141" y="4963726"/>
            <a:chExt cx="8131175" cy="945515"/>
          </a:xfrm>
        </p:grpSpPr>
        <p:pic>
          <p:nvPicPr>
            <p:cNvPr id="31" name="object 28">
              <a:extLst>
                <a:ext uri="{FF2B5EF4-FFF2-40B4-BE49-F238E27FC236}">
                  <a16:creationId xmlns:a16="http://schemas.microsoft.com/office/drawing/2014/main" id="{BEA2AAA8-F58A-4778-3B56-E12731087BEA}"/>
                </a:ext>
              </a:extLst>
            </p:cNvPr>
            <p:cNvPicPr/>
            <p:nvPr/>
          </p:nvPicPr>
          <p:blipFill>
            <a:blip r:embed="rId9" cstate="print"/>
            <a:stretch>
              <a:fillRect/>
            </a:stretch>
          </p:blipFill>
          <p:spPr>
            <a:xfrm>
              <a:off x="2573909" y="4968494"/>
              <a:ext cx="8121396" cy="935824"/>
            </a:xfrm>
            <a:prstGeom prst="rect">
              <a:avLst/>
            </a:prstGeom>
          </p:spPr>
        </p:pic>
        <p:sp>
          <p:nvSpPr>
            <p:cNvPr id="32" name="object 29">
              <a:extLst>
                <a:ext uri="{FF2B5EF4-FFF2-40B4-BE49-F238E27FC236}">
                  <a16:creationId xmlns:a16="http://schemas.microsoft.com/office/drawing/2014/main" id="{414B33FA-F695-3CD9-3870-2B0B11D28077}"/>
                </a:ext>
              </a:extLst>
            </p:cNvPr>
            <p:cNvSpPr/>
            <p:nvPr/>
          </p:nvSpPr>
          <p:spPr>
            <a:xfrm>
              <a:off x="2573909" y="4968494"/>
              <a:ext cx="8121650" cy="935990"/>
            </a:xfrm>
            <a:custGeom>
              <a:avLst/>
              <a:gdLst/>
              <a:ahLst/>
              <a:cxnLst/>
              <a:rect l="l" t="t" r="r" b="b"/>
              <a:pathLst>
                <a:path w="8121650" h="935989">
                  <a:moveTo>
                    <a:pt x="4041140" y="155955"/>
                  </a:moveTo>
                  <a:lnTo>
                    <a:pt x="4049093" y="106671"/>
                  </a:lnTo>
                  <a:lnTo>
                    <a:pt x="4071237" y="63861"/>
                  </a:lnTo>
                  <a:lnTo>
                    <a:pt x="4105001" y="30097"/>
                  </a:lnTo>
                  <a:lnTo>
                    <a:pt x="4147811" y="7953"/>
                  </a:lnTo>
                  <a:lnTo>
                    <a:pt x="4197096" y="0"/>
                  </a:lnTo>
                  <a:lnTo>
                    <a:pt x="4721225" y="0"/>
                  </a:lnTo>
                  <a:lnTo>
                    <a:pt x="5741289" y="0"/>
                  </a:lnTo>
                  <a:lnTo>
                    <a:pt x="7965440" y="0"/>
                  </a:lnTo>
                  <a:lnTo>
                    <a:pt x="8014724" y="7953"/>
                  </a:lnTo>
                  <a:lnTo>
                    <a:pt x="8057534" y="30097"/>
                  </a:lnTo>
                  <a:lnTo>
                    <a:pt x="8091298" y="63861"/>
                  </a:lnTo>
                  <a:lnTo>
                    <a:pt x="8113442" y="106671"/>
                  </a:lnTo>
                  <a:lnTo>
                    <a:pt x="8121396" y="155955"/>
                  </a:lnTo>
                  <a:lnTo>
                    <a:pt x="8121396" y="545972"/>
                  </a:lnTo>
                  <a:lnTo>
                    <a:pt x="8121396" y="779856"/>
                  </a:lnTo>
                  <a:lnTo>
                    <a:pt x="8113442" y="829151"/>
                  </a:lnTo>
                  <a:lnTo>
                    <a:pt x="8091298" y="871965"/>
                  </a:lnTo>
                  <a:lnTo>
                    <a:pt x="8057534" y="905729"/>
                  </a:lnTo>
                  <a:lnTo>
                    <a:pt x="8014724" y="927872"/>
                  </a:lnTo>
                  <a:lnTo>
                    <a:pt x="7965440" y="935824"/>
                  </a:lnTo>
                  <a:lnTo>
                    <a:pt x="5741289" y="935824"/>
                  </a:lnTo>
                  <a:lnTo>
                    <a:pt x="4721225" y="935824"/>
                  </a:lnTo>
                  <a:lnTo>
                    <a:pt x="4197096" y="935824"/>
                  </a:lnTo>
                  <a:lnTo>
                    <a:pt x="4147811" y="927872"/>
                  </a:lnTo>
                  <a:lnTo>
                    <a:pt x="4105001" y="905729"/>
                  </a:lnTo>
                  <a:lnTo>
                    <a:pt x="4071237" y="871965"/>
                  </a:lnTo>
                  <a:lnTo>
                    <a:pt x="4049093" y="829151"/>
                  </a:lnTo>
                  <a:lnTo>
                    <a:pt x="4041140" y="779856"/>
                  </a:lnTo>
                  <a:lnTo>
                    <a:pt x="0" y="894930"/>
                  </a:lnTo>
                  <a:lnTo>
                    <a:pt x="4041140" y="545972"/>
                  </a:lnTo>
                  <a:lnTo>
                    <a:pt x="4041140" y="155955"/>
                  </a:lnTo>
                  <a:close/>
                </a:path>
              </a:pathLst>
            </a:custGeom>
            <a:ln w="9534">
              <a:solidFill>
                <a:srgbClr val="B48000"/>
              </a:solidFill>
            </a:ln>
          </p:spPr>
          <p:txBody>
            <a:bodyPr wrap="square" lIns="0" tIns="0" rIns="0" bIns="0" rtlCol="0"/>
            <a:lstStyle/>
            <a:p>
              <a:endParaRPr/>
            </a:p>
          </p:txBody>
        </p:sp>
      </p:grpSp>
      <p:sp>
        <p:nvSpPr>
          <p:cNvPr id="33" name="object 30">
            <a:extLst>
              <a:ext uri="{FF2B5EF4-FFF2-40B4-BE49-F238E27FC236}">
                <a16:creationId xmlns:a16="http://schemas.microsoft.com/office/drawing/2014/main" id="{4F6C25C1-6827-CF9C-0D29-A3848B8D751C}"/>
              </a:ext>
            </a:extLst>
          </p:cNvPr>
          <p:cNvSpPr txBox="1"/>
          <p:nvPr/>
        </p:nvSpPr>
        <p:spPr>
          <a:xfrm>
            <a:off x="6757079" y="5603998"/>
            <a:ext cx="4611155" cy="717761"/>
          </a:xfrm>
          <a:prstGeom prst="rect">
            <a:avLst/>
          </a:prstGeom>
        </p:spPr>
        <p:txBody>
          <a:bodyPr vert="horz" wrap="square" lIns="0" tIns="23495" rIns="0" bIns="0" rtlCol="0">
            <a:spAutoFit/>
          </a:bodyPr>
          <a:lstStyle/>
          <a:p>
            <a:pPr marL="12065" marR="5080" indent="-22225" algn="ctr">
              <a:lnSpc>
                <a:spcPct val="96900"/>
              </a:lnSpc>
              <a:spcBef>
                <a:spcPts val="185"/>
              </a:spcBef>
            </a:pPr>
            <a:r>
              <a:rPr lang="de-DE" sz="1550" dirty="0">
                <a:latin typeface="Arial"/>
                <a:cs typeface="Arial"/>
              </a:rPr>
              <a:t>  Funktion wird ausgeführt, indem </a:t>
            </a:r>
            <a:r>
              <a:rPr lang="de-DE" sz="1550" spc="-25" dirty="0">
                <a:latin typeface="Arial"/>
                <a:cs typeface="Arial"/>
              </a:rPr>
              <a:t>der </a:t>
            </a:r>
            <a:br>
              <a:rPr lang="de-DE" sz="1550" spc="-25" dirty="0">
                <a:latin typeface="Arial"/>
                <a:cs typeface="Arial"/>
              </a:rPr>
            </a:br>
            <a:r>
              <a:rPr lang="de-DE" sz="1550" dirty="0">
                <a:latin typeface="Arial"/>
                <a:cs typeface="Arial"/>
              </a:rPr>
              <a:t>Aufrufoperator </a:t>
            </a:r>
            <a:r>
              <a:rPr lang="de-DE" sz="1550" dirty="0">
                <a:latin typeface="Consolas"/>
                <a:cs typeface="Consolas"/>
              </a:rPr>
              <a:t>() </a:t>
            </a:r>
            <a:r>
              <a:rPr lang="de-DE" sz="1550" dirty="0">
                <a:latin typeface="Arial"/>
                <a:cs typeface="Arial"/>
              </a:rPr>
              <a:t>nach dem Funktionsnamen </a:t>
            </a:r>
            <a:br>
              <a:rPr lang="de-DE" sz="1550" dirty="0">
                <a:latin typeface="Arial"/>
                <a:cs typeface="Arial"/>
              </a:rPr>
            </a:br>
            <a:r>
              <a:rPr lang="de-DE" sz="1550" dirty="0">
                <a:latin typeface="Arial"/>
                <a:cs typeface="Arial"/>
              </a:rPr>
              <a:t>mit null oder mehr </a:t>
            </a:r>
            <a:r>
              <a:rPr lang="de-DE" sz="1550" spc="-10" dirty="0">
                <a:latin typeface="Arial"/>
                <a:cs typeface="Arial"/>
              </a:rPr>
              <a:t>Parametern </a:t>
            </a:r>
            <a:r>
              <a:rPr lang="de-DE" sz="1550" dirty="0">
                <a:latin typeface="Arial"/>
                <a:cs typeface="Arial"/>
              </a:rPr>
              <a:t>verwendet wird</a:t>
            </a:r>
          </a:p>
        </p:txBody>
      </p:sp>
    </p:spTree>
    <p:extLst>
      <p:ext uri="{BB962C8B-B14F-4D97-AF65-F5344CB8AC3E}">
        <p14:creationId xmlns:p14="http://schemas.microsoft.com/office/powerpoint/2010/main" val="190329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6976D2-6F78-D11B-B506-02F08CCA5EC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3249E6C-6846-80F4-1708-4BFE52227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3A8F35F-9274-1CAA-6C51-0AE564D45E23}"/>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Codeblöcke</a:t>
            </a:r>
            <a:endParaRPr lang="de-DE" sz="4200" dirty="0"/>
          </a:p>
        </p:txBody>
      </p:sp>
      <p:sp>
        <p:nvSpPr>
          <p:cNvPr id="43" name="sketch line">
            <a:extLst>
              <a:ext uri="{FF2B5EF4-FFF2-40B4-BE49-F238E27FC236}">
                <a16:creationId xmlns:a16="http://schemas.microsoft.com/office/drawing/2014/main" id="{5CED4223-4A5B-ECAE-4C22-CFD45093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2D1AC73E-478E-C7B8-FFD0-B59BFE6B8193}"/>
              </a:ext>
            </a:extLst>
          </p:cNvPr>
          <p:cNvSpPr txBox="1"/>
          <p:nvPr/>
        </p:nvSpPr>
        <p:spPr>
          <a:xfrm>
            <a:off x="669036" y="1809976"/>
            <a:ext cx="11252200" cy="631583"/>
          </a:xfrm>
          <a:prstGeom prst="rect">
            <a:avLst/>
          </a:prstGeom>
        </p:spPr>
        <p:txBody>
          <a:bodyPr vert="horz" wrap="square" lIns="0" tIns="15875" rIns="0" bIns="0" rtlCol="0">
            <a:spAutoFit/>
          </a:bodyPr>
          <a:lstStyle/>
          <a:p>
            <a:pPr marL="12700" marR="5080">
              <a:lnSpc>
                <a:spcPct val="100000"/>
              </a:lnSpc>
              <a:spcBef>
                <a:spcPts val="125"/>
              </a:spcBef>
              <a:tabLst>
                <a:tab pos="1251585" algn="l"/>
              </a:tabLst>
            </a:pPr>
            <a:r>
              <a:rPr lang="de-DE" sz="2000" dirty="0">
                <a:latin typeface="Arial"/>
                <a:cs typeface="Arial"/>
              </a:rPr>
              <a:t>Selektionsanweisung legt fest, welcher Codeblock aufgrund </a:t>
            </a:r>
            <a:r>
              <a:rPr lang="de-DE" sz="2000" spc="-10" dirty="0">
                <a:latin typeface="Arial"/>
                <a:cs typeface="Arial"/>
              </a:rPr>
              <a:t>Bedingung </a:t>
            </a:r>
            <a:r>
              <a:rPr lang="de-DE" sz="2000" dirty="0">
                <a:latin typeface="Arial"/>
                <a:cs typeface="Arial"/>
              </a:rPr>
              <a:t>ausgeführt werden soll</a:t>
            </a:r>
            <a:r>
              <a:rPr lang="de-DE" sz="2000" spc="-10" dirty="0">
                <a:latin typeface="Arial"/>
                <a:cs typeface="Arial"/>
              </a:rPr>
              <a:t>. </a:t>
            </a:r>
            <a:r>
              <a:rPr lang="de-DE" sz="2000" dirty="0">
                <a:latin typeface="Arial"/>
                <a:cs typeface="Arial"/>
              </a:rPr>
              <a:t>Selektionen sind entweder einfache Links/Rechts-Verzweigungen oder </a:t>
            </a:r>
            <a:r>
              <a:rPr lang="de-DE" sz="2000" spc="-10" dirty="0">
                <a:latin typeface="Arial"/>
                <a:cs typeface="Arial"/>
              </a:rPr>
              <a:t>Mehrfachverzweigungen.</a:t>
            </a:r>
            <a:endParaRPr lang="de-DE" sz="2000" dirty="0">
              <a:latin typeface="Arial"/>
              <a:cs typeface="Arial"/>
            </a:endParaRPr>
          </a:p>
        </p:txBody>
      </p:sp>
      <p:grpSp>
        <p:nvGrpSpPr>
          <p:cNvPr id="4" name="object 4">
            <a:extLst>
              <a:ext uri="{FF2B5EF4-FFF2-40B4-BE49-F238E27FC236}">
                <a16:creationId xmlns:a16="http://schemas.microsoft.com/office/drawing/2014/main" id="{B5B97CE3-670C-C98A-FA16-DED890026622}"/>
              </a:ext>
            </a:extLst>
          </p:cNvPr>
          <p:cNvGrpSpPr/>
          <p:nvPr/>
        </p:nvGrpSpPr>
        <p:grpSpPr>
          <a:xfrm>
            <a:off x="669036" y="2647159"/>
            <a:ext cx="4600575" cy="1857375"/>
            <a:chOff x="285750" y="2124075"/>
            <a:chExt cx="4600575" cy="1857375"/>
          </a:xfrm>
        </p:grpSpPr>
        <p:pic>
          <p:nvPicPr>
            <p:cNvPr id="5" name="object 5">
              <a:extLst>
                <a:ext uri="{FF2B5EF4-FFF2-40B4-BE49-F238E27FC236}">
                  <a16:creationId xmlns:a16="http://schemas.microsoft.com/office/drawing/2014/main" id="{A10A470B-39A6-6A31-DFE4-F52243C54898}"/>
                </a:ext>
              </a:extLst>
            </p:cNvPr>
            <p:cNvPicPr/>
            <p:nvPr/>
          </p:nvPicPr>
          <p:blipFill>
            <a:blip r:embed="rId3" cstate="print"/>
            <a:stretch>
              <a:fillRect/>
            </a:stretch>
          </p:blipFill>
          <p:spPr>
            <a:xfrm>
              <a:off x="323850" y="2152650"/>
              <a:ext cx="4562475" cy="1781175"/>
            </a:xfrm>
            <a:prstGeom prst="rect">
              <a:avLst/>
            </a:prstGeom>
          </p:spPr>
        </p:pic>
        <p:pic>
          <p:nvPicPr>
            <p:cNvPr id="34" name="object 6">
              <a:extLst>
                <a:ext uri="{FF2B5EF4-FFF2-40B4-BE49-F238E27FC236}">
                  <a16:creationId xmlns:a16="http://schemas.microsoft.com/office/drawing/2014/main" id="{281AE645-40DB-A919-909B-B4681DC74672}"/>
                </a:ext>
              </a:extLst>
            </p:cNvPr>
            <p:cNvPicPr/>
            <p:nvPr/>
          </p:nvPicPr>
          <p:blipFill>
            <a:blip r:embed="rId4" cstate="print"/>
            <a:stretch>
              <a:fillRect/>
            </a:stretch>
          </p:blipFill>
          <p:spPr>
            <a:xfrm>
              <a:off x="285750" y="2124075"/>
              <a:ext cx="3667125" cy="1857375"/>
            </a:xfrm>
            <a:prstGeom prst="rect">
              <a:avLst/>
            </a:prstGeom>
          </p:spPr>
        </p:pic>
        <p:sp>
          <p:nvSpPr>
            <p:cNvPr id="35" name="object 7">
              <a:extLst>
                <a:ext uri="{FF2B5EF4-FFF2-40B4-BE49-F238E27FC236}">
                  <a16:creationId xmlns:a16="http://schemas.microsoft.com/office/drawing/2014/main" id="{286EBAF0-F6CD-593C-4FAA-B1B010711E02}"/>
                </a:ext>
              </a:extLst>
            </p:cNvPr>
            <p:cNvSpPr/>
            <p:nvPr/>
          </p:nvSpPr>
          <p:spPr>
            <a:xfrm>
              <a:off x="328345" y="2149221"/>
              <a:ext cx="4461510" cy="1695450"/>
            </a:xfrm>
            <a:custGeom>
              <a:avLst/>
              <a:gdLst/>
              <a:ahLst/>
              <a:cxnLst/>
              <a:rect l="l" t="t" r="r" b="b"/>
              <a:pathLst>
                <a:path w="4461510" h="1695450">
                  <a:moveTo>
                    <a:pt x="4461256" y="0"/>
                  </a:moveTo>
                  <a:lnTo>
                    <a:pt x="0" y="0"/>
                  </a:lnTo>
                  <a:lnTo>
                    <a:pt x="0" y="1694941"/>
                  </a:lnTo>
                  <a:lnTo>
                    <a:pt x="4461256" y="1694941"/>
                  </a:lnTo>
                  <a:lnTo>
                    <a:pt x="4461256" y="0"/>
                  </a:lnTo>
                  <a:close/>
                </a:path>
              </a:pathLst>
            </a:custGeom>
            <a:solidFill>
              <a:srgbClr val="FFFFEF"/>
            </a:solidFill>
          </p:spPr>
          <p:txBody>
            <a:bodyPr wrap="square" lIns="0" tIns="0" rIns="0" bIns="0" rtlCol="0"/>
            <a:lstStyle/>
            <a:p>
              <a:endParaRPr/>
            </a:p>
          </p:txBody>
        </p:sp>
        <p:sp>
          <p:nvSpPr>
            <p:cNvPr id="36" name="object 8">
              <a:extLst>
                <a:ext uri="{FF2B5EF4-FFF2-40B4-BE49-F238E27FC236}">
                  <a16:creationId xmlns:a16="http://schemas.microsoft.com/office/drawing/2014/main" id="{3F76DA70-5901-F4C8-0C1C-FD941FEDB9E7}"/>
                </a:ext>
              </a:extLst>
            </p:cNvPr>
            <p:cNvSpPr/>
            <p:nvPr/>
          </p:nvSpPr>
          <p:spPr>
            <a:xfrm>
              <a:off x="328345" y="2149221"/>
              <a:ext cx="4461510" cy="1695450"/>
            </a:xfrm>
            <a:custGeom>
              <a:avLst/>
              <a:gdLst/>
              <a:ahLst/>
              <a:cxnLst/>
              <a:rect l="l" t="t" r="r" b="b"/>
              <a:pathLst>
                <a:path w="4461510" h="1695450">
                  <a:moveTo>
                    <a:pt x="0" y="1694941"/>
                  </a:moveTo>
                  <a:lnTo>
                    <a:pt x="4461256" y="1694941"/>
                  </a:lnTo>
                  <a:lnTo>
                    <a:pt x="4461256" y="0"/>
                  </a:lnTo>
                  <a:lnTo>
                    <a:pt x="0" y="0"/>
                  </a:lnTo>
                  <a:lnTo>
                    <a:pt x="0" y="1694941"/>
                  </a:lnTo>
                  <a:close/>
                </a:path>
              </a:pathLst>
            </a:custGeom>
            <a:ln w="9534">
              <a:solidFill>
                <a:srgbClr val="BEBEBE"/>
              </a:solidFill>
            </a:ln>
          </p:spPr>
          <p:txBody>
            <a:bodyPr wrap="square" lIns="0" tIns="0" rIns="0" bIns="0" rtlCol="0"/>
            <a:lstStyle/>
            <a:p>
              <a:endParaRPr/>
            </a:p>
          </p:txBody>
        </p:sp>
      </p:grpSp>
      <p:sp>
        <p:nvSpPr>
          <p:cNvPr id="37" name="object 9">
            <a:extLst>
              <a:ext uri="{FF2B5EF4-FFF2-40B4-BE49-F238E27FC236}">
                <a16:creationId xmlns:a16="http://schemas.microsoft.com/office/drawing/2014/main" id="{39FEFB3F-5690-EC37-B53D-AA7E01D875D6}"/>
              </a:ext>
            </a:extLst>
          </p:cNvPr>
          <p:cNvSpPr txBox="1"/>
          <p:nvPr/>
        </p:nvSpPr>
        <p:spPr>
          <a:xfrm>
            <a:off x="771270" y="2699800"/>
            <a:ext cx="1913255" cy="62103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a:t>
            </a:r>
            <a:r>
              <a:rPr sz="1250" b="1" spc="114" dirty="0">
                <a:solidFill>
                  <a:srgbClr val="007E00"/>
                </a:solidFill>
                <a:latin typeface="Consolas"/>
                <a:cs typeface="Consolas"/>
              </a:rPr>
              <a:t> </a:t>
            </a:r>
            <a:r>
              <a:rPr sz="1250" b="1" dirty="0">
                <a:solidFill>
                  <a:srgbClr val="007E00"/>
                </a:solidFill>
                <a:latin typeface="Consolas"/>
                <a:cs typeface="Consolas"/>
              </a:rPr>
              <a:t>Left/Right</a:t>
            </a:r>
            <a:r>
              <a:rPr sz="1250" b="1" spc="114" dirty="0">
                <a:solidFill>
                  <a:srgbClr val="007E00"/>
                </a:solidFill>
                <a:latin typeface="Consolas"/>
                <a:cs typeface="Consolas"/>
              </a:rPr>
              <a:t> </a:t>
            </a:r>
            <a:r>
              <a:rPr sz="1250" b="1" spc="-10" dirty="0">
                <a:solidFill>
                  <a:srgbClr val="007E00"/>
                </a:solidFill>
                <a:latin typeface="Consolas"/>
                <a:cs typeface="Consolas"/>
              </a:rPr>
              <a:t>branch:</a:t>
            </a:r>
            <a:endParaRPr sz="1250" dirty="0">
              <a:latin typeface="Consolas"/>
              <a:cs typeface="Consolas"/>
            </a:endParaRPr>
          </a:p>
          <a:p>
            <a:pPr marL="12700" marR="90170">
              <a:lnSpc>
                <a:spcPct val="105200"/>
              </a:lnSpc>
            </a:pPr>
            <a:r>
              <a:rPr sz="1250" b="1" dirty="0">
                <a:solidFill>
                  <a:srgbClr val="007E00"/>
                </a:solidFill>
                <a:latin typeface="Consolas"/>
                <a:cs typeface="Consolas"/>
              </a:rPr>
              <a:t>//</a:t>
            </a:r>
            <a:r>
              <a:rPr sz="1250" b="1" spc="65" dirty="0">
                <a:solidFill>
                  <a:srgbClr val="007E00"/>
                </a:solidFill>
                <a:latin typeface="Consolas"/>
                <a:cs typeface="Consolas"/>
              </a:rPr>
              <a:t> </a:t>
            </a:r>
            <a:r>
              <a:rPr sz="1250" b="1" dirty="0">
                <a:solidFill>
                  <a:srgbClr val="007E00"/>
                </a:solidFill>
                <a:latin typeface="Consolas"/>
                <a:cs typeface="Consolas"/>
              </a:rPr>
              <a:t>Is</a:t>
            </a:r>
            <a:r>
              <a:rPr sz="1250" b="1" spc="65" dirty="0">
                <a:solidFill>
                  <a:srgbClr val="007E00"/>
                </a:solidFill>
                <a:latin typeface="Consolas"/>
                <a:cs typeface="Consolas"/>
              </a:rPr>
              <a:t> </a:t>
            </a:r>
            <a:r>
              <a:rPr sz="1250" b="1" dirty="0">
                <a:solidFill>
                  <a:srgbClr val="007E00"/>
                </a:solidFill>
                <a:latin typeface="Consolas"/>
                <a:cs typeface="Consolas"/>
              </a:rPr>
              <a:t>this</a:t>
            </a:r>
            <a:r>
              <a:rPr sz="1250" b="1" spc="70" dirty="0">
                <a:solidFill>
                  <a:srgbClr val="007E00"/>
                </a:solidFill>
                <a:latin typeface="Consolas"/>
                <a:cs typeface="Consolas"/>
              </a:rPr>
              <a:t> </a:t>
            </a:r>
            <a:r>
              <a:rPr sz="1250" b="1" spc="-10" dirty="0">
                <a:solidFill>
                  <a:srgbClr val="007E00"/>
                </a:solidFill>
                <a:latin typeface="Consolas"/>
                <a:cs typeface="Consolas"/>
              </a:rPr>
              <a:t>condition </a:t>
            </a:r>
            <a:r>
              <a:rPr sz="1250" b="1" dirty="0">
                <a:solidFill>
                  <a:srgbClr val="7E0054"/>
                </a:solidFill>
                <a:latin typeface="Consolas"/>
                <a:cs typeface="Consolas"/>
              </a:rPr>
              <a:t>if</a:t>
            </a:r>
            <a:r>
              <a:rPr sz="1250" b="1" spc="160" dirty="0">
                <a:solidFill>
                  <a:srgbClr val="7E0054"/>
                </a:solidFill>
                <a:latin typeface="Consolas"/>
                <a:cs typeface="Consolas"/>
              </a:rPr>
              <a:t> </a:t>
            </a:r>
            <a:r>
              <a:rPr sz="1250" b="1" dirty="0">
                <a:latin typeface="Consolas"/>
                <a:cs typeface="Consolas"/>
              </a:rPr>
              <a:t>(someCondition</a:t>
            </a:r>
            <a:r>
              <a:rPr sz="1250" b="1" spc="155" dirty="0">
                <a:latin typeface="Consolas"/>
                <a:cs typeface="Consolas"/>
              </a:rPr>
              <a:t> </a:t>
            </a:r>
            <a:r>
              <a:rPr sz="1250" b="1" spc="-25" dirty="0">
                <a:latin typeface="Consolas"/>
                <a:cs typeface="Consolas"/>
              </a:rPr>
              <a:t>==</a:t>
            </a:r>
            <a:endParaRPr sz="1250" dirty="0">
              <a:latin typeface="Consolas"/>
              <a:cs typeface="Consolas"/>
            </a:endParaRPr>
          </a:p>
        </p:txBody>
      </p:sp>
      <p:sp>
        <p:nvSpPr>
          <p:cNvPr id="38" name="object 10">
            <a:extLst>
              <a:ext uri="{FF2B5EF4-FFF2-40B4-BE49-F238E27FC236}">
                <a16:creationId xmlns:a16="http://schemas.microsoft.com/office/drawing/2014/main" id="{E615D877-C1AB-1D15-88D6-9425657E9007}"/>
              </a:ext>
            </a:extLst>
          </p:cNvPr>
          <p:cNvSpPr txBox="1"/>
          <p:nvPr/>
        </p:nvSpPr>
        <p:spPr>
          <a:xfrm>
            <a:off x="1942216" y="3300891"/>
            <a:ext cx="657225"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do</a:t>
            </a:r>
            <a:r>
              <a:rPr sz="1250" b="1" spc="25" dirty="0">
                <a:solidFill>
                  <a:srgbClr val="007E00"/>
                </a:solidFill>
                <a:latin typeface="Consolas"/>
                <a:cs typeface="Consolas"/>
              </a:rPr>
              <a:t> </a:t>
            </a:r>
            <a:r>
              <a:rPr sz="1250" b="1" spc="-20" dirty="0">
                <a:solidFill>
                  <a:srgbClr val="007E00"/>
                </a:solidFill>
                <a:latin typeface="Consolas"/>
                <a:cs typeface="Consolas"/>
              </a:rPr>
              <a:t>this</a:t>
            </a:r>
            <a:endParaRPr sz="1250">
              <a:latin typeface="Consolas"/>
              <a:cs typeface="Consolas"/>
            </a:endParaRPr>
          </a:p>
        </p:txBody>
      </p:sp>
      <p:sp>
        <p:nvSpPr>
          <p:cNvPr id="39" name="object 11">
            <a:extLst>
              <a:ext uri="{FF2B5EF4-FFF2-40B4-BE49-F238E27FC236}">
                <a16:creationId xmlns:a16="http://schemas.microsoft.com/office/drawing/2014/main" id="{D6B547EA-2080-AA94-1C7A-6F1A876C5426}"/>
              </a:ext>
            </a:extLst>
          </p:cNvPr>
          <p:cNvSpPr txBox="1"/>
          <p:nvPr/>
        </p:nvSpPr>
        <p:spPr>
          <a:xfrm>
            <a:off x="2664316" y="2900206"/>
            <a:ext cx="924560" cy="621030"/>
          </a:xfrm>
          <a:prstGeom prst="rect">
            <a:avLst/>
          </a:prstGeom>
        </p:spPr>
        <p:txBody>
          <a:bodyPr vert="horz" wrap="square" lIns="0" tIns="6350" rIns="0" bIns="0" rtlCol="0">
            <a:spAutoFit/>
          </a:bodyPr>
          <a:lstStyle/>
          <a:p>
            <a:pPr marL="13335" marR="5080" indent="-1270">
              <a:lnSpc>
                <a:spcPct val="105200"/>
              </a:lnSpc>
              <a:spcBef>
                <a:spcPts val="50"/>
              </a:spcBef>
            </a:pPr>
            <a:r>
              <a:rPr sz="1250" b="1" spc="-10" dirty="0">
                <a:solidFill>
                  <a:srgbClr val="007E00"/>
                </a:solidFill>
                <a:latin typeface="Consolas"/>
                <a:cs typeface="Consolas"/>
              </a:rPr>
              <a:t>true? </a:t>
            </a:r>
            <a:r>
              <a:rPr sz="1250" b="1" dirty="0">
                <a:solidFill>
                  <a:srgbClr val="7E0054"/>
                </a:solidFill>
                <a:latin typeface="Consolas"/>
                <a:cs typeface="Consolas"/>
              </a:rPr>
              <a:t>true</a:t>
            </a:r>
            <a:r>
              <a:rPr sz="1250" b="1" dirty="0">
                <a:latin typeface="Consolas"/>
                <a:cs typeface="Consolas"/>
              </a:rPr>
              <a:t>)</a:t>
            </a:r>
            <a:r>
              <a:rPr sz="1250" b="1" spc="130" dirty="0">
                <a:latin typeface="Consolas"/>
                <a:cs typeface="Consolas"/>
              </a:rPr>
              <a:t> </a:t>
            </a:r>
            <a:r>
              <a:rPr sz="1250" b="1" spc="-50" dirty="0">
                <a:latin typeface="Consolas"/>
                <a:cs typeface="Consolas"/>
              </a:rPr>
              <a:t>{ </a:t>
            </a:r>
            <a:r>
              <a:rPr sz="1250" b="1" dirty="0">
                <a:solidFill>
                  <a:srgbClr val="007E00"/>
                </a:solidFill>
                <a:latin typeface="Consolas"/>
                <a:cs typeface="Consolas"/>
              </a:rPr>
              <a:t>code</a:t>
            </a:r>
            <a:r>
              <a:rPr sz="1250" b="1" spc="60" dirty="0">
                <a:solidFill>
                  <a:srgbClr val="007E00"/>
                </a:solidFill>
                <a:latin typeface="Consolas"/>
                <a:cs typeface="Consolas"/>
              </a:rPr>
              <a:t> </a:t>
            </a:r>
            <a:r>
              <a:rPr sz="1250" b="1" spc="-10" dirty="0">
                <a:solidFill>
                  <a:srgbClr val="007E00"/>
                </a:solidFill>
                <a:latin typeface="Consolas"/>
                <a:cs typeface="Consolas"/>
              </a:rPr>
              <a:t>block</a:t>
            </a:r>
            <a:endParaRPr sz="1250" dirty="0">
              <a:latin typeface="Consolas"/>
              <a:cs typeface="Consolas"/>
            </a:endParaRPr>
          </a:p>
        </p:txBody>
      </p:sp>
      <p:sp>
        <p:nvSpPr>
          <p:cNvPr id="40" name="object 12">
            <a:extLst>
              <a:ext uri="{FF2B5EF4-FFF2-40B4-BE49-F238E27FC236}">
                <a16:creationId xmlns:a16="http://schemas.microsoft.com/office/drawing/2014/main" id="{0384610D-4902-38E8-7498-79FB63918140}"/>
              </a:ext>
            </a:extLst>
          </p:cNvPr>
          <p:cNvSpPr txBox="1"/>
          <p:nvPr/>
        </p:nvSpPr>
        <p:spPr>
          <a:xfrm>
            <a:off x="1942040" y="3892076"/>
            <a:ext cx="210312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this</a:t>
            </a:r>
            <a:r>
              <a:rPr sz="1250" b="1" spc="110" dirty="0">
                <a:solidFill>
                  <a:srgbClr val="007E00"/>
                </a:solidFill>
                <a:latin typeface="Consolas"/>
                <a:cs typeface="Consolas"/>
              </a:rPr>
              <a:t> </a:t>
            </a:r>
            <a:r>
              <a:rPr sz="1250" b="1" dirty="0">
                <a:solidFill>
                  <a:srgbClr val="007E00"/>
                </a:solidFill>
                <a:latin typeface="Consolas"/>
                <a:cs typeface="Consolas"/>
              </a:rPr>
              <a:t>code</a:t>
            </a:r>
            <a:r>
              <a:rPr sz="1250" b="1" spc="114" dirty="0">
                <a:solidFill>
                  <a:srgbClr val="007E00"/>
                </a:solidFill>
                <a:latin typeface="Consolas"/>
                <a:cs typeface="Consolas"/>
              </a:rPr>
              <a:t> </a:t>
            </a:r>
            <a:r>
              <a:rPr sz="1250" b="1" dirty="0">
                <a:solidFill>
                  <a:srgbClr val="007E00"/>
                </a:solidFill>
                <a:latin typeface="Consolas"/>
                <a:cs typeface="Consolas"/>
              </a:rPr>
              <a:t>block</a:t>
            </a:r>
            <a:r>
              <a:rPr sz="1250" b="1" spc="114" dirty="0">
                <a:solidFill>
                  <a:srgbClr val="007E00"/>
                </a:solidFill>
                <a:latin typeface="Consolas"/>
                <a:cs typeface="Consolas"/>
              </a:rPr>
              <a:t> </a:t>
            </a:r>
            <a:r>
              <a:rPr sz="1250" b="1" spc="-10" dirty="0">
                <a:solidFill>
                  <a:srgbClr val="007E00"/>
                </a:solidFill>
                <a:latin typeface="Consolas"/>
                <a:cs typeface="Consolas"/>
              </a:rPr>
              <a:t>instead</a:t>
            </a:r>
            <a:endParaRPr sz="1250">
              <a:latin typeface="Consolas"/>
              <a:cs typeface="Consolas"/>
            </a:endParaRPr>
          </a:p>
        </p:txBody>
      </p:sp>
      <p:sp>
        <p:nvSpPr>
          <p:cNvPr id="41" name="object 13">
            <a:extLst>
              <a:ext uri="{FF2B5EF4-FFF2-40B4-BE49-F238E27FC236}">
                <a16:creationId xmlns:a16="http://schemas.microsoft.com/office/drawing/2014/main" id="{6F36FE9C-6516-BCD2-7E6B-BE12FF744E63}"/>
              </a:ext>
            </a:extLst>
          </p:cNvPr>
          <p:cNvSpPr txBox="1"/>
          <p:nvPr/>
        </p:nvSpPr>
        <p:spPr>
          <a:xfrm>
            <a:off x="771270" y="3300891"/>
            <a:ext cx="1104900" cy="1012190"/>
          </a:xfrm>
          <a:prstGeom prst="rect">
            <a:avLst/>
          </a:prstGeom>
        </p:spPr>
        <p:txBody>
          <a:bodyPr vert="horz" wrap="square" lIns="0" tIns="15875" rIns="0" bIns="0" rtlCol="0">
            <a:spAutoFit/>
          </a:bodyPr>
          <a:lstStyle/>
          <a:p>
            <a:pPr marL="183515">
              <a:lnSpc>
                <a:spcPct val="100000"/>
              </a:lnSpc>
              <a:spcBef>
                <a:spcPts val="125"/>
              </a:spcBef>
            </a:pPr>
            <a:r>
              <a:rPr sz="1250" b="1" dirty="0">
                <a:solidFill>
                  <a:srgbClr val="007E00"/>
                </a:solidFill>
                <a:latin typeface="Consolas"/>
                <a:cs typeface="Consolas"/>
              </a:rPr>
              <a:t>//</a:t>
            </a:r>
            <a:r>
              <a:rPr sz="1250" b="1" spc="90" dirty="0">
                <a:solidFill>
                  <a:srgbClr val="007E00"/>
                </a:solidFill>
                <a:latin typeface="Consolas"/>
                <a:cs typeface="Consolas"/>
              </a:rPr>
              <a:t> </a:t>
            </a:r>
            <a:r>
              <a:rPr sz="1250" b="1" dirty="0">
                <a:solidFill>
                  <a:srgbClr val="007E00"/>
                </a:solidFill>
                <a:latin typeface="Consolas"/>
                <a:cs typeface="Consolas"/>
              </a:rPr>
              <a:t>Yup,</a:t>
            </a:r>
            <a:r>
              <a:rPr sz="1250" b="1" spc="90" dirty="0">
                <a:solidFill>
                  <a:srgbClr val="007E00"/>
                </a:solidFill>
                <a:latin typeface="Consolas"/>
                <a:cs typeface="Consolas"/>
              </a:rPr>
              <a:t> </a:t>
            </a:r>
            <a:r>
              <a:rPr sz="1250" b="1" spc="-25" dirty="0">
                <a:solidFill>
                  <a:srgbClr val="007E00"/>
                </a:solidFill>
                <a:latin typeface="Consolas"/>
                <a:cs typeface="Consolas"/>
              </a:rPr>
              <a:t>so</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a:p>
            <a:pPr marL="12700">
              <a:lnSpc>
                <a:spcPct val="100000"/>
              </a:lnSpc>
              <a:spcBef>
                <a:spcPts val="5"/>
              </a:spcBef>
            </a:pPr>
            <a:r>
              <a:rPr sz="1250" b="1" dirty="0">
                <a:solidFill>
                  <a:srgbClr val="7E0054"/>
                </a:solidFill>
                <a:latin typeface="Consolas"/>
                <a:cs typeface="Consolas"/>
              </a:rPr>
              <a:t>else</a:t>
            </a:r>
            <a:r>
              <a:rPr sz="1250" b="1" spc="50" dirty="0">
                <a:solidFill>
                  <a:srgbClr val="7E0054"/>
                </a:solidFill>
                <a:latin typeface="Consolas"/>
                <a:cs typeface="Consolas"/>
              </a:rPr>
              <a:t> </a:t>
            </a:r>
            <a:r>
              <a:rPr sz="1250" b="1" spc="-50" dirty="0">
                <a:latin typeface="Consolas"/>
                <a:cs typeface="Consolas"/>
              </a:rPr>
              <a:t>{</a:t>
            </a:r>
            <a:endParaRPr sz="1250" dirty="0">
              <a:latin typeface="Consolas"/>
              <a:cs typeface="Consolas"/>
            </a:endParaRPr>
          </a:p>
          <a:p>
            <a:pPr marL="97790">
              <a:lnSpc>
                <a:spcPct val="100000"/>
              </a:lnSpc>
              <a:spcBef>
                <a:spcPts val="75"/>
              </a:spcBef>
            </a:pPr>
            <a:r>
              <a:rPr sz="1250" b="1" dirty="0">
                <a:solidFill>
                  <a:srgbClr val="007E00"/>
                </a:solidFill>
                <a:latin typeface="Consolas"/>
                <a:cs typeface="Consolas"/>
              </a:rPr>
              <a:t>//</a:t>
            </a:r>
            <a:r>
              <a:rPr sz="1250" b="1" spc="80" dirty="0">
                <a:solidFill>
                  <a:srgbClr val="007E00"/>
                </a:solidFill>
                <a:latin typeface="Consolas"/>
                <a:cs typeface="Consolas"/>
              </a:rPr>
              <a:t> </a:t>
            </a:r>
            <a:r>
              <a:rPr sz="1250" b="1" dirty="0">
                <a:solidFill>
                  <a:srgbClr val="007E00"/>
                </a:solidFill>
                <a:latin typeface="Consolas"/>
                <a:cs typeface="Consolas"/>
              </a:rPr>
              <a:t>Nope,</a:t>
            </a:r>
            <a:r>
              <a:rPr sz="1250" b="1" spc="80" dirty="0">
                <a:solidFill>
                  <a:srgbClr val="007E00"/>
                </a:solidFill>
                <a:latin typeface="Consolas"/>
                <a:cs typeface="Consolas"/>
              </a:rPr>
              <a:t> </a:t>
            </a:r>
            <a:r>
              <a:rPr sz="1250" b="1" spc="-25" dirty="0">
                <a:solidFill>
                  <a:srgbClr val="007E00"/>
                </a:solidFill>
                <a:latin typeface="Consolas"/>
                <a:cs typeface="Consolas"/>
              </a:rPr>
              <a:t>do</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sp>
        <p:nvSpPr>
          <p:cNvPr id="44" name="object 19">
            <a:extLst>
              <a:ext uri="{FF2B5EF4-FFF2-40B4-BE49-F238E27FC236}">
                <a16:creationId xmlns:a16="http://schemas.microsoft.com/office/drawing/2014/main" id="{35E8C5A2-AAB1-8C2A-8E8D-03C04219A991}"/>
              </a:ext>
            </a:extLst>
          </p:cNvPr>
          <p:cNvSpPr txBox="1"/>
          <p:nvPr/>
        </p:nvSpPr>
        <p:spPr>
          <a:xfrm>
            <a:off x="2818184" y="6325067"/>
            <a:ext cx="842010" cy="220345"/>
          </a:xfrm>
          <a:prstGeom prst="rect">
            <a:avLst/>
          </a:prstGeom>
        </p:spPr>
        <p:txBody>
          <a:bodyPr vert="horz" wrap="square" lIns="0" tIns="15875" rIns="0" bIns="0" rtlCol="0">
            <a:spAutoFit/>
          </a:bodyPr>
          <a:lstStyle/>
          <a:p>
            <a:pPr marL="12700">
              <a:lnSpc>
                <a:spcPct val="100000"/>
              </a:lnSpc>
              <a:spcBef>
                <a:spcPts val="125"/>
              </a:spcBef>
            </a:pPr>
            <a:r>
              <a:rPr sz="1250" spc="-10" dirty="0">
                <a:solidFill>
                  <a:srgbClr val="2A00FF"/>
                </a:solidFill>
                <a:latin typeface="Consolas"/>
                <a:cs typeface="Consolas"/>
              </a:rPr>
              <a:t>above!"</a:t>
            </a:r>
            <a:r>
              <a:rPr sz="1250" b="1" spc="-10" dirty="0">
                <a:latin typeface="Consolas"/>
                <a:cs typeface="Consolas"/>
              </a:rPr>
              <a:t>);</a:t>
            </a:r>
            <a:endParaRPr sz="1250">
              <a:latin typeface="Consolas"/>
              <a:cs typeface="Consolas"/>
            </a:endParaRPr>
          </a:p>
        </p:txBody>
      </p:sp>
      <p:sp>
        <p:nvSpPr>
          <p:cNvPr id="45" name="object 20">
            <a:extLst>
              <a:ext uri="{FF2B5EF4-FFF2-40B4-BE49-F238E27FC236}">
                <a16:creationId xmlns:a16="http://schemas.microsoft.com/office/drawing/2014/main" id="{7563DA52-F270-1DB7-A407-AFA0A926BBD6}"/>
              </a:ext>
            </a:extLst>
          </p:cNvPr>
          <p:cNvSpPr txBox="1"/>
          <p:nvPr/>
        </p:nvSpPr>
        <p:spPr>
          <a:xfrm>
            <a:off x="742695" y="4531890"/>
            <a:ext cx="2009775" cy="2204085"/>
          </a:xfrm>
          <a:prstGeom prst="rect">
            <a:avLst/>
          </a:prstGeom>
        </p:spPr>
        <p:txBody>
          <a:bodyPr vert="horz" wrap="square" lIns="0" tIns="6350" rIns="0" bIns="0" rtlCol="0">
            <a:spAutoFit/>
          </a:bodyPr>
          <a:lstStyle/>
          <a:p>
            <a:pPr marL="12700" marR="185420">
              <a:lnSpc>
                <a:spcPct val="105100"/>
              </a:lnSpc>
              <a:spcBef>
                <a:spcPts val="50"/>
              </a:spcBef>
            </a:pPr>
            <a:r>
              <a:rPr sz="1250" b="1" dirty="0">
                <a:solidFill>
                  <a:srgbClr val="007E00"/>
                </a:solidFill>
                <a:latin typeface="Consolas"/>
                <a:cs typeface="Consolas"/>
              </a:rPr>
              <a:t>//</a:t>
            </a:r>
            <a:r>
              <a:rPr sz="1250" b="1" spc="125" dirty="0">
                <a:solidFill>
                  <a:srgbClr val="007E00"/>
                </a:solidFill>
                <a:latin typeface="Consolas"/>
                <a:cs typeface="Consolas"/>
              </a:rPr>
              <a:t> </a:t>
            </a:r>
            <a:r>
              <a:rPr sz="1250" b="1" dirty="0">
                <a:solidFill>
                  <a:srgbClr val="007E00"/>
                </a:solidFill>
                <a:latin typeface="Consolas"/>
                <a:cs typeface="Consolas"/>
              </a:rPr>
              <a:t>Multi-way</a:t>
            </a:r>
            <a:r>
              <a:rPr sz="1250" b="1" spc="125" dirty="0">
                <a:solidFill>
                  <a:srgbClr val="007E00"/>
                </a:solidFill>
                <a:latin typeface="Consolas"/>
                <a:cs typeface="Consolas"/>
              </a:rPr>
              <a:t> </a:t>
            </a:r>
            <a:r>
              <a:rPr sz="1250" b="1" spc="-10" dirty="0">
                <a:solidFill>
                  <a:srgbClr val="007E00"/>
                </a:solidFill>
                <a:latin typeface="Consolas"/>
                <a:cs typeface="Consolas"/>
              </a:rPr>
              <a:t>branch: </a:t>
            </a:r>
            <a:r>
              <a:rPr sz="1250" b="1" dirty="0">
                <a:solidFill>
                  <a:srgbClr val="7E0054"/>
                </a:solidFill>
                <a:latin typeface="Consolas"/>
                <a:cs typeface="Consolas"/>
              </a:rPr>
              <a:t>switch</a:t>
            </a:r>
            <a:r>
              <a:rPr sz="1250" b="1" spc="195" dirty="0">
                <a:solidFill>
                  <a:srgbClr val="7E0054"/>
                </a:solidFill>
                <a:latin typeface="Consolas"/>
                <a:cs typeface="Consolas"/>
              </a:rPr>
              <a:t> </a:t>
            </a:r>
            <a:r>
              <a:rPr sz="1250" b="1" dirty="0">
                <a:latin typeface="Consolas"/>
                <a:cs typeface="Consolas"/>
              </a:rPr>
              <a:t>(someValue)</a:t>
            </a:r>
            <a:r>
              <a:rPr sz="1250" b="1" spc="180" dirty="0">
                <a:latin typeface="Consolas"/>
                <a:cs typeface="Consolas"/>
              </a:rPr>
              <a:t> </a:t>
            </a:r>
            <a:r>
              <a:rPr sz="1250" b="1" spc="-50" dirty="0">
                <a:latin typeface="Consolas"/>
                <a:cs typeface="Consolas"/>
              </a:rPr>
              <a:t>{</a:t>
            </a:r>
            <a:endParaRPr sz="1250">
              <a:latin typeface="Consolas"/>
              <a:cs typeface="Consolas"/>
            </a:endParaRPr>
          </a:p>
          <a:p>
            <a:pPr marL="365125" marR="282575" indent="-181610">
              <a:lnSpc>
                <a:spcPts val="1580"/>
              </a:lnSpc>
              <a:spcBef>
                <a:spcPts val="60"/>
              </a:spcBef>
            </a:pPr>
            <a:r>
              <a:rPr sz="1250" b="1" dirty="0">
                <a:solidFill>
                  <a:srgbClr val="7E0054"/>
                </a:solidFill>
                <a:latin typeface="Consolas"/>
                <a:cs typeface="Consolas"/>
              </a:rPr>
              <a:t>case</a:t>
            </a:r>
            <a:r>
              <a:rPr sz="1250" b="1" spc="145" dirty="0">
                <a:solidFill>
                  <a:srgbClr val="7E0054"/>
                </a:solidFill>
                <a:latin typeface="Consolas"/>
                <a:cs typeface="Consolas"/>
              </a:rPr>
              <a:t> </a:t>
            </a:r>
            <a:r>
              <a:rPr sz="1250" spc="-20" dirty="0">
                <a:solidFill>
                  <a:srgbClr val="2A00FF"/>
                </a:solidFill>
                <a:latin typeface="Consolas"/>
                <a:cs typeface="Consolas"/>
              </a:rPr>
              <a:t>"a"</a:t>
            </a:r>
            <a:r>
              <a:rPr sz="1250" b="1" spc="-20" dirty="0">
                <a:latin typeface="Consolas"/>
                <a:cs typeface="Consolas"/>
              </a:rPr>
              <a:t>: </a:t>
            </a:r>
            <a:r>
              <a:rPr sz="1250" b="1" spc="-10" dirty="0">
                <a:latin typeface="Consolas"/>
                <a:cs typeface="Consolas"/>
              </a:rPr>
              <a:t>alert(</a:t>
            </a:r>
            <a:r>
              <a:rPr sz="1250" spc="-10" dirty="0">
                <a:solidFill>
                  <a:srgbClr val="2A00FF"/>
                </a:solidFill>
                <a:latin typeface="Consolas"/>
                <a:cs typeface="Consolas"/>
              </a:rPr>
              <a:t>"Bang!"</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ts val="1430"/>
              </a:lnSpc>
            </a:pPr>
            <a:r>
              <a:rPr sz="1250" b="1" dirty="0">
                <a:solidFill>
                  <a:srgbClr val="7E0054"/>
                </a:solidFill>
                <a:latin typeface="Consolas"/>
                <a:cs typeface="Consolas"/>
              </a:rPr>
              <a:t>case</a:t>
            </a:r>
            <a:r>
              <a:rPr sz="1250" b="1" spc="125" dirty="0">
                <a:solidFill>
                  <a:srgbClr val="7E0054"/>
                </a:solidFill>
                <a:latin typeface="Consolas"/>
                <a:cs typeface="Consolas"/>
              </a:rPr>
              <a:t> </a:t>
            </a:r>
            <a:r>
              <a:rPr sz="1250" spc="-20" dirty="0">
                <a:solidFill>
                  <a:srgbClr val="2A00FF"/>
                </a:solidFill>
                <a:latin typeface="Consolas"/>
                <a:cs typeface="Consolas"/>
              </a:rPr>
              <a:t>"b"</a:t>
            </a:r>
            <a:r>
              <a:rPr sz="1250" b="1" spc="-20" dirty="0">
                <a:latin typeface="Consolas"/>
                <a:cs typeface="Consolas"/>
              </a:rPr>
              <a:t>:</a:t>
            </a:r>
            <a:endParaRPr sz="1250">
              <a:latin typeface="Consolas"/>
              <a:cs typeface="Consolas"/>
            </a:endParaRPr>
          </a:p>
          <a:p>
            <a:pPr marL="365125" marR="279400">
              <a:lnSpc>
                <a:spcPct val="105200"/>
              </a:lnSpc>
            </a:pPr>
            <a:r>
              <a:rPr sz="1250" b="1" spc="-10" dirty="0">
                <a:latin typeface="Consolas"/>
                <a:cs typeface="Consolas"/>
              </a:rPr>
              <a:t>alert(</a:t>
            </a:r>
            <a:r>
              <a:rPr sz="1250" spc="-10" dirty="0">
                <a:solidFill>
                  <a:srgbClr val="2A00FF"/>
                </a:solidFill>
                <a:latin typeface="Consolas"/>
                <a:cs typeface="Consolas"/>
              </a:rPr>
              <a:t>"Fizz!"</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ct val="100000"/>
              </a:lnSpc>
              <a:spcBef>
                <a:spcPts val="80"/>
              </a:spcBef>
            </a:pPr>
            <a:r>
              <a:rPr sz="1250" b="1" spc="-10" dirty="0">
                <a:solidFill>
                  <a:srgbClr val="7E0054"/>
                </a:solidFill>
                <a:latin typeface="Consolas"/>
                <a:cs typeface="Consolas"/>
              </a:rPr>
              <a:t>default</a:t>
            </a:r>
            <a:r>
              <a:rPr sz="1250" b="1" spc="-10" dirty="0">
                <a:latin typeface="Consolas"/>
                <a:cs typeface="Consolas"/>
              </a:rPr>
              <a:t>:</a:t>
            </a:r>
            <a:endParaRPr sz="1250">
              <a:latin typeface="Consolas"/>
              <a:cs typeface="Consolas"/>
            </a:endParaRPr>
          </a:p>
          <a:p>
            <a:pPr marL="365125">
              <a:lnSpc>
                <a:spcPct val="100000"/>
              </a:lnSpc>
              <a:spcBef>
                <a:spcPts val="75"/>
              </a:spcBef>
            </a:pPr>
            <a:r>
              <a:rPr sz="1250" b="1" dirty="0">
                <a:latin typeface="Consolas"/>
                <a:cs typeface="Consolas"/>
              </a:rPr>
              <a:t>alert(</a:t>
            </a:r>
            <a:r>
              <a:rPr sz="1250" dirty="0">
                <a:solidFill>
                  <a:srgbClr val="2A00FF"/>
                </a:solidFill>
                <a:latin typeface="Consolas"/>
                <a:cs typeface="Consolas"/>
              </a:rPr>
              <a:t>"None</a:t>
            </a:r>
            <a:r>
              <a:rPr sz="1250" spc="180" dirty="0">
                <a:solidFill>
                  <a:srgbClr val="2A00FF"/>
                </a:solidFill>
                <a:latin typeface="Consolas"/>
                <a:cs typeface="Consolas"/>
              </a:rPr>
              <a:t> </a:t>
            </a:r>
            <a:r>
              <a:rPr sz="1250" dirty="0">
                <a:solidFill>
                  <a:srgbClr val="2A00FF"/>
                </a:solidFill>
                <a:latin typeface="Consolas"/>
                <a:cs typeface="Consolas"/>
              </a:rPr>
              <a:t>of</a:t>
            </a:r>
            <a:r>
              <a:rPr sz="1250" spc="180" dirty="0">
                <a:solidFill>
                  <a:srgbClr val="2A00FF"/>
                </a:solidFill>
                <a:latin typeface="Consolas"/>
                <a:cs typeface="Consolas"/>
              </a:rPr>
              <a:t> </a:t>
            </a:r>
            <a:r>
              <a:rPr sz="1250" spc="-25" dirty="0">
                <a:solidFill>
                  <a:srgbClr val="2A00FF"/>
                </a:solidFill>
                <a:latin typeface="Consolas"/>
                <a:cs typeface="Consolas"/>
              </a:rPr>
              <a:t>the</a:t>
            </a:r>
            <a:endParaRPr sz="1250">
              <a:latin typeface="Consolas"/>
              <a:cs typeface="Consolas"/>
            </a:endParaRPr>
          </a:p>
          <a:p>
            <a:pPr marL="12700">
              <a:lnSpc>
                <a:spcPct val="100000"/>
              </a:lnSpc>
              <a:spcBef>
                <a:spcPts val="5"/>
              </a:spcBef>
            </a:pPr>
            <a:r>
              <a:rPr sz="1250" b="1" spc="-50" dirty="0">
                <a:latin typeface="Consolas"/>
                <a:cs typeface="Consolas"/>
              </a:rPr>
              <a:t>}</a:t>
            </a:r>
            <a:endParaRPr sz="1250">
              <a:latin typeface="Consolas"/>
              <a:cs typeface="Consolas"/>
            </a:endParaRPr>
          </a:p>
        </p:txBody>
      </p:sp>
      <p:grpSp>
        <p:nvGrpSpPr>
          <p:cNvPr id="46" name="object 21">
            <a:extLst>
              <a:ext uri="{FF2B5EF4-FFF2-40B4-BE49-F238E27FC236}">
                <a16:creationId xmlns:a16="http://schemas.microsoft.com/office/drawing/2014/main" id="{8F27CBCE-1F19-196B-F274-18D08543DB07}"/>
              </a:ext>
            </a:extLst>
          </p:cNvPr>
          <p:cNvGrpSpPr/>
          <p:nvPr/>
        </p:nvGrpSpPr>
        <p:grpSpPr>
          <a:xfrm>
            <a:off x="3718686" y="2994376"/>
            <a:ext cx="6903131" cy="681355"/>
            <a:chOff x="3335401" y="2471292"/>
            <a:chExt cx="5814060" cy="681355"/>
          </a:xfrm>
        </p:grpSpPr>
        <p:pic>
          <p:nvPicPr>
            <p:cNvPr id="47" name="object 22">
              <a:extLst>
                <a:ext uri="{FF2B5EF4-FFF2-40B4-BE49-F238E27FC236}">
                  <a16:creationId xmlns:a16="http://schemas.microsoft.com/office/drawing/2014/main" id="{E4B54E5E-39E6-07E0-1CC3-E05581389401}"/>
                </a:ext>
              </a:extLst>
            </p:cNvPr>
            <p:cNvPicPr/>
            <p:nvPr/>
          </p:nvPicPr>
          <p:blipFill>
            <a:blip r:embed="rId5" cstate="print"/>
            <a:stretch>
              <a:fillRect/>
            </a:stretch>
          </p:blipFill>
          <p:spPr>
            <a:xfrm>
              <a:off x="3340481" y="2476372"/>
              <a:ext cx="5803519" cy="670687"/>
            </a:xfrm>
            <a:prstGeom prst="rect">
              <a:avLst/>
            </a:prstGeom>
          </p:spPr>
        </p:pic>
        <p:sp>
          <p:nvSpPr>
            <p:cNvPr id="48" name="object 23">
              <a:extLst>
                <a:ext uri="{FF2B5EF4-FFF2-40B4-BE49-F238E27FC236}">
                  <a16:creationId xmlns:a16="http://schemas.microsoft.com/office/drawing/2014/main" id="{091B3B80-8160-1C2A-D5C5-D4A3D093EDBF}"/>
                </a:ext>
              </a:extLst>
            </p:cNvPr>
            <p:cNvSpPr/>
            <p:nvPr/>
          </p:nvSpPr>
          <p:spPr>
            <a:xfrm>
              <a:off x="3340481" y="2476372"/>
              <a:ext cx="5803900" cy="671195"/>
            </a:xfrm>
            <a:custGeom>
              <a:avLst/>
              <a:gdLst/>
              <a:ahLst/>
              <a:cxnLst/>
              <a:rect l="l" t="t" r="r" b="b"/>
              <a:pathLst>
                <a:path w="5803900" h="671194">
                  <a:moveTo>
                    <a:pt x="2005076" y="111760"/>
                  </a:moveTo>
                  <a:lnTo>
                    <a:pt x="2013858" y="68258"/>
                  </a:lnTo>
                  <a:lnTo>
                    <a:pt x="2037810" y="32734"/>
                  </a:lnTo>
                  <a:lnTo>
                    <a:pt x="2073334" y="8782"/>
                  </a:lnTo>
                  <a:lnTo>
                    <a:pt x="2116836" y="0"/>
                  </a:lnTo>
                  <a:lnTo>
                    <a:pt x="2638044" y="0"/>
                  </a:lnTo>
                  <a:lnTo>
                    <a:pt x="3587750" y="0"/>
                  </a:lnTo>
                  <a:lnTo>
                    <a:pt x="5691759" y="0"/>
                  </a:lnTo>
                  <a:lnTo>
                    <a:pt x="5735260" y="8782"/>
                  </a:lnTo>
                  <a:lnTo>
                    <a:pt x="5770784" y="32734"/>
                  </a:lnTo>
                  <a:lnTo>
                    <a:pt x="5794736" y="68258"/>
                  </a:lnTo>
                  <a:lnTo>
                    <a:pt x="5803519" y="111760"/>
                  </a:lnTo>
                  <a:lnTo>
                    <a:pt x="5803519" y="279400"/>
                  </a:lnTo>
                  <a:lnTo>
                    <a:pt x="5803519" y="558926"/>
                  </a:lnTo>
                  <a:lnTo>
                    <a:pt x="5794736" y="602428"/>
                  </a:lnTo>
                  <a:lnTo>
                    <a:pt x="5770784" y="637952"/>
                  </a:lnTo>
                  <a:lnTo>
                    <a:pt x="5735260" y="661904"/>
                  </a:lnTo>
                  <a:lnTo>
                    <a:pt x="5691759" y="670687"/>
                  </a:lnTo>
                  <a:lnTo>
                    <a:pt x="3587750" y="670687"/>
                  </a:lnTo>
                  <a:lnTo>
                    <a:pt x="2638044" y="670687"/>
                  </a:lnTo>
                  <a:lnTo>
                    <a:pt x="2116836" y="670687"/>
                  </a:lnTo>
                  <a:lnTo>
                    <a:pt x="2073334" y="661904"/>
                  </a:lnTo>
                  <a:lnTo>
                    <a:pt x="2037810" y="637952"/>
                  </a:lnTo>
                  <a:lnTo>
                    <a:pt x="2013858" y="602428"/>
                  </a:lnTo>
                  <a:lnTo>
                    <a:pt x="2005076" y="558926"/>
                  </a:lnTo>
                  <a:lnTo>
                    <a:pt x="2005076" y="279400"/>
                  </a:lnTo>
                  <a:lnTo>
                    <a:pt x="0" y="218439"/>
                  </a:lnTo>
                  <a:lnTo>
                    <a:pt x="2005076" y="111760"/>
                  </a:lnTo>
                  <a:close/>
                </a:path>
              </a:pathLst>
            </a:custGeom>
            <a:ln w="9534">
              <a:solidFill>
                <a:srgbClr val="B48000"/>
              </a:solidFill>
            </a:ln>
          </p:spPr>
          <p:txBody>
            <a:bodyPr wrap="square" lIns="0" tIns="0" rIns="0" bIns="0" rtlCol="0"/>
            <a:lstStyle/>
            <a:p>
              <a:endParaRPr/>
            </a:p>
          </p:txBody>
        </p:sp>
      </p:grpSp>
      <p:sp>
        <p:nvSpPr>
          <p:cNvPr id="49" name="object 24">
            <a:extLst>
              <a:ext uri="{FF2B5EF4-FFF2-40B4-BE49-F238E27FC236}">
                <a16:creationId xmlns:a16="http://schemas.microsoft.com/office/drawing/2014/main" id="{AD1ED897-11D4-B982-3A00-60EEDE5F4E3E}"/>
              </a:ext>
            </a:extLst>
          </p:cNvPr>
          <p:cNvSpPr txBox="1"/>
          <p:nvPr/>
        </p:nvSpPr>
        <p:spPr>
          <a:xfrm>
            <a:off x="6094476" y="3060408"/>
            <a:ext cx="4406785" cy="480966"/>
          </a:xfrm>
          <a:prstGeom prst="rect">
            <a:avLst/>
          </a:prstGeom>
        </p:spPr>
        <p:txBody>
          <a:bodyPr vert="horz" wrap="square" lIns="0" tIns="13970" rIns="0" bIns="0" rtlCol="0">
            <a:spAutoFit/>
          </a:bodyPr>
          <a:lstStyle/>
          <a:p>
            <a:pPr marL="441325" marR="5080" indent="-429259">
              <a:lnSpc>
                <a:spcPct val="100899"/>
              </a:lnSpc>
              <a:spcBef>
                <a:spcPts val="110"/>
              </a:spcBef>
            </a:pPr>
            <a:r>
              <a:rPr lang="de-DE" sz="1550" dirty="0">
                <a:latin typeface="Arial"/>
                <a:cs typeface="Arial"/>
              </a:rPr>
              <a:t>Eine einfache Links/Rechts-Verzweigung wird mit Hilfe eines </a:t>
            </a:r>
            <a:r>
              <a:rPr lang="de-DE" sz="1550" spc="-10" dirty="0" err="1">
                <a:latin typeface="Arial"/>
                <a:cs typeface="Arial"/>
              </a:rPr>
              <a:t>if</a:t>
            </a:r>
            <a:r>
              <a:rPr lang="de-DE" sz="1550" spc="-10" dirty="0">
                <a:latin typeface="Arial"/>
                <a:cs typeface="Arial"/>
              </a:rPr>
              <a:t>/</a:t>
            </a:r>
            <a:r>
              <a:rPr lang="de-DE" sz="1550" spc="-10" dirty="0" err="1">
                <a:latin typeface="Arial"/>
                <a:cs typeface="Arial"/>
              </a:rPr>
              <a:t>else</a:t>
            </a:r>
            <a:r>
              <a:rPr lang="de-DE" sz="1550" spc="-10" dirty="0">
                <a:latin typeface="Arial"/>
                <a:cs typeface="Arial"/>
              </a:rPr>
              <a:t>-Konstrukts durchgeführt</a:t>
            </a:r>
            <a:endParaRPr sz="1550" dirty="0">
              <a:latin typeface="Arial"/>
              <a:cs typeface="Arial"/>
            </a:endParaRPr>
          </a:p>
        </p:txBody>
      </p:sp>
      <p:grpSp>
        <p:nvGrpSpPr>
          <p:cNvPr id="50" name="object 25">
            <a:extLst>
              <a:ext uri="{FF2B5EF4-FFF2-40B4-BE49-F238E27FC236}">
                <a16:creationId xmlns:a16="http://schemas.microsoft.com/office/drawing/2014/main" id="{21163D72-DF8F-37CB-D3D9-334D2BDBD997}"/>
              </a:ext>
            </a:extLst>
          </p:cNvPr>
          <p:cNvGrpSpPr/>
          <p:nvPr/>
        </p:nvGrpSpPr>
        <p:grpSpPr>
          <a:xfrm>
            <a:off x="2766245" y="4682888"/>
            <a:ext cx="7412228" cy="675640"/>
            <a:chOff x="2411534" y="4295071"/>
            <a:chExt cx="6258560" cy="675640"/>
          </a:xfrm>
        </p:grpSpPr>
        <p:pic>
          <p:nvPicPr>
            <p:cNvPr id="51" name="object 26">
              <a:extLst>
                <a:ext uri="{FF2B5EF4-FFF2-40B4-BE49-F238E27FC236}">
                  <a16:creationId xmlns:a16="http://schemas.microsoft.com/office/drawing/2014/main" id="{FD19C1EE-9692-2302-F75C-31FFBA5C9B64}"/>
                </a:ext>
              </a:extLst>
            </p:cNvPr>
            <p:cNvPicPr/>
            <p:nvPr/>
          </p:nvPicPr>
          <p:blipFill>
            <a:blip r:embed="rId6" cstate="print"/>
            <a:stretch>
              <a:fillRect/>
            </a:stretch>
          </p:blipFill>
          <p:spPr>
            <a:xfrm>
              <a:off x="2416302" y="4299838"/>
              <a:ext cx="6248908" cy="665607"/>
            </a:xfrm>
            <a:prstGeom prst="rect">
              <a:avLst/>
            </a:prstGeom>
          </p:spPr>
        </p:pic>
        <p:sp>
          <p:nvSpPr>
            <p:cNvPr id="52" name="object 27">
              <a:extLst>
                <a:ext uri="{FF2B5EF4-FFF2-40B4-BE49-F238E27FC236}">
                  <a16:creationId xmlns:a16="http://schemas.microsoft.com/office/drawing/2014/main" id="{488F555D-D07D-9842-54B4-37623313396E}"/>
                </a:ext>
              </a:extLst>
            </p:cNvPr>
            <p:cNvSpPr/>
            <p:nvPr/>
          </p:nvSpPr>
          <p:spPr>
            <a:xfrm>
              <a:off x="2416302" y="4299838"/>
              <a:ext cx="6249035" cy="666115"/>
            </a:xfrm>
            <a:custGeom>
              <a:avLst/>
              <a:gdLst/>
              <a:ahLst/>
              <a:cxnLst/>
              <a:rect l="l" t="t" r="r" b="b"/>
              <a:pathLst>
                <a:path w="6249034" h="666114">
                  <a:moveTo>
                    <a:pt x="2928874" y="110871"/>
                  </a:moveTo>
                  <a:lnTo>
                    <a:pt x="2937589" y="67722"/>
                  </a:lnTo>
                  <a:lnTo>
                    <a:pt x="2961354" y="32480"/>
                  </a:lnTo>
                  <a:lnTo>
                    <a:pt x="2996596" y="8715"/>
                  </a:lnTo>
                  <a:lnTo>
                    <a:pt x="3039745" y="0"/>
                  </a:lnTo>
                  <a:lnTo>
                    <a:pt x="3482213" y="0"/>
                  </a:lnTo>
                  <a:lnTo>
                    <a:pt x="4312284" y="0"/>
                  </a:lnTo>
                  <a:lnTo>
                    <a:pt x="6138037" y="0"/>
                  </a:lnTo>
                  <a:lnTo>
                    <a:pt x="6181185" y="8715"/>
                  </a:lnTo>
                  <a:lnTo>
                    <a:pt x="6216427" y="32480"/>
                  </a:lnTo>
                  <a:lnTo>
                    <a:pt x="6240192" y="67722"/>
                  </a:lnTo>
                  <a:lnTo>
                    <a:pt x="6248908" y="110871"/>
                  </a:lnTo>
                  <a:lnTo>
                    <a:pt x="6248908" y="277368"/>
                  </a:lnTo>
                  <a:lnTo>
                    <a:pt x="6248908" y="554736"/>
                  </a:lnTo>
                  <a:lnTo>
                    <a:pt x="6240192" y="597884"/>
                  </a:lnTo>
                  <a:lnTo>
                    <a:pt x="6216427" y="633126"/>
                  </a:lnTo>
                  <a:lnTo>
                    <a:pt x="6181185" y="656891"/>
                  </a:lnTo>
                  <a:lnTo>
                    <a:pt x="6138037" y="665607"/>
                  </a:lnTo>
                  <a:lnTo>
                    <a:pt x="4312284" y="665607"/>
                  </a:lnTo>
                  <a:lnTo>
                    <a:pt x="3482213" y="665607"/>
                  </a:lnTo>
                  <a:lnTo>
                    <a:pt x="3039745" y="665607"/>
                  </a:lnTo>
                  <a:lnTo>
                    <a:pt x="2996596" y="656891"/>
                  </a:lnTo>
                  <a:lnTo>
                    <a:pt x="2961354" y="633126"/>
                  </a:lnTo>
                  <a:lnTo>
                    <a:pt x="2937589" y="597884"/>
                  </a:lnTo>
                  <a:lnTo>
                    <a:pt x="2928874" y="554736"/>
                  </a:lnTo>
                  <a:lnTo>
                    <a:pt x="2928874" y="277368"/>
                  </a:lnTo>
                  <a:lnTo>
                    <a:pt x="0" y="186436"/>
                  </a:lnTo>
                  <a:lnTo>
                    <a:pt x="2928874" y="110871"/>
                  </a:lnTo>
                  <a:close/>
                </a:path>
              </a:pathLst>
            </a:custGeom>
            <a:ln w="9534">
              <a:solidFill>
                <a:srgbClr val="B48000"/>
              </a:solidFill>
            </a:ln>
          </p:spPr>
          <p:txBody>
            <a:bodyPr wrap="square" lIns="0" tIns="0" rIns="0" bIns="0" rtlCol="0"/>
            <a:lstStyle/>
            <a:p>
              <a:endParaRPr/>
            </a:p>
          </p:txBody>
        </p:sp>
      </p:grpSp>
      <p:sp>
        <p:nvSpPr>
          <p:cNvPr id="53" name="object 28">
            <a:extLst>
              <a:ext uri="{FF2B5EF4-FFF2-40B4-BE49-F238E27FC236}">
                <a16:creationId xmlns:a16="http://schemas.microsoft.com/office/drawing/2014/main" id="{6FF754F2-FB40-D2D6-38ED-7CC99F2FA4DC}"/>
              </a:ext>
            </a:extLst>
          </p:cNvPr>
          <p:cNvSpPr txBox="1"/>
          <p:nvPr/>
        </p:nvSpPr>
        <p:spPr>
          <a:xfrm>
            <a:off x="6421375" y="4779975"/>
            <a:ext cx="3751314" cy="480966"/>
          </a:xfrm>
          <a:prstGeom prst="rect">
            <a:avLst/>
          </a:prstGeom>
        </p:spPr>
        <p:txBody>
          <a:bodyPr vert="horz" wrap="square" lIns="0" tIns="13970" rIns="0" bIns="0" rtlCol="0">
            <a:spAutoFit/>
          </a:bodyPr>
          <a:lstStyle/>
          <a:p>
            <a:pPr marL="12700" marR="5080" indent="66675">
              <a:lnSpc>
                <a:spcPct val="100899"/>
              </a:lnSpc>
              <a:spcBef>
                <a:spcPts val="110"/>
              </a:spcBef>
            </a:pPr>
            <a:r>
              <a:rPr lang="de-DE" sz="1550" dirty="0">
                <a:latin typeface="Arial"/>
                <a:cs typeface="Arial"/>
              </a:rPr>
              <a:t>Die Mehrwegverzweigung wird </a:t>
            </a:r>
            <a:r>
              <a:rPr lang="de-DE" sz="1550" spc="10" dirty="0">
                <a:latin typeface="Arial"/>
                <a:cs typeface="Arial"/>
              </a:rPr>
              <a:t>mit einem </a:t>
            </a:r>
            <a:r>
              <a:rPr lang="de-DE" sz="1550" spc="-10" dirty="0">
                <a:latin typeface="Arial"/>
                <a:cs typeface="Arial"/>
              </a:rPr>
              <a:t>switch/</a:t>
            </a:r>
            <a:r>
              <a:rPr lang="de-DE" sz="1550" spc="-10" dirty="0" err="1">
                <a:latin typeface="Arial"/>
                <a:cs typeface="Arial"/>
              </a:rPr>
              <a:t>case</a:t>
            </a:r>
            <a:r>
              <a:rPr lang="de-DE" sz="1550" spc="-10" dirty="0">
                <a:latin typeface="Arial"/>
                <a:cs typeface="Arial"/>
              </a:rPr>
              <a:t>-Konstrukt durchgeführt</a:t>
            </a:r>
            <a:endParaRPr lang="de-DE" sz="1550" dirty="0">
              <a:latin typeface="Arial"/>
              <a:cs typeface="Arial"/>
            </a:endParaRPr>
          </a:p>
        </p:txBody>
      </p:sp>
    </p:spTree>
    <p:extLst>
      <p:ext uri="{BB962C8B-B14F-4D97-AF65-F5344CB8AC3E}">
        <p14:creationId xmlns:p14="http://schemas.microsoft.com/office/powerpoint/2010/main" val="186105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F847CB-BD3E-85BB-B4F3-683AE25249E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0A0E2AE-B8AB-8450-27D1-931403829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4F3CDD-D5E5-7470-921F-2285BFD06E86}"/>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Selektionen</a:t>
            </a:r>
            <a:endParaRPr lang="de-DE" sz="4200" dirty="0"/>
          </a:p>
        </p:txBody>
      </p:sp>
      <p:sp>
        <p:nvSpPr>
          <p:cNvPr id="43" name="sketch line">
            <a:extLst>
              <a:ext uri="{FF2B5EF4-FFF2-40B4-BE49-F238E27FC236}">
                <a16:creationId xmlns:a16="http://schemas.microsoft.com/office/drawing/2014/main" id="{1BDEB1F2-9199-ACCE-5B65-B9FB27630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B9BA2CD4-B103-C42E-8BD4-DE514BA5B0AE}"/>
              </a:ext>
            </a:extLst>
          </p:cNvPr>
          <p:cNvSpPr txBox="1"/>
          <p:nvPr/>
        </p:nvSpPr>
        <p:spPr>
          <a:xfrm>
            <a:off x="669036" y="1809976"/>
            <a:ext cx="11252200" cy="631583"/>
          </a:xfrm>
          <a:prstGeom prst="rect">
            <a:avLst/>
          </a:prstGeom>
        </p:spPr>
        <p:txBody>
          <a:bodyPr vert="horz" wrap="square" lIns="0" tIns="15875" rIns="0" bIns="0" rtlCol="0">
            <a:spAutoFit/>
          </a:bodyPr>
          <a:lstStyle/>
          <a:p>
            <a:pPr marL="12700" marR="5080">
              <a:lnSpc>
                <a:spcPct val="100000"/>
              </a:lnSpc>
              <a:spcBef>
                <a:spcPts val="125"/>
              </a:spcBef>
              <a:tabLst>
                <a:tab pos="1251585" algn="l"/>
              </a:tabLst>
            </a:pPr>
            <a:r>
              <a:rPr lang="de-DE" sz="2000" dirty="0">
                <a:latin typeface="Arial"/>
                <a:cs typeface="Arial"/>
              </a:rPr>
              <a:t>Selektionsanweisung legt fest, welcher Codeblock aufgrund </a:t>
            </a:r>
            <a:r>
              <a:rPr lang="de-DE" sz="2000" spc="-10" dirty="0">
                <a:latin typeface="Arial"/>
                <a:cs typeface="Arial"/>
              </a:rPr>
              <a:t>Bedingung </a:t>
            </a:r>
            <a:r>
              <a:rPr lang="de-DE" sz="2000" dirty="0">
                <a:latin typeface="Arial"/>
                <a:cs typeface="Arial"/>
              </a:rPr>
              <a:t>ausgeführt werden soll</a:t>
            </a:r>
            <a:r>
              <a:rPr lang="de-DE" sz="2000" spc="-10" dirty="0">
                <a:latin typeface="Arial"/>
                <a:cs typeface="Arial"/>
              </a:rPr>
              <a:t>. </a:t>
            </a:r>
            <a:r>
              <a:rPr lang="de-DE" sz="2000" dirty="0">
                <a:latin typeface="Arial"/>
                <a:cs typeface="Arial"/>
              </a:rPr>
              <a:t>Selektionen sind entweder einfache Links/Rechts-Verzweigungen oder </a:t>
            </a:r>
            <a:r>
              <a:rPr lang="de-DE" sz="2000" spc="-10" dirty="0">
                <a:latin typeface="Arial"/>
                <a:cs typeface="Arial"/>
              </a:rPr>
              <a:t>Mehrfachverzweigungen.</a:t>
            </a:r>
            <a:endParaRPr lang="de-DE" sz="2000" dirty="0">
              <a:latin typeface="Arial"/>
              <a:cs typeface="Arial"/>
            </a:endParaRPr>
          </a:p>
        </p:txBody>
      </p:sp>
      <p:grpSp>
        <p:nvGrpSpPr>
          <p:cNvPr id="4" name="object 4">
            <a:extLst>
              <a:ext uri="{FF2B5EF4-FFF2-40B4-BE49-F238E27FC236}">
                <a16:creationId xmlns:a16="http://schemas.microsoft.com/office/drawing/2014/main" id="{092F2BF2-94CC-1DB6-7097-FACDAFF0B3C3}"/>
              </a:ext>
            </a:extLst>
          </p:cNvPr>
          <p:cNvGrpSpPr/>
          <p:nvPr/>
        </p:nvGrpSpPr>
        <p:grpSpPr>
          <a:xfrm>
            <a:off x="669036" y="2647159"/>
            <a:ext cx="4600575" cy="1857375"/>
            <a:chOff x="285750" y="2124075"/>
            <a:chExt cx="4600575" cy="1857375"/>
          </a:xfrm>
        </p:grpSpPr>
        <p:pic>
          <p:nvPicPr>
            <p:cNvPr id="5" name="object 5">
              <a:extLst>
                <a:ext uri="{FF2B5EF4-FFF2-40B4-BE49-F238E27FC236}">
                  <a16:creationId xmlns:a16="http://schemas.microsoft.com/office/drawing/2014/main" id="{F2C1FA66-9B34-7BA2-85ED-830CCE943651}"/>
                </a:ext>
              </a:extLst>
            </p:cNvPr>
            <p:cNvPicPr/>
            <p:nvPr/>
          </p:nvPicPr>
          <p:blipFill>
            <a:blip r:embed="rId3" cstate="print"/>
            <a:stretch>
              <a:fillRect/>
            </a:stretch>
          </p:blipFill>
          <p:spPr>
            <a:xfrm>
              <a:off x="323850" y="2152650"/>
              <a:ext cx="4562475" cy="1781175"/>
            </a:xfrm>
            <a:prstGeom prst="rect">
              <a:avLst/>
            </a:prstGeom>
          </p:spPr>
        </p:pic>
        <p:pic>
          <p:nvPicPr>
            <p:cNvPr id="34" name="object 6">
              <a:extLst>
                <a:ext uri="{FF2B5EF4-FFF2-40B4-BE49-F238E27FC236}">
                  <a16:creationId xmlns:a16="http://schemas.microsoft.com/office/drawing/2014/main" id="{E74E4D72-30B7-4723-1E4B-F9B4AAA96959}"/>
                </a:ext>
              </a:extLst>
            </p:cNvPr>
            <p:cNvPicPr/>
            <p:nvPr/>
          </p:nvPicPr>
          <p:blipFill>
            <a:blip r:embed="rId4" cstate="print"/>
            <a:stretch>
              <a:fillRect/>
            </a:stretch>
          </p:blipFill>
          <p:spPr>
            <a:xfrm>
              <a:off x="285750" y="2124075"/>
              <a:ext cx="3667125" cy="1857375"/>
            </a:xfrm>
            <a:prstGeom prst="rect">
              <a:avLst/>
            </a:prstGeom>
          </p:spPr>
        </p:pic>
        <p:sp>
          <p:nvSpPr>
            <p:cNvPr id="35" name="object 7">
              <a:extLst>
                <a:ext uri="{FF2B5EF4-FFF2-40B4-BE49-F238E27FC236}">
                  <a16:creationId xmlns:a16="http://schemas.microsoft.com/office/drawing/2014/main" id="{49E51407-3B65-3971-491E-3804D4648B8E}"/>
                </a:ext>
              </a:extLst>
            </p:cNvPr>
            <p:cNvSpPr/>
            <p:nvPr/>
          </p:nvSpPr>
          <p:spPr>
            <a:xfrm>
              <a:off x="328345" y="2149221"/>
              <a:ext cx="4461510" cy="1695450"/>
            </a:xfrm>
            <a:custGeom>
              <a:avLst/>
              <a:gdLst/>
              <a:ahLst/>
              <a:cxnLst/>
              <a:rect l="l" t="t" r="r" b="b"/>
              <a:pathLst>
                <a:path w="4461510" h="1695450">
                  <a:moveTo>
                    <a:pt x="4461256" y="0"/>
                  </a:moveTo>
                  <a:lnTo>
                    <a:pt x="0" y="0"/>
                  </a:lnTo>
                  <a:lnTo>
                    <a:pt x="0" y="1694941"/>
                  </a:lnTo>
                  <a:lnTo>
                    <a:pt x="4461256" y="1694941"/>
                  </a:lnTo>
                  <a:lnTo>
                    <a:pt x="4461256" y="0"/>
                  </a:lnTo>
                  <a:close/>
                </a:path>
              </a:pathLst>
            </a:custGeom>
            <a:solidFill>
              <a:srgbClr val="FFFFEF"/>
            </a:solidFill>
          </p:spPr>
          <p:txBody>
            <a:bodyPr wrap="square" lIns="0" tIns="0" rIns="0" bIns="0" rtlCol="0"/>
            <a:lstStyle/>
            <a:p>
              <a:endParaRPr/>
            </a:p>
          </p:txBody>
        </p:sp>
        <p:sp>
          <p:nvSpPr>
            <p:cNvPr id="36" name="object 8">
              <a:extLst>
                <a:ext uri="{FF2B5EF4-FFF2-40B4-BE49-F238E27FC236}">
                  <a16:creationId xmlns:a16="http://schemas.microsoft.com/office/drawing/2014/main" id="{59DDDFF1-03B8-D4D2-2A3D-A0EC1FAA7F50}"/>
                </a:ext>
              </a:extLst>
            </p:cNvPr>
            <p:cNvSpPr/>
            <p:nvPr/>
          </p:nvSpPr>
          <p:spPr>
            <a:xfrm>
              <a:off x="328345" y="2149221"/>
              <a:ext cx="4461510" cy="1695450"/>
            </a:xfrm>
            <a:custGeom>
              <a:avLst/>
              <a:gdLst/>
              <a:ahLst/>
              <a:cxnLst/>
              <a:rect l="l" t="t" r="r" b="b"/>
              <a:pathLst>
                <a:path w="4461510" h="1695450">
                  <a:moveTo>
                    <a:pt x="0" y="1694941"/>
                  </a:moveTo>
                  <a:lnTo>
                    <a:pt x="4461256" y="1694941"/>
                  </a:lnTo>
                  <a:lnTo>
                    <a:pt x="4461256" y="0"/>
                  </a:lnTo>
                  <a:lnTo>
                    <a:pt x="0" y="0"/>
                  </a:lnTo>
                  <a:lnTo>
                    <a:pt x="0" y="1694941"/>
                  </a:lnTo>
                  <a:close/>
                </a:path>
              </a:pathLst>
            </a:custGeom>
            <a:ln w="9534">
              <a:solidFill>
                <a:srgbClr val="BEBEBE"/>
              </a:solidFill>
            </a:ln>
          </p:spPr>
          <p:txBody>
            <a:bodyPr wrap="square" lIns="0" tIns="0" rIns="0" bIns="0" rtlCol="0"/>
            <a:lstStyle/>
            <a:p>
              <a:endParaRPr/>
            </a:p>
          </p:txBody>
        </p:sp>
      </p:grpSp>
      <p:sp>
        <p:nvSpPr>
          <p:cNvPr id="37" name="object 9">
            <a:extLst>
              <a:ext uri="{FF2B5EF4-FFF2-40B4-BE49-F238E27FC236}">
                <a16:creationId xmlns:a16="http://schemas.microsoft.com/office/drawing/2014/main" id="{A5AC904F-617C-8473-C2D1-19C248E7DFE4}"/>
              </a:ext>
            </a:extLst>
          </p:cNvPr>
          <p:cNvSpPr txBox="1"/>
          <p:nvPr/>
        </p:nvSpPr>
        <p:spPr>
          <a:xfrm>
            <a:off x="771270" y="2699800"/>
            <a:ext cx="1913255" cy="62103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a:t>
            </a:r>
            <a:r>
              <a:rPr sz="1250" b="1" spc="114" dirty="0">
                <a:solidFill>
                  <a:srgbClr val="007E00"/>
                </a:solidFill>
                <a:latin typeface="Consolas"/>
                <a:cs typeface="Consolas"/>
              </a:rPr>
              <a:t> </a:t>
            </a:r>
            <a:r>
              <a:rPr sz="1250" b="1" dirty="0">
                <a:solidFill>
                  <a:srgbClr val="007E00"/>
                </a:solidFill>
                <a:latin typeface="Consolas"/>
                <a:cs typeface="Consolas"/>
              </a:rPr>
              <a:t>Left/Right</a:t>
            </a:r>
            <a:r>
              <a:rPr sz="1250" b="1" spc="114" dirty="0">
                <a:solidFill>
                  <a:srgbClr val="007E00"/>
                </a:solidFill>
                <a:latin typeface="Consolas"/>
                <a:cs typeface="Consolas"/>
              </a:rPr>
              <a:t> </a:t>
            </a:r>
            <a:r>
              <a:rPr sz="1250" b="1" spc="-10" dirty="0">
                <a:solidFill>
                  <a:srgbClr val="007E00"/>
                </a:solidFill>
                <a:latin typeface="Consolas"/>
                <a:cs typeface="Consolas"/>
              </a:rPr>
              <a:t>branch:</a:t>
            </a:r>
            <a:endParaRPr sz="1250" dirty="0">
              <a:latin typeface="Consolas"/>
              <a:cs typeface="Consolas"/>
            </a:endParaRPr>
          </a:p>
          <a:p>
            <a:pPr marL="12700" marR="90170">
              <a:lnSpc>
                <a:spcPct val="105200"/>
              </a:lnSpc>
            </a:pPr>
            <a:r>
              <a:rPr sz="1250" b="1" dirty="0">
                <a:solidFill>
                  <a:srgbClr val="007E00"/>
                </a:solidFill>
                <a:latin typeface="Consolas"/>
                <a:cs typeface="Consolas"/>
              </a:rPr>
              <a:t>//</a:t>
            </a:r>
            <a:r>
              <a:rPr sz="1250" b="1" spc="65" dirty="0">
                <a:solidFill>
                  <a:srgbClr val="007E00"/>
                </a:solidFill>
                <a:latin typeface="Consolas"/>
                <a:cs typeface="Consolas"/>
              </a:rPr>
              <a:t> </a:t>
            </a:r>
            <a:r>
              <a:rPr sz="1250" b="1" dirty="0">
                <a:solidFill>
                  <a:srgbClr val="007E00"/>
                </a:solidFill>
                <a:latin typeface="Consolas"/>
                <a:cs typeface="Consolas"/>
              </a:rPr>
              <a:t>Is</a:t>
            </a:r>
            <a:r>
              <a:rPr sz="1250" b="1" spc="65" dirty="0">
                <a:solidFill>
                  <a:srgbClr val="007E00"/>
                </a:solidFill>
                <a:latin typeface="Consolas"/>
                <a:cs typeface="Consolas"/>
              </a:rPr>
              <a:t> </a:t>
            </a:r>
            <a:r>
              <a:rPr sz="1250" b="1" dirty="0">
                <a:solidFill>
                  <a:srgbClr val="007E00"/>
                </a:solidFill>
                <a:latin typeface="Consolas"/>
                <a:cs typeface="Consolas"/>
              </a:rPr>
              <a:t>this</a:t>
            </a:r>
            <a:r>
              <a:rPr sz="1250" b="1" spc="70" dirty="0">
                <a:solidFill>
                  <a:srgbClr val="007E00"/>
                </a:solidFill>
                <a:latin typeface="Consolas"/>
                <a:cs typeface="Consolas"/>
              </a:rPr>
              <a:t> </a:t>
            </a:r>
            <a:r>
              <a:rPr sz="1250" b="1" spc="-10" dirty="0">
                <a:solidFill>
                  <a:srgbClr val="007E00"/>
                </a:solidFill>
                <a:latin typeface="Consolas"/>
                <a:cs typeface="Consolas"/>
              </a:rPr>
              <a:t>condition </a:t>
            </a:r>
            <a:r>
              <a:rPr sz="1250" b="1" dirty="0">
                <a:solidFill>
                  <a:srgbClr val="7E0054"/>
                </a:solidFill>
                <a:latin typeface="Consolas"/>
                <a:cs typeface="Consolas"/>
              </a:rPr>
              <a:t>if</a:t>
            </a:r>
            <a:r>
              <a:rPr sz="1250" b="1" spc="160" dirty="0">
                <a:solidFill>
                  <a:srgbClr val="7E0054"/>
                </a:solidFill>
                <a:latin typeface="Consolas"/>
                <a:cs typeface="Consolas"/>
              </a:rPr>
              <a:t> </a:t>
            </a:r>
            <a:r>
              <a:rPr sz="1250" b="1" dirty="0">
                <a:latin typeface="Consolas"/>
                <a:cs typeface="Consolas"/>
              </a:rPr>
              <a:t>(someCondition</a:t>
            </a:r>
            <a:r>
              <a:rPr sz="1250" b="1" spc="155" dirty="0">
                <a:latin typeface="Consolas"/>
                <a:cs typeface="Consolas"/>
              </a:rPr>
              <a:t> </a:t>
            </a:r>
            <a:r>
              <a:rPr sz="1250" b="1" spc="-25" dirty="0">
                <a:latin typeface="Consolas"/>
                <a:cs typeface="Consolas"/>
              </a:rPr>
              <a:t>==</a:t>
            </a:r>
            <a:endParaRPr sz="1250" dirty="0">
              <a:latin typeface="Consolas"/>
              <a:cs typeface="Consolas"/>
            </a:endParaRPr>
          </a:p>
        </p:txBody>
      </p:sp>
      <p:sp>
        <p:nvSpPr>
          <p:cNvPr id="38" name="object 10">
            <a:extLst>
              <a:ext uri="{FF2B5EF4-FFF2-40B4-BE49-F238E27FC236}">
                <a16:creationId xmlns:a16="http://schemas.microsoft.com/office/drawing/2014/main" id="{1C77A60F-9C06-7809-2C82-FE71BEE21661}"/>
              </a:ext>
            </a:extLst>
          </p:cNvPr>
          <p:cNvSpPr txBox="1"/>
          <p:nvPr/>
        </p:nvSpPr>
        <p:spPr>
          <a:xfrm>
            <a:off x="1942216" y="3300891"/>
            <a:ext cx="657225"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do</a:t>
            </a:r>
            <a:r>
              <a:rPr sz="1250" b="1" spc="25" dirty="0">
                <a:solidFill>
                  <a:srgbClr val="007E00"/>
                </a:solidFill>
                <a:latin typeface="Consolas"/>
                <a:cs typeface="Consolas"/>
              </a:rPr>
              <a:t> </a:t>
            </a:r>
            <a:r>
              <a:rPr sz="1250" b="1" spc="-20" dirty="0">
                <a:solidFill>
                  <a:srgbClr val="007E00"/>
                </a:solidFill>
                <a:latin typeface="Consolas"/>
                <a:cs typeface="Consolas"/>
              </a:rPr>
              <a:t>this</a:t>
            </a:r>
            <a:endParaRPr sz="1250">
              <a:latin typeface="Consolas"/>
              <a:cs typeface="Consolas"/>
            </a:endParaRPr>
          </a:p>
        </p:txBody>
      </p:sp>
      <p:sp>
        <p:nvSpPr>
          <p:cNvPr id="39" name="object 11">
            <a:extLst>
              <a:ext uri="{FF2B5EF4-FFF2-40B4-BE49-F238E27FC236}">
                <a16:creationId xmlns:a16="http://schemas.microsoft.com/office/drawing/2014/main" id="{700416EE-1D6D-ABF4-2141-3B45CC2D1676}"/>
              </a:ext>
            </a:extLst>
          </p:cNvPr>
          <p:cNvSpPr txBox="1"/>
          <p:nvPr/>
        </p:nvSpPr>
        <p:spPr>
          <a:xfrm>
            <a:off x="2664316" y="2900206"/>
            <a:ext cx="924560" cy="621030"/>
          </a:xfrm>
          <a:prstGeom prst="rect">
            <a:avLst/>
          </a:prstGeom>
        </p:spPr>
        <p:txBody>
          <a:bodyPr vert="horz" wrap="square" lIns="0" tIns="6350" rIns="0" bIns="0" rtlCol="0">
            <a:spAutoFit/>
          </a:bodyPr>
          <a:lstStyle/>
          <a:p>
            <a:pPr marL="13335" marR="5080" indent="-1270">
              <a:lnSpc>
                <a:spcPct val="105200"/>
              </a:lnSpc>
              <a:spcBef>
                <a:spcPts val="50"/>
              </a:spcBef>
            </a:pPr>
            <a:r>
              <a:rPr sz="1250" b="1" spc="-10" dirty="0">
                <a:solidFill>
                  <a:srgbClr val="007E00"/>
                </a:solidFill>
                <a:latin typeface="Consolas"/>
                <a:cs typeface="Consolas"/>
              </a:rPr>
              <a:t>true? </a:t>
            </a:r>
            <a:r>
              <a:rPr sz="1250" b="1" dirty="0">
                <a:solidFill>
                  <a:srgbClr val="7E0054"/>
                </a:solidFill>
                <a:latin typeface="Consolas"/>
                <a:cs typeface="Consolas"/>
              </a:rPr>
              <a:t>true</a:t>
            </a:r>
            <a:r>
              <a:rPr sz="1250" b="1" dirty="0">
                <a:latin typeface="Consolas"/>
                <a:cs typeface="Consolas"/>
              </a:rPr>
              <a:t>)</a:t>
            </a:r>
            <a:r>
              <a:rPr sz="1250" b="1" spc="130" dirty="0">
                <a:latin typeface="Consolas"/>
                <a:cs typeface="Consolas"/>
              </a:rPr>
              <a:t> </a:t>
            </a:r>
            <a:r>
              <a:rPr sz="1250" b="1" spc="-50" dirty="0">
                <a:latin typeface="Consolas"/>
                <a:cs typeface="Consolas"/>
              </a:rPr>
              <a:t>{ </a:t>
            </a:r>
            <a:r>
              <a:rPr sz="1250" b="1" dirty="0">
                <a:solidFill>
                  <a:srgbClr val="007E00"/>
                </a:solidFill>
                <a:latin typeface="Consolas"/>
                <a:cs typeface="Consolas"/>
              </a:rPr>
              <a:t>code</a:t>
            </a:r>
            <a:r>
              <a:rPr sz="1250" b="1" spc="60" dirty="0">
                <a:solidFill>
                  <a:srgbClr val="007E00"/>
                </a:solidFill>
                <a:latin typeface="Consolas"/>
                <a:cs typeface="Consolas"/>
              </a:rPr>
              <a:t> </a:t>
            </a:r>
            <a:r>
              <a:rPr sz="1250" b="1" spc="-10" dirty="0">
                <a:solidFill>
                  <a:srgbClr val="007E00"/>
                </a:solidFill>
                <a:latin typeface="Consolas"/>
                <a:cs typeface="Consolas"/>
              </a:rPr>
              <a:t>block</a:t>
            </a:r>
            <a:endParaRPr sz="1250" dirty="0">
              <a:latin typeface="Consolas"/>
              <a:cs typeface="Consolas"/>
            </a:endParaRPr>
          </a:p>
        </p:txBody>
      </p:sp>
      <p:sp>
        <p:nvSpPr>
          <p:cNvPr id="40" name="object 12">
            <a:extLst>
              <a:ext uri="{FF2B5EF4-FFF2-40B4-BE49-F238E27FC236}">
                <a16:creationId xmlns:a16="http://schemas.microsoft.com/office/drawing/2014/main" id="{1A0401DC-C0DA-BF76-D110-DB10DC0C6A76}"/>
              </a:ext>
            </a:extLst>
          </p:cNvPr>
          <p:cNvSpPr txBox="1"/>
          <p:nvPr/>
        </p:nvSpPr>
        <p:spPr>
          <a:xfrm>
            <a:off x="1942040" y="3892076"/>
            <a:ext cx="210312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this</a:t>
            </a:r>
            <a:r>
              <a:rPr sz="1250" b="1" spc="110" dirty="0">
                <a:solidFill>
                  <a:srgbClr val="007E00"/>
                </a:solidFill>
                <a:latin typeface="Consolas"/>
                <a:cs typeface="Consolas"/>
              </a:rPr>
              <a:t> </a:t>
            </a:r>
            <a:r>
              <a:rPr sz="1250" b="1" dirty="0">
                <a:solidFill>
                  <a:srgbClr val="007E00"/>
                </a:solidFill>
                <a:latin typeface="Consolas"/>
                <a:cs typeface="Consolas"/>
              </a:rPr>
              <a:t>code</a:t>
            </a:r>
            <a:r>
              <a:rPr sz="1250" b="1" spc="114" dirty="0">
                <a:solidFill>
                  <a:srgbClr val="007E00"/>
                </a:solidFill>
                <a:latin typeface="Consolas"/>
                <a:cs typeface="Consolas"/>
              </a:rPr>
              <a:t> </a:t>
            </a:r>
            <a:r>
              <a:rPr sz="1250" b="1" dirty="0">
                <a:solidFill>
                  <a:srgbClr val="007E00"/>
                </a:solidFill>
                <a:latin typeface="Consolas"/>
                <a:cs typeface="Consolas"/>
              </a:rPr>
              <a:t>block</a:t>
            </a:r>
            <a:r>
              <a:rPr sz="1250" b="1" spc="114" dirty="0">
                <a:solidFill>
                  <a:srgbClr val="007E00"/>
                </a:solidFill>
                <a:latin typeface="Consolas"/>
                <a:cs typeface="Consolas"/>
              </a:rPr>
              <a:t> </a:t>
            </a:r>
            <a:r>
              <a:rPr sz="1250" b="1" spc="-10" dirty="0">
                <a:solidFill>
                  <a:srgbClr val="007E00"/>
                </a:solidFill>
                <a:latin typeface="Consolas"/>
                <a:cs typeface="Consolas"/>
              </a:rPr>
              <a:t>instead</a:t>
            </a:r>
            <a:endParaRPr sz="1250">
              <a:latin typeface="Consolas"/>
              <a:cs typeface="Consolas"/>
            </a:endParaRPr>
          </a:p>
        </p:txBody>
      </p:sp>
      <p:sp>
        <p:nvSpPr>
          <p:cNvPr id="41" name="object 13">
            <a:extLst>
              <a:ext uri="{FF2B5EF4-FFF2-40B4-BE49-F238E27FC236}">
                <a16:creationId xmlns:a16="http://schemas.microsoft.com/office/drawing/2014/main" id="{4DB49DDD-8DD4-62ED-D6FB-96A5058AF78B}"/>
              </a:ext>
            </a:extLst>
          </p:cNvPr>
          <p:cNvSpPr txBox="1"/>
          <p:nvPr/>
        </p:nvSpPr>
        <p:spPr>
          <a:xfrm>
            <a:off x="771270" y="3300891"/>
            <a:ext cx="1104900" cy="1012190"/>
          </a:xfrm>
          <a:prstGeom prst="rect">
            <a:avLst/>
          </a:prstGeom>
        </p:spPr>
        <p:txBody>
          <a:bodyPr vert="horz" wrap="square" lIns="0" tIns="15875" rIns="0" bIns="0" rtlCol="0">
            <a:spAutoFit/>
          </a:bodyPr>
          <a:lstStyle/>
          <a:p>
            <a:pPr marL="183515">
              <a:lnSpc>
                <a:spcPct val="100000"/>
              </a:lnSpc>
              <a:spcBef>
                <a:spcPts val="125"/>
              </a:spcBef>
            </a:pPr>
            <a:r>
              <a:rPr sz="1250" b="1" dirty="0">
                <a:solidFill>
                  <a:srgbClr val="007E00"/>
                </a:solidFill>
                <a:latin typeface="Consolas"/>
                <a:cs typeface="Consolas"/>
              </a:rPr>
              <a:t>//</a:t>
            </a:r>
            <a:r>
              <a:rPr sz="1250" b="1" spc="90" dirty="0">
                <a:solidFill>
                  <a:srgbClr val="007E00"/>
                </a:solidFill>
                <a:latin typeface="Consolas"/>
                <a:cs typeface="Consolas"/>
              </a:rPr>
              <a:t> </a:t>
            </a:r>
            <a:r>
              <a:rPr sz="1250" b="1" dirty="0">
                <a:solidFill>
                  <a:srgbClr val="007E00"/>
                </a:solidFill>
                <a:latin typeface="Consolas"/>
                <a:cs typeface="Consolas"/>
              </a:rPr>
              <a:t>Yup,</a:t>
            </a:r>
            <a:r>
              <a:rPr sz="1250" b="1" spc="90" dirty="0">
                <a:solidFill>
                  <a:srgbClr val="007E00"/>
                </a:solidFill>
                <a:latin typeface="Consolas"/>
                <a:cs typeface="Consolas"/>
              </a:rPr>
              <a:t> </a:t>
            </a:r>
            <a:r>
              <a:rPr sz="1250" b="1" spc="-25" dirty="0">
                <a:solidFill>
                  <a:srgbClr val="007E00"/>
                </a:solidFill>
                <a:latin typeface="Consolas"/>
                <a:cs typeface="Consolas"/>
              </a:rPr>
              <a:t>so</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a:p>
            <a:pPr marL="12700">
              <a:lnSpc>
                <a:spcPct val="100000"/>
              </a:lnSpc>
              <a:spcBef>
                <a:spcPts val="5"/>
              </a:spcBef>
            </a:pPr>
            <a:r>
              <a:rPr sz="1250" b="1" dirty="0">
                <a:solidFill>
                  <a:srgbClr val="7E0054"/>
                </a:solidFill>
                <a:latin typeface="Consolas"/>
                <a:cs typeface="Consolas"/>
              </a:rPr>
              <a:t>else</a:t>
            </a:r>
            <a:r>
              <a:rPr sz="1250" b="1" spc="50" dirty="0">
                <a:solidFill>
                  <a:srgbClr val="7E0054"/>
                </a:solidFill>
                <a:latin typeface="Consolas"/>
                <a:cs typeface="Consolas"/>
              </a:rPr>
              <a:t> </a:t>
            </a:r>
            <a:r>
              <a:rPr sz="1250" b="1" spc="-50" dirty="0">
                <a:latin typeface="Consolas"/>
                <a:cs typeface="Consolas"/>
              </a:rPr>
              <a:t>{</a:t>
            </a:r>
            <a:endParaRPr sz="1250" dirty="0">
              <a:latin typeface="Consolas"/>
              <a:cs typeface="Consolas"/>
            </a:endParaRPr>
          </a:p>
          <a:p>
            <a:pPr marL="97790">
              <a:lnSpc>
                <a:spcPct val="100000"/>
              </a:lnSpc>
              <a:spcBef>
                <a:spcPts val="75"/>
              </a:spcBef>
            </a:pPr>
            <a:r>
              <a:rPr sz="1250" b="1" dirty="0">
                <a:solidFill>
                  <a:srgbClr val="007E00"/>
                </a:solidFill>
                <a:latin typeface="Consolas"/>
                <a:cs typeface="Consolas"/>
              </a:rPr>
              <a:t>//</a:t>
            </a:r>
            <a:r>
              <a:rPr sz="1250" b="1" spc="80" dirty="0">
                <a:solidFill>
                  <a:srgbClr val="007E00"/>
                </a:solidFill>
                <a:latin typeface="Consolas"/>
                <a:cs typeface="Consolas"/>
              </a:rPr>
              <a:t> </a:t>
            </a:r>
            <a:r>
              <a:rPr sz="1250" b="1" dirty="0">
                <a:solidFill>
                  <a:srgbClr val="007E00"/>
                </a:solidFill>
                <a:latin typeface="Consolas"/>
                <a:cs typeface="Consolas"/>
              </a:rPr>
              <a:t>Nope,</a:t>
            </a:r>
            <a:r>
              <a:rPr sz="1250" b="1" spc="80" dirty="0">
                <a:solidFill>
                  <a:srgbClr val="007E00"/>
                </a:solidFill>
                <a:latin typeface="Consolas"/>
                <a:cs typeface="Consolas"/>
              </a:rPr>
              <a:t> </a:t>
            </a:r>
            <a:r>
              <a:rPr sz="1250" b="1" spc="-25" dirty="0">
                <a:solidFill>
                  <a:srgbClr val="007E00"/>
                </a:solidFill>
                <a:latin typeface="Consolas"/>
                <a:cs typeface="Consolas"/>
              </a:rPr>
              <a:t>do</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sp>
        <p:nvSpPr>
          <p:cNvPr id="44" name="object 19">
            <a:extLst>
              <a:ext uri="{FF2B5EF4-FFF2-40B4-BE49-F238E27FC236}">
                <a16:creationId xmlns:a16="http://schemas.microsoft.com/office/drawing/2014/main" id="{90890269-42A3-45C5-24DA-427C443CAE06}"/>
              </a:ext>
            </a:extLst>
          </p:cNvPr>
          <p:cNvSpPr txBox="1"/>
          <p:nvPr/>
        </p:nvSpPr>
        <p:spPr>
          <a:xfrm>
            <a:off x="2818184" y="6325067"/>
            <a:ext cx="842010" cy="220345"/>
          </a:xfrm>
          <a:prstGeom prst="rect">
            <a:avLst/>
          </a:prstGeom>
        </p:spPr>
        <p:txBody>
          <a:bodyPr vert="horz" wrap="square" lIns="0" tIns="15875" rIns="0" bIns="0" rtlCol="0">
            <a:spAutoFit/>
          </a:bodyPr>
          <a:lstStyle/>
          <a:p>
            <a:pPr marL="12700">
              <a:lnSpc>
                <a:spcPct val="100000"/>
              </a:lnSpc>
              <a:spcBef>
                <a:spcPts val="125"/>
              </a:spcBef>
            </a:pPr>
            <a:r>
              <a:rPr sz="1250" spc="-10" dirty="0">
                <a:solidFill>
                  <a:srgbClr val="2A00FF"/>
                </a:solidFill>
                <a:latin typeface="Consolas"/>
                <a:cs typeface="Consolas"/>
              </a:rPr>
              <a:t>above!"</a:t>
            </a:r>
            <a:r>
              <a:rPr sz="1250" b="1" spc="-10" dirty="0">
                <a:latin typeface="Consolas"/>
                <a:cs typeface="Consolas"/>
              </a:rPr>
              <a:t>);</a:t>
            </a:r>
            <a:endParaRPr sz="1250">
              <a:latin typeface="Consolas"/>
              <a:cs typeface="Consolas"/>
            </a:endParaRPr>
          </a:p>
        </p:txBody>
      </p:sp>
      <p:sp>
        <p:nvSpPr>
          <p:cNvPr id="45" name="object 20">
            <a:extLst>
              <a:ext uri="{FF2B5EF4-FFF2-40B4-BE49-F238E27FC236}">
                <a16:creationId xmlns:a16="http://schemas.microsoft.com/office/drawing/2014/main" id="{6A0D70F5-3F3E-E401-696D-114CBDDE2E89}"/>
              </a:ext>
            </a:extLst>
          </p:cNvPr>
          <p:cNvSpPr txBox="1"/>
          <p:nvPr/>
        </p:nvSpPr>
        <p:spPr>
          <a:xfrm>
            <a:off x="742695" y="4531890"/>
            <a:ext cx="2009775" cy="2204085"/>
          </a:xfrm>
          <a:prstGeom prst="rect">
            <a:avLst/>
          </a:prstGeom>
        </p:spPr>
        <p:txBody>
          <a:bodyPr vert="horz" wrap="square" lIns="0" tIns="6350" rIns="0" bIns="0" rtlCol="0">
            <a:spAutoFit/>
          </a:bodyPr>
          <a:lstStyle/>
          <a:p>
            <a:pPr marL="12700" marR="185420">
              <a:lnSpc>
                <a:spcPct val="105100"/>
              </a:lnSpc>
              <a:spcBef>
                <a:spcPts val="50"/>
              </a:spcBef>
            </a:pPr>
            <a:r>
              <a:rPr sz="1250" b="1" dirty="0">
                <a:solidFill>
                  <a:srgbClr val="007E00"/>
                </a:solidFill>
                <a:latin typeface="Consolas"/>
                <a:cs typeface="Consolas"/>
              </a:rPr>
              <a:t>//</a:t>
            </a:r>
            <a:r>
              <a:rPr sz="1250" b="1" spc="125" dirty="0">
                <a:solidFill>
                  <a:srgbClr val="007E00"/>
                </a:solidFill>
                <a:latin typeface="Consolas"/>
                <a:cs typeface="Consolas"/>
              </a:rPr>
              <a:t> </a:t>
            </a:r>
            <a:r>
              <a:rPr sz="1250" b="1" dirty="0">
                <a:solidFill>
                  <a:srgbClr val="007E00"/>
                </a:solidFill>
                <a:latin typeface="Consolas"/>
                <a:cs typeface="Consolas"/>
              </a:rPr>
              <a:t>Multi-way</a:t>
            </a:r>
            <a:r>
              <a:rPr sz="1250" b="1" spc="125" dirty="0">
                <a:solidFill>
                  <a:srgbClr val="007E00"/>
                </a:solidFill>
                <a:latin typeface="Consolas"/>
                <a:cs typeface="Consolas"/>
              </a:rPr>
              <a:t> </a:t>
            </a:r>
            <a:r>
              <a:rPr sz="1250" b="1" spc="-10" dirty="0">
                <a:solidFill>
                  <a:srgbClr val="007E00"/>
                </a:solidFill>
                <a:latin typeface="Consolas"/>
                <a:cs typeface="Consolas"/>
              </a:rPr>
              <a:t>branch: </a:t>
            </a:r>
            <a:r>
              <a:rPr sz="1250" b="1" dirty="0">
                <a:solidFill>
                  <a:srgbClr val="7E0054"/>
                </a:solidFill>
                <a:latin typeface="Consolas"/>
                <a:cs typeface="Consolas"/>
              </a:rPr>
              <a:t>switch</a:t>
            </a:r>
            <a:r>
              <a:rPr sz="1250" b="1" spc="195" dirty="0">
                <a:solidFill>
                  <a:srgbClr val="7E0054"/>
                </a:solidFill>
                <a:latin typeface="Consolas"/>
                <a:cs typeface="Consolas"/>
              </a:rPr>
              <a:t> </a:t>
            </a:r>
            <a:r>
              <a:rPr sz="1250" b="1" dirty="0">
                <a:latin typeface="Consolas"/>
                <a:cs typeface="Consolas"/>
              </a:rPr>
              <a:t>(someValue)</a:t>
            </a:r>
            <a:r>
              <a:rPr sz="1250" b="1" spc="180" dirty="0">
                <a:latin typeface="Consolas"/>
                <a:cs typeface="Consolas"/>
              </a:rPr>
              <a:t> </a:t>
            </a:r>
            <a:r>
              <a:rPr sz="1250" b="1" spc="-50" dirty="0">
                <a:latin typeface="Consolas"/>
                <a:cs typeface="Consolas"/>
              </a:rPr>
              <a:t>{</a:t>
            </a:r>
            <a:endParaRPr sz="1250">
              <a:latin typeface="Consolas"/>
              <a:cs typeface="Consolas"/>
            </a:endParaRPr>
          </a:p>
          <a:p>
            <a:pPr marL="365125" marR="282575" indent="-181610">
              <a:lnSpc>
                <a:spcPts val="1580"/>
              </a:lnSpc>
              <a:spcBef>
                <a:spcPts val="60"/>
              </a:spcBef>
            </a:pPr>
            <a:r>
              <a:rPr sz="1250" b="1" dirty="0">
                <a:solidFill>
                  <a:srgbClr val="7E0054"/>
                </a:solidFill>
                <a:latin typeface="Consolas"/>
                <a:cs typeface="Consolas"/>
              </a:rPr>
              <a:t>case</a:t>
            </a:r>
            <a:r>
              <a:rPr sz="1250" b="1" spc="145" dirty="0">
                <a:solidFill>
                  <a:srgbClr val="7E0054"/>
                </a:solidFill>
                <a:latin typeface="Consolas"/>
                <a:cs typeface="Consolas"/>
              </a:rPr>
              <a:t> </a:t>
            </a:r>
            <a:r>
              <a:rPr sz="1250" spc="-20" dirty="0">
                <a:solidFill>
                  <a:srgbClr val="2A00FF"/>
                </a:solidFill>
                <a:latin typeface="Consolas"/>
                <a:cs typeface="Consolas"/>
              </a:rPr>
              <a:t>"a"</a:t>
            </a:r>
            <a:r>
              <a:rPr sz="1250" b="1" spc="-20" dirty="0">
                <a:latin typeface="Consolas"/>
                <a:cs typeface="Consolas"/>
              </a:rPr>
              <a:t>: </a:t>
            </a:r>
            <a:r>
              <a:rPr sz="1250" b="1" spc="-10" dirty="0">
                <a:latin typeface="Consolas"/>
                <a:cs typeface="Consolas"/>
              </a:rPr>
              <a:t>alert(</a:t>
            </a:r>
            <a:r>
              <a:rPr sz="1250" spc="-10" dirty="0">
                <a:solidFill>
                  <a:srgbClr val="2A00FF"/>
                </a:solidFill>
                <a:latin typeface="Consolas"/>
                <a:cs typeface="Consolas"/>
              </a:rPr>
              <a:t>"Bang!"</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ts val="1430"/>
              </a:lnSpc>
            </a:pPr>
            <a:r>
              <a:rPr sz="1250" b="1" dirty="0">
                <a:solidFill>
                  <a:srgbClr val="7E0054"/>
                </a:solidFill>
                <a:latin typeface="Consolas"/>
                <a:cs typeface="Consolas"/>
              </a:rPr>
              <a:t>case</a:t>
            </a:r>
            <a:r>
              <a:rPr sz="1250" b="1" spc="125" dirty="0">
                <a:solidFill>
                  <a:srgbClr val="7E0054"/>
                </a:solidFill>
                <a:latin typeface="Consolas"/>
                <a:cs typeface="Consolas"/>
              </a:rPr>
              <a:t> </a:t>
            </a:r>
            <a:r>
              <a:rPr sz="1250" spc="-20" dirty="0">
                <a:solidFill>
                  <a:srgbClr val="2A00FF"/>
                </a:solidFill>
                <a:latin typeface="Consolas"/>
                <a:cs typeface="Consolas"/>
              </a:rPr>
              <a:t>"b"</a:t>
            </a:r>
            <a:r>
              <a:rPr sz="1250" b="1" spc="-20" dirty="0">
                <a:latin typeface="Consolas"/>
                <a:cs typeface="Consolas"/>
              </a:rPr>
              <a:t>:</a:t>
            </a:r>
            <a:endParaRPr sz="1250">
              <a:latin typeface="Consolas"/>
              <a:cs typeface="Consolas"/>
            </a:endParaRPr>
          </a:p>
          <a:p>
            <a:pPr marL="365125" marR="279400">
              <a:lnSpc>
                <a:spcPct val="105200"/>
              </a:lnSpc>
            </a:pPr>
            <a:r>
              <a:rPr sz="1250" b="1" spc="-10" dirty="0">
                <a:latin typeface="Consolas"/>
                <a:cs typeface="Consolas"/>
              </a:rPr>
              <a:t>alert(</a:t>
            </a:r>
            <a:r>
              <a:rPr sz="1250" spc="-10" dirty="0">
                <a:solidFill>
                  <a:srgbClr val="2A00FF"/>
                </a:solidFill>
                <a:latin typeface="Consolas"/>
                <a:cs typeface="Consolas"/>
              </a:rPr>
              <a:t>"Fizz!"</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ct val="100000"/>
              </a:lnSpc>
              <a:spcBef>
                <a:spcPts val="80"/>
              </a:spcBef>
            </a:pPr>
            <a:r>
              <a:rPr sz="1250" b="1" spc="-10" dirty="0">
                <a:solidFill>
                  <a:srgbClr val="7E0054"/>
                </a:solidFill>
                <a:latin typeface="Consolas"/>
                <a:cs typeface="Consolas"/>
              </a:rPr>
              <a:t>default</a:t>
            </a:r>
            <a:r>
              <a:rPr sz="1250" b="1" spc="-10" dirty="0">
                <a:latin typeface="Consolas"/>
                <a:cs typeface="Consolas"/>
              </a:rPr>
              <a:t>:</a:t>
            </a:r>
            <a:endParaRPr sz="1250">
              <a:latin typeface="Consolas"/>
              <a:cs typeface="Consolas"/>
            </a:endParaRPr>
          </a:p>
          <a:p>
            <a:pPr marL="365125">
              <a:lnSpc>
                <a:spcPct val="100000"/>
              </a:lnSpc>
              <a:spcBef>
                <a:spcPts val="75"/>
              </a:spcBef>
            </a:pPr>
            <a:r>
              <a:rPr sz="1250" b="1" dirty="0">
                <a:latin typeface="Consolas"/>
                <a:cs typeface="Consolas"/>
              </a:rPr>
              <a:t>alert(</a:t>
            </a:r>
            <a:r>
              <a:rPr sz="1250" dirty="0">
                <a:solidFill>
                  <a:srgbClr val="2A00FF"/>
                </a:solidFill>
                <a:latin typeface="Consolas"/>
                <a:cs typeface="Consolas"/>
              </a:rPr>
              <a:t>"None</a:t>
            </a:r>
            <a:r>
              <a:rPr sz="1250" spc="180" dirty="0">
                <a:solidFill>
                  <a:srgbClr val="2A00FF"/>
                </a:solidFill>
                <a:latin typeface="Consolas"/>
                <a:cs typeface="Consolas"/>
              </a:rPr>
              <a:t> </a:t>
            </a:r>
            <a:r>
              <a:rPr sz="1250" dirty="0">
                <a:solidFill>
                  <a:srgbClr val="2A00FF"/>
                </a:solidFill>
                <a:latin typeface="Consolas"/>
                <a:cs typeface="Consolas"/>
              </a:rPr>
              <a:t>of</a:t>
            </a:r>
            <a:r>
              <a:rPr sz="1250" spc="180" dirty="0">
                <a:solidFill>
                  <a:srgbClr val="2A00FF"/>
                </a:solidFill>
                <a:latin typeface="Consolas"/>
                <a:cs typeface="Consolas"/>
              </a:rPr>
              <a:t> </a:t>
            </a:r>
            <a:r>
              <a:rPr sz="1250" spc="-25" dirty="0">
                <a:solidFill>
                  <a:srgbClr val="2A00FF"/>
                </a:solidFill>
                <a:latin typeface="Consolas"/>
                <a:cs typeface="Consolas"/>
              </a:rPr>
              <a:t>the</a:t>
            </a:r>
            <a:endParaRPr sz="1250">
              <a:latin typeface="Consolas"/>
              <a:cs typeface="Consolas"/>
            </a:endParaRPr>
          </a:p>
          <a:p>
            <a:pPr marL="12700">
              <a:lnSpc>
                <a:spcPct val="100000"/>
              </a:lnSpc>
              <a:spcBef>
                <a:spcPts val="5"/>
              </a:spcBef>
            </a:pPr>
            <a:r>
              <a:rPr sz="1250" b="1" spc="-50" dirty="0">
                <a:latin typeface="Consolas"/>
                <a:cs typeface="Consolas"/>
              </a:rPr>
              <a:t>}</a:t>
            </a:r>
            <a:endParaRPr sz="1250">
              <a:latin typeface="Consolas"/>
              <a:cs typeface="Consolas"/>
            </a:endParaRPr>
          </a:p>
        </p:txBody>
      </p:sp>
      <p:grpSp>
        <p:nvGrpSpPr>
          <p:cNvPr id="46" name="object 21">
            <a:extLst>
              <a:ext uri="{FF2B5EF4-FFF2-40B4-BE49-F238E27FC236}">
                <a16:creationId xmlns:a16="http://schemas.microsoft.com/office/drawing/2014/main" id="{2B29E4B5-EBA8-5CD1-45CE-419516EEA2DC}"/>
              </a:ext>
            </a:extLst>
          </p:cNvPr>
          <p:cNvGrpSpPr/>
          <p:nvPr/>
        </p:nvGrpSpPr>
        <p:grpSpPr>
          <a:xfrm>
            <a:off x="3718686" y="2994376"/>
            <a:ext cx="6903131" cy="681355"/>
            <a:chOff x="3335401" y="2471292"/>
            <a:chExt cx="5814060" cy="681355"/>
          </a:xfrm>
        </p:grpSpPr>
        <p:pic>
          <p:nvPicPr>
            <p:cNvPr id="47" name="object 22">
              <a:extLst>
                <a:ext uri="{FF2B5EF4-FFF2-40B4-BE49-F238E27FC236}">
                  <a16:creationId xmlns:a16="http://schemas.microsoft.com/office/drawing/2014/main" id="{B4CD9E43-58AE-6105-2B83-BDD284EBF9BA}"/>
                </a:ext>
              </a:extLst>
            </p:cNvPr>
            <p:cNvPicPr/>
            <p:nvPr/>
          </p:nvPicPr>
          <p:blipFill>
            <a:blip r:embed="rId5" cstate="print"/>
            <a:stretch>
              <a:fillRect/>
            </a:stretch>
          </p:blipFill>
          <p:spPr>
            <a:xfrm>
              <a:off x="3340481" y="2476372"/>
              <a:ext cx="5803519" cy="670687"/>
            </a:xfrm>
            <a:prstGeom prst="rect">
              <a:avLst/>
            </a:prstGeom>
          </p:spPr>
        </p:pic>
        <p:sp>
          <p:nvSpPr>
            <p:cNvPr id="48" name="object 23">
              <a:extLst>
                <a:ext uri="{FF2B5EF4-FFF2-40B4-BE49-F238E27FC236}">
                  <a16:creationId xmlns:a16="http://schemas.microsoft.com/office/drawing/2014/main" id="{A1054F27-E724-CF4B-5AAE-CE164A70DF54}"/>
                </a:ext>
              </a:extLst>
            </p:cNvPr>
            <p:cNvSpPr/>
            <p:nvPr/>
          </p:nvSpPr>
          <p:spPr>
            <a:xfrm>
              <a:off x="3340481" y="2476372"/>
              <a:ext cx="5803900" cy="671195"/>
            </a:xfrm>
            <a:custGeom>
              <a:avLst/>
              <a:gdLst/>
              <a:ahLst/>
              <a:cxnLst/>
              <a:rect l="l" t="t" r="r" b="b"/>
              <a:pathLst>
                <a:path w="5803900" h="671194">
                  <a:moveTo>
                    <a:pt x="2005076" y="111760"/>
                  </a:moveTo>
                  <a:lnTo>
                    <a:pt x="2013858" y="68258"/>
                  </a:lnTo>
                  <a:lnTo>
                    <a:pt x="2037810" y="32734"/>
                  </a:lnTo>
                  <a:lnTo>
                    <a:pt x="2073334" y="8782"/>
                  </a:lnTo>
                  <a:lnTo>
                    <a:pt x="2116836" y="0"/>
                  </a:lnTo>
                  <a:lnTo>
                    <a:pt x="2638044" y="0"/>
                  </a:lnTo>
                  <a:lnTo>
                    <a:pt x="3587750" y="0"/>
                  </a:lnTo>
                  <a:lnTo>
                    <a:pt x="5691759" y="0"/>
                  </a:lnTo>
                  <a:lnTo>
                    <a:pt x="5735260" y="8782"/>
                  </a:lnTo>
                  <a:lnTo>
                    <a:pt x="5770784" y="32734"/>
                  </a:lnTo>
                  <a:lnTo>
                    <a:pt x="5794736" y="68258"/>
                  </a:lnTo>
                  <a:lnTo>
                    <a:pt x="5803519" y="111760"/>
                  </a:lnTo>
                  <a:lnTo>
                    <a:pt x="5803519" y="279400"/>
                  </a:lnTo>
                  <a:lnTo>
                    <a:pt x="5803519" y="558926"/>
                  </a:lnTo>
                  <a:lnTo>
                    <a:pt x="5794736" y="602428"/>
                  </a:lnTo>
                  <a:lnTo>
                    <a:pt x="5770784" y="637952"/>
                  </a:lnTo>
                  <a:lnTo>
                    <a:pt x="5735260" y="661904"/>
                  </a:lnTo>
                  <a:lnTo>
                    <a:pt x="5691759" y="670687"/>
                  </a:lnTo>
                  <a:lnTo>
                    <a:pt x="3587750" y="670687"/>
                  </a:lnTo>
                  <a:lnTo>
                    <a:pt x="2638044" y="670687"/>
                  </a:lnTo>
                  <a:lnTo>
                    <a:pt x="2116836" y="670687"/>
                  </a:lnTo>
                  <a:lnTo>
                    <a:pt x="2073334" y="661904"/>
                  </a:lnTo>
                  <a:lnTo>
                    <a:pt x="2037810" y="637952"/>
                  </a:lnTo>
                  <a:lnTo>
                    <a:pt x="2013858" y="602428"/>
                  </a:lnTo>
                  <a:lnTo>
                    <a:pt x="2005076" y="558926"/>
                  </a:lnTo>
                  <a:lnTo>
                    <a:pt x="2005076" y="279400"/>
                  </a:lnTo>
                  <a:lnTo>
                    <a:pt x="0" y="218439"/>
                  </a:lnTo>
                  <a:lnTo>
                    <a:pt x="2005076" y="111760"/>
                  </a:lnTo>
                  <a:close/>
                </a:path>
              </a:pathLst>
            </a:custGeom>
            <a:ln w="9534">
              <a:solidFill>
                <a:srgbClr val="B48000"/>
              </a:solidFill>
            </a:ln>
          </p:spPr>
          <p:txBody>
            <a:bodyPr wrap="square" lIns="0" tIns="0" rIns="0" bIns="0" rtlCol="0"/>
            <a:lstStyle/>
            <a:p>
              <a:endParaRPr/>
            </a:p>
          </p:txBody>
        </p:sp>
      </p:grpSp>
      <p:sp>
        <p:nvSpPr>
          <p:cNvPr id="49" name="object 24">
            <a:extLst>
              <a:ext uri="{FF2B5EF4-FFF2-40B4-BE49-F238E27FC236}">
                <a16:creationId xmlns:a16="http://schemas.microsoft.com/office/drawing/2014/main" id="{C575E8C3-65A5-4DAF-4AF8-321BB8EAA671}"/>
              </a:ext>
            </a:extLst>
          </p:cNvPr>
          <p:cNvSpPr txBox="1"/>
          <p:nvPr/>
        </p:nvSpPr>
        <p:spPr>
          <a:xfrm>
            <a:off x="6094476" y="3060408"/>
            <a:ext cx="4406785" cy="480966"/>
          </a:xfrm>
          <a:prstGeom prst="rect">
            <a:avLst/>
          </a:prstGeom>
        </p:spPr>
        <p:txBody>
          <a:bodyPr vert="horz" wrap="square" lIns="0" tIns="13970" rIns="0" bIns="0" rtlCol="0">
            <a:spAutoFit/>
          </a:bodyPr>
          <a:lstStyle/>
          <a:p>
            <a:pPr marL="441325" marR="5080" indent="-429259">
              <a:lnSpc>
                <a:spcPct val="100899"/>
              </a:lnSpc>
              <a:spcBef>
                <a:spcPts val="110"/>
              </a:spcBef>
            </a:pPr>
            <a:r>
              <a:rPr lang="de-DE" sz="1550" dirty="0">
                <a:latin typeface="Arial"/>
                <a:cs typeface="Arial"/>
              </a:rPr>
              <a:t>Eine einfache Links/Rechts-Verzweigung wird mit Hilfe eines </a:t>
            </a:r>
            <a:r>
              <a:rPr lang="de-DE" sz="1550" spc="-10" dirty="0" err="1">
                <a:latin typeface="Arial"/>
                <a:cs typeface="Arial"/>
              </a:rPr>
              <a:t>if</a:t>
            </a:r>
            <a:r>
              <a:rPr lang="de-DE" sz="1550" spc="-10" dirty="0">
                <a:latin typeface="Arial"/>
                <a:cs typeface="Arial"/>
              </a:rPr>
              <a:t>/</a:t>
            </a:r>
            <a:r>
              <a:rPr lang="de-DE" sz="1550" spc="-10" dirty="0" err="1">
                <a:latin typeface="Arial"/>
                <a:cs typeface="Arial"/>
              </a:rPr>
              <a:t>else</a:t>
            </a:r>
            <a:r>
              <a:rPr lang="de-DE" sz="1550" spc="-10" dirty="0">
                <a:latin typeface="Arial"/>
                <a:cs typeface="Arial"/>
              </a:rPr>
              <a:t>-Konstrukts durchgeführt</a:t>
            </a:r>
            <a:endParaRPr sz="1550" dirty="0">
              <a:latin typeface="Arial"/>
              <a:cs typeface="Arial"/>
            </a:endParaRPr>
          </a:p>
        </p:txBody>
      </p:sp>
      <p:grpSp>
        <p:nvGrpSpPr>
          <p:cNvPr id="50" name="object 25">
            <a:extLst>
              <a:ext uri="{FF2B5EF4-FFF2-40B4-BE49-F238E27FC236}">
                <a16:creationId xmlns:a16="http://schemas.microsoft.com/office/drawing/2014/main" id="{D954D807-0A7D-746A-34D6-6485B716B98E}"/>
              </a:ext>
            </a:extLst>
          </p:cNvPr>
          <p:cNvGrpSpPr/>
          <p:nvPr/>
        </p:nvGrpSpPr>
        <p:grpSpPr>
          <a:xfrm>
            <a:off x="2766245" y="4682888"/>
            <a:ext cx="7412228" cy="675640"/>
            <a:chOff x="2411534" y="4295071"/>
            <a:chExt cx="6258560" cy="675640"/>
          </a:xfrm>
        </p:grpSpPr>
        <p:pic>
          <p:nvPicPr>
            <p:cNvPr id="51" name="object 26">
              <a:extLst>
                <a:ext uri="{FF2B5EF4-FFF2-40B4-BE49-F238E27FC236}">
                  <a16:creationId xmlns:a16="http://schemas.microsoft.com/office/drawing/2014/main" id="{D6588C55-2E2E-4AA8-75AD-497AD5C98FD8}"/>
                </a:ext>
              </a:extLst>
            </p:cNvPr>
            <p:cNvPicPr/>
            <p:nvPr/>
          </p:nvPicPr>
          <p:blipFill>
            <a:blip r:embed="rId6" cstate="print"/>
            <a:stretch>
              <a:fillRect/>
            </a:stretch>
          </p:blipFill>
          <p:spPr>
            <a:xfrm>
              <a:off x="2416302" y="4299838"/>
              <a:ext cx="6248908" cy="665607"/>
            </a:xfrm>
            <a:prstGeom prst="rect">
              <a:avLst/>
            </a:prstGeom>
          </p:spPr>
        </p:pic>
        <p:sp>
          <p:nvSpPr>
            <p:cNvPr id="52" name="object 27">
              <a:extLst>
                <a:ext uri="{FF2B5EF4-FFF2-40B4-BE49-F238E27FC236}">
                  <a16:creationId xmlns:a16="http://schemas.microsoft.com/office/drawing/2014/main" id="{D4ADC0F7-F007-7BBE-5D8D-8BA1A286371A}"/>
                </a:ext>
              </a:extLst>
            </p:cNvPr>
            <p:cNvSpPr/>
            <p:nvPr/>
          </p:nvSpPr>
          <p:spPr>
            <a:xfrm>
              <a:off x="2416302" y="4299838"/>
              <a:ext cx="6249035" cy="666115"/>
            </a:xfrm>
            <a:custGeom>
              <a:avLst/>
              <a:gdLst/>
              <a:ahLst/>
              <a:cxnLst/>
              <a:rect l="l" t="t" r="r" b="b"/>
              <a:pathLst>
                <a:path w="6249034" h="666114">
                  <a:moveTo>
                    <a:pt x="2928874" y="110871"/>
                  </a:moveTo>
                  <a:lnTo>
                    <a:pt x="2937589" y="67722"/>
                  </a:lnTo>
                  <a:lnTo>
                    <a:pt x="2961354" y="32480"/>
                  </a:lnTo>
                  <a:lnTo>
                    <a:pt x="2996596" y="8715"/>
                  </a:lnTo>
                  <a:lnTo>
                    <a:pt x="3039745" y="0"/>
                  </a:lnTo>
                  <a:lnTo>
                    <a:pt x="3482213" y="0"/>
                  </a:lnTo>
                  <a:lnTo>
                    <a:pt x="4312284" y="0"/>
                  </a:lnTo>
                  <a:lnTo>
                    <a:pt x="6138037" y="0"/>
                  </a:lnTo>
                  <a:lnTo>
                    <a:pt x="6181185" y="8715"/>
                  </a:lnTo>
                  <a:lnTo>
                    <a:pt x="6216427" y="32480"/>
                  </a:lnTo>
                  <a:lnTo>
                    <a:pt x="6240192" y="67722"/>
                  </a:lnTo>
                  <a:lnTo>
                    <a:pt x="6248908" y="110871"/>
                  </a:lnTo>
                  <a:lnTo>
                    <a:pt x="6248908" y="277368"/>
                  </a:lnTo>
                  <a:lnTo>
                    <a:pt x="6248908" y="554736"/>
                  </a:lnTo>
                  <a:lnTo>
                    <a:pt x="6240192" y="597884"/>
                  </a:lnTo>
                  <a:lnTo>
                    <a:pt x="6216427" y="633126"/>
                  </a:lnTo>
                  <a:lnTo>
                    <a:pt x="6181185" y="656891"/>
                  </a:lnTo>
                  <a:lnTo>
                    <a:pt x="6138037" y="665607"/>
                  </a:lnTo>
                  <a:lnTo>
                    <a:pt x="4312284" y="665607"/>
                  </a:lnTo>
                  <a:lnTo>
                    <a:pt x="3482213" y="665607"/>
                  </a:lnTo>
                  <a:lnTo>
                    <a:pt x="3039745" y="665607"/>
                  </a:lnTo>
                  <a:lnTo>
                    <a:pt x="2996596" y="656891"/>
                  </a:lnTo>
                  <a:lnTo>
                    <a:pt x="2961354" y="633126"/>
                  </a:lnTo>
                  <a:lnTo>
                    <a:pt x="2937589" y="597884"/>
                  </a:lnTo>
                  <a:lnTo>
                    <a:pt x="2928874" y="554736"/>
                  </a:lnTo>
                  <a:lnTo>
                    <a:pt x="2928874" y="277368"/>
                  </a:lnTo>
                  <a:lnTo>
                    <a:pt x="0" y="186436"/>
                  </a:lnTo>
                  <a:lnTo>
                    <a:pt x="2928874" y="110871"/>
                  </a:lnTo>
                  <a:close/>
                </a:path>
              </a:pathLst>
            </a:custGeom>
            <a:ln w="9534">
              <a:solidFill>
                <a:srgbClr val="B48000"/>
              </a:solidFill>
            </a:ln>
          </p:spPr>
          <p:txBody>
            <a:bodyPr wrap="square" lIns="0" tIns="0" rIns="0" bIns="0" rtlCol="0"/>
            <a:lstStyle/>
            <a:p>
              <a:endParaRPr/>
            </a:p>
          </p:txBody>
        </p:sp>
      </p:grpSp>
      <p:sp>
        <p:nvSpPr>
          <p:cNvPr id="53" name="object 28">
            <a:extLst>
              <a:ext uri="{FF2B5EF4-FFF2-40B4-BE49-F238E27FC236}">
                <a16:creationId xmlns:a16="http://schemas.microsoft.com/office/drawing/2014/main" id="{5A011463-D2AD-2045-A129-1A421F519697}"/>
              </a:ext>
            </a:extLst>
          </p:cNvPr>
          <p:cNvSpPr txBox="1"/>
          <p:nvPr/>
        </p:nvSpPr>
        <p:spPr>
          <a:xfrm>
            <a:off x="6421375" y="4779975"/>
            <a:ext cx="3751314" cy="480966"/>
          </a:xfrm>
          <a:prstGeom prst="rect">
            <a:avLst/>
          </a:prstGeom>
        </p:spPr>
        <p:txBody>
          <a:bodyPr vert="horz" wrap="square" lIns="0" tIns="13970" rIns="0" bIns="0" rtlCol="0">
            <a:spAutoFit/>
          </a:bodyPr>
          <a:lstStyle/>
          <a:p>
            <a:pPr marL="12700" marR="5080" indent="66675">
              <a:lnSpc>
                <a:spcPct val="100899"/>
              </a:lnSpc>
              <a:spcBef>
                <a:spcPts val="110"/>
              </a:spcBef>
            </a:pPr>
            <a:r>
              <a:rPr lang="de-DE" sz="1550" dirty="0">
                <a:latin typeface="Arial"/>
                <a:cs typeface="Arial"/>
              </a:rPr>
              <a:t>Die Mehrwegverzweigung wird </a:t>
            </a:r>
            <a:r>
              <a:rPr lang="de-DE" sz="1550" spc="10" dirty="0">
                <a:latin typeface="Arial"/>
                <a:cs typeface="Arial"/>
              </a:rPr>
              <a:t>mit einem </a:t>
            </a:r>
            <a:r>
              <a:rPr lang="de-DE" sz="1550" spc="-10" dirty="0">
                <a:latin typeface="Arial"/>
                <a:cs typeface="Arial"/>
              </a:rPr>
              <a:t>switch/</a:t>
            </a:r>
            <a:r>
              <a:rPr lang="de-DE" sz="1550" spc="-10" dirty="0" err="1">
                <a:latin typeface="Arial"/>
                <a:cs typeface="Arial"/>
              </a:rPr>
              <a:t>case</a:t>
            </a:r>
            <a:r>
              <a:rPr lang="de-DE" sz="1550" spc="-10" dirty="0">
                <a:latin typeface="Arial"/>
                <a:cs typeface="Arial"/>
              </a:rPr>
              <a:t>-Konstrukt durchgeführt</a:t>
            </a:r>
            <a:endParaRPr lang="de-DE" sz="1550" dirty="0">
              <a:latin typeface="Arial"/>
              <a:cs typeface="Arial"/>
            </a:endParaRPr>
          </a:p>
        </p:txBody>
      </p:sp>
    </p:spTree>
    <p:extLst>
      <p:ext uri="{BB962C8B-B14F-4D97-AF65-F5344CB8AC3E}">
        <p14:creationId xmlns:p14="http://schemas.microsoft.com/office/powerpoint/2010/main" val="174916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B878CA-7B33-30C1-3299-5EB78CC3AB2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0F29B44-6963-5FCA-5B94-D2EDBA0F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86F7C09-56A0-D51B-CE0A-5FE3A709E621}"/>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Iteration</a:t>
            </a:r>
            <a:endParaRPr lang="de-DE" sz="4200" dirty="0"/>
          </a:p>
        </p:txBody>
      </p:sp>
      <p:sp>
        <p:nvSpPr>
          <p:cNvPr id="43" name="sketch line">
            <a:extLst>
              <a:ext uri="{FF2B5EF4-FFF2-40B4-BE49-F238E27FC236}">
                <a16:creationId xmlns:a16="http://schemas.microsoft.com/office/drawing/2014/main" id="{0F5FF394-D6B9-8255-A698-4777DAAE1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bject 3">
            <a:extLst>
              <a:ext uri="{FF2B5EF4-FFF2-40B4-BE49-F238E27FC236}">
                <a16:creationId xmlns:a16="http://schemas.microsoft.com/office/drawing/2014/main" id="{D962EA86-9ADA-87EE-F639-6E1F6D639725}"/>
              </a:ext>
            </a:extLst>
          </p:cNvPr>
          <p:cNvSpPr txBox="1"/>
          <p:nvPr/>
        </p:nvSpPr>
        <p:spPr>
          <a:xfrm>
            <a:off x="697611" y="1867144"/>
            <a:ext cx="11474450" cy="334645"/>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Als "Iteration" bezeichnet man die wiederholte Ausführung eines Codeblocks, während eine Bedingung </a:t>
            </a:r>
            <a:r>
              <a:rPr sz="2000" spc="-10" dirty="0">
                <a:latin typeface="Arial"/>
                <a:cs typeface="Arial"/>
              </a:rPr>
              <a:t>erfüllt </a:t>
            </a:r>
            <a:r>
              <a:rPr sz="2000" dirty="0">
                <a:latin typeface="Arial"/>
                <a:cs typeface="Arial"/>
              </a:rPr>
              <a:t>bleibt</a:t>
            </a:r>
            <a:r>
              <a:rPr sz="2000" spc="-10" dirty="0">
                <a:latin typeface="Arial"/>
                <a:cs typeface="Arial"/>
              </a:rPr>
              <a:t>.</a:t>
            </a:r>
            <a:endParaRPr sz="2000">
              <a:latin typeface="Arial"/>
              <a:cs typeface="Arial"/>
            </a:endParaRPr>
          </a:p>
        </p:txBody>
      </p:sp>
      <p:grpSp>
        <p:nvGrpSpPr>
          <p:cNvPr id="7" name="object 4">
            <a:extLst>
              <a:ext uri="{FF2B5EF4-FFF2-40B4-BE49-F238E27FC236}">
                <a16:creationId xmlns:a16="http://schemas.microsoft.com/office/drawing/2014/main" id="{86058A77-216E-A4E4-1BDD-8D91BBBF89B1}"/>
              </a:ext>
            </a:extLst>
          </p:cNvPr>
          <p:cNvGrpSpPr/>
          <p:nvPr/>
        </p:nvGrpSpPr>
        <p:grpSpPr>
          <a:xfrm>
            <a:off x="669036" y="2571296"/>
            <a:ext cx="4600575" cy="1066800"/>
            <a:chOff x="285750" y="2124075"/>
            <a:chExt cx="4600575" cy="1066800"/>
          </a:xfrm>
        </p:grpSpPr>
        <p:pic>
          <p:nvPicPr>
            <p:cNvPr id="8" name="object 5">
              <a:extLst>
                <a:ext uri="{FF2B5EF4-FFF2-40B4-BE49-F238E27FC236}">
                  <a16:creationId xmlns:a16="http://schemas.microsoft.com/office/drawing/2014/main" id="{B5021EB6-5843-BF6A-6296-918D1FC6B6C3}"/>
                </a:ext>
              </a:extLst>
            </p:cNvPr>
            <p:cNvPicPr/>
            <p:nvPr/>
          </p:nvPicPr>
          <p:blipFill>
            <a:blip r:embed="rId3" cstate="print"/>
            <a:stretch>
              <a:fillRect/>
            </a:stretch>
          </p:blipFill>
          <p:spPr>
            <a:xfrm>
              <a:off x="323850" y="2152650"/>
              <a:ext cx="4562475" cy="981075"/>
            </a:xfrm>
            <a:prstGeom prst="rect">
              <a:avLst/>
            </a:prstGeom>
          </p:spPr>
        </p:pic>
        <p:pic>
          <p:nvPicPr>
            <p:cNvPr id="9" name="object 6">
              <a:extLst>
                <a:ext uri="{FF2B5EF4-FFF2-40B4-BE49-F238E27FC236}">
                  <a16:creationId xmlns:a16="http://schemas.microsoft.com/office/drawing/2014/main" id="{48073D84-E4F4-ADAF-B9D9-ED560C385AA2}"/>
                </a:ext>
              </a:extLst>
            </p:cNvPr>
            <p:cNvPicPr/>
            <p:nvPr/>
          </p:nvPicPr>
          <p:blipFill>
            <a:blip r:embed="rId4" cstate="print"/>
            <a:stretch>
              <a:fillRect/>
            </a:stretch>
          </p:blipFill>
          <p:spPr>
            <a:xfrm>
              <a:off x="285750" y="2124075"/>
              <a:ext cx="3209925" cy="1066800"/>
            </a:xfrm>
            <a:prstGeom prst="rect">
              <a:avLst/>
            </a:prstGeom>
          </p:spPr>
        </p:pic>
        <p:sp>
          <p:nvSpPr>
            <p:cNvPr id="10" name="object 7">
              <a:extLst>
                <a:ext uri="{FF2B5EF4-FFF2-40B4-BE49-F238E27FC236}">
                  <a16:creationId xmlns:a16="http://schemas.microsoft.com/office/drawing/2014/main" id="{1D78964F-6685-09B6-6029-0B58034048A0}"/>
                </a:ext>
              </a:extLst>
            </p:cNvPr>
            <p:cNvSpPr/>
            <p:nvPr/>
          </p:nvSpPr>
          <p:spPr>
            <a:xfrm>
              <a:off x="328345" y="2149208"/>
              <a:ext cx="4461510" cy="895350"/>
            </a:xfrm>
            <a:custGeom>
              <a:avLst/>
              <a:gdLst/>
              <a:ahLst/>
              <a:cxnLst/>
              <a:rect l="l" t="t" r="r" b="b"/>
              <a:pathLst>
                <a:path w="4461510" h="895350">
                  <a:moveTo>
                    <a:pt x="4461256" y="0"/>
                  </a:moveTo>
                  <a:lnTo>
                    <a:pt x="0" y="0"/>
                  </a:lnTo>
                  <a:lnTo>
                    <a:pt x="0" y="894727"/>
                  </a:lnTo>
                  <a:lnTo>
                    <a:pt x="4461256" y="894727"/>
                  </a:lnTo>
                  <a:lnTo>
                    <a:pt x="4461256" y="0"/>
                  </a:lnTo>
                  <a:close/>
                </a:path>
              </a:pathLst>
            </a:custGeom>
            <a:solidFill>
              <a:srgbClr val="FFFFEF"/>
            </a:solidFill>
          </p:spPr>
          <p:txBody>
            <a:bodyPr wrap="square" lIns="0" tIns="0" rIns="0" bIns="0" rtlCol="0"/>
            <a:lstStyle/>
            <a:p>
              <a:endParaRPr/>
            </a:p>
          </p:txBody>
        </p:sp>
        <p:sp>
          <p:nvSpPr>
            <p:cNvPr id="11" name="object 8">
              <a:extLst>
                <a:ext uri="{FF2B5EF4-FFF2-40B4-BE49-F238E27FC236}">
                  <a16:creationId xmlns:a16="http://schemas.microsoft.com/office/drawing/2014/main" id="{D5E003D9-95F8-56B1-9991-62BC8DFC9BE2}"/>
                </a:ext>
              </a:extLst>
            </p:cNvPr>
            <p:cNvSpPr/>
            <p:nvPr/>
          </p:nvSpPr>
          <p:spPr>
            <a:xfrm>
              <a:off x="328345" y="2149208"/>
              <a:ext cx="4461510" cy="895350"/>
            </a:xfrm>
            <a:custGeom>
              <a:avLst/>
              <a:gdLst/>
              <a:ahLst/>
              <a:cxnLst/>
              <a:rect l="l" t="t" r="r" b="b"/>
              <a:pathLst>
                <a:path w="4461510" h="895350">
                  <a:moveTo>
                    <a:pt x="0" y="894727"/>
                  </a:moveTo>
                  <a:lnTo>
                    <a:pt x="4461256" y="894727"/>
                  </a:lnTo>
                  <a:lnTo>
                    <a:pt x="4461256" y="0"/>
                  </a:lnTo>
                  <a:lnTo>
                    <a:pt x="0" y="0"/>
                  </a:lnTo>
                  <a:lnTo>
                    <a:pt x="0" y="894727"/>
                  </a:lnTo>
                  <a:close/>
                </a:path>
              </a:pathLst>
            </a:custGeom>
            <a:ln w="9534">
              <a:solidFill>
                <a:srgbClr val="BEBEBE"/>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1091DCEA-1C3F-9D7A-86EB-3B0DC09232AA}"/>
              </a:ext>
            </a:extLst>
          </p:cNvPr>
          <p:cNvSpPr txBox="1"/>
          <p:nvPr/>
        </p:nvSpPr>
        <p:spPr>
          <a:xfrm>
            <a:off x="2935096" y="2824343"/>
            <a:ext cx="65786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7E0054"/>
                </a:solidFill>
                <a:latin typeface="Consolas"/>
                <a:cs typeface="Consolas"/>
              </a:rPr>
              <a:t>true</a:t>
            </a:r>
            <a:r>
              <a:rPr sz="1250" b="1" dirty="0">
                <a:latin typeface="Consolas"/>
                <a:cs typeface="Consolas"/>
              </a:rPr>
              <a:t>) </a:t>
            </a:r>
            <a:r>
              <a:rPr sz="1250" b="1" spc="-50" dirty="0">
                <a:latin typeface="Consolas"/>
                <a:cs typeface="Consolas"/>
              </a:rPr>
              <a:t>{</a:t>
            </a:r>
            <a:endParaRPr sz="1250">
              <a:latin typeface="Consolas"/>
              <a:cs typeface="Consolas"/>
            </a:endParaRPr>
          </a:p>
        </p:txBody>
      </p:sp>
      <p:sp>
        <p:nvSpPr>
          <p:cNvPr id="13" name="object 10">
            <a:extLst>
              <a:ext uri="{FF2B5EF4-FFF2-40B4-BE49-F238E27FC236}">
                <a16:creationId xmlns:a16="http://schemas.microsoft.com/office/drawing/2014/main" id="{3A9E8131-CA13-8B17-0617-719AFE01A22B}"/>
              </a:ext>
            </a:extLst>
          </p:cNvPr>
          <p:cNvSpPr txBox="1"/>
          <p:nvPr/>
        </p:nvSpPr>
        <p:spPr>
          <a:xfrm>
            <a:off x="771270" y="2623937"/>
            <a:ext cx="3288666" cy="821690"/>
          </a:xfrm>
          <a:prstGeom prst="rect">
            <a:avLst/>
          </a:prstGeom>
        </p:spPr>
        <p:txBody>
          <a:bodyPr vert="horz" wrap="square" lIns="0" tIns="6350" rIns="0" bIns="0" rtlCol="0">
            <a:spAutoFit/>
          </a:bodyPr>
          <a:lstStyle/>
          <a:p>
            <a:pPr marL="12700" marR="5080">
              <a:lnSpc>
                <a:spcPct val="105200"/>
              </a:lnSpc>
              <a:spcBef>
                <a:spcPts val="50"/>
              </a:spcBef>
            </a:pPr>
            <a:r>
              <a:rPr sz="1250" b="1" dirty="0">
                <a:solidFill>
                  <a:srgbClr val="007E00"/>
                </a:solidFill>
                <a:latin typeface="Consolas"/>
                <a:cs typeface="Consolas"/>
              </a:rPr>
              <a:t>// Iterieren mit </a:t>
            </a:r>
            <a:r>
              <a:rPr sz="1250" b="1" spc="-10" dirty="0">
                <a:solidFill>
                  <a:srgbClr val="007E00"/>
                </a:solidFill>
                <a:latin typeface="Consolas"/>
                <a:cs typeface="Consolas"/>
              </a:rPr>
              <a:t>'while' </a:t>
            </a:r>
            <a:br>
              <a:rPr lang="de-DE" sz="1250" b="1" spc="-10" dirty="0">
                <a:solidFill>
                  <a:srgbClr val="007E00"/>
                </a:solidFill>
                <a:latin typeface="Consolas"/>
                <a:cs typeface="Consolas"/>
              </a:rPr>
            </a:br>
            <a:r>
              <a:rPr sz="1250" b="1" dirty="0">
                <a:solidFill>
                  <a:srgbClr val="7E0054"/>
                </a:solidFill>
                <a:latin typeface="Consolas"/>
                <a:cs typeface="Consolas"/>
              </a:rPr>
              <a:t>while </a:t>
            </a:r>
            <a:r>
              <a:rPr sz="1250" b="1" dirty="0">
                <a:latin typeface="Consolas"/>
                <a:cs typeface="Consolas"/>
              </a:rPr>
              <a:t>(someCondition </a:t>
            </a:r>
            <a:r>
              <a:rPr sz="1250" b="1" spc="-25" dirty="0">
                <a:latin typeface="Consolas"/>
                <a:cs typeface="Consolas"/>
              </a:rPr>
              <a:t>==</a:t>
            </a:r>
            <a:endParaRPr sz="1250" dirty="0">
              <a:latin typeface="Consolas"/>
              <a:cs typeface="Consolas"/>
            </a:endParaRPr>
          </a:p>
          <a:p>
            <a:pPr marL="183515">
              <a:lnSpc>
                <a:spcPct val="100000"/>
              </a:lnSpc>
              <a:spcBef>
                <a:spcPts val="75"/>
              </a:spcBef>
            </a:pPr>
            <a:r>
              <a:rPr sz="1250" b="1" dirty="0">
                <a:solidFill>
                  <a:srgbClr val="007E00"/>
                </a:solidFill>
                <a:latin typeface="Consolas"/>
                <a:cs typeface="Consolas"/>
              </a:rPr>
              <a:t>// Diesen </a:t>
            </a:r>
            <a:r>
              <a:rPr sz="1250" b="1" spc="-20" dirty="0">
                <a:solidFill>
                  <a:srgbClr val="007E00"/>
                </a:solidFill>
                <a:latin typeface="Consolas"/>
                <a:cs typeface="Consolas"/>
              </a:rPr>
              <a:t>Codeblock </a:t>
            </a:r>
            <a:r>
              <a:rPr sz="1250" b="1" dirty="0">
                <a:solidFill>
                  <a:srgbClr val="007E00"/>
                </a:solidFill>
                <a:latin typeface="Consolas"/>
                <a:cs typeface="Consolas"/>
              </a:rPr>
              <a:t>ausführen</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grpSp>
        <p:nvGrpSpPr>
          <p:cNvPr id="14" name="object 11">
            <a:extLst>
              <a:ext uri="{FF2B5EF4-FFF2-40B4-BE49-F238E27FC236}">
                <a16:creationId xmlns:a16="http://schemas.microsoft.com/office/drawing/2014/main" id="{187ED1E1-3974-D384-F2F5-4C015736EE89}"/>
              </a:ext>
            </a:extLst>
          </p:cNvPr>
          <p:cNvGrpSpPr/>
          <p:nvPr/>
        </p:nvGrpSpPr>
        <p:grpSpPr>
          <a:xfrm>
            <a:off x="669036" y="3942896"/>
            <a:ext cx="4600575" cy="1066800"/>
            <a:chOff x="285750" y="3495675"/>
            <a:chExt cx="4600575" cy="1066800"/>
          </a:xfrm>
        </p:grpSpPr>
        <p:pic>
          <p:nvPicPr>
            <p:cNvPr id="15" name="object 12">
              <a:extLst>
                <a:ext uri="{FF2B5EF4-FFF2-40B4-BE49-F238E27FC236}">
                  <a16:creationId xmlns:a16="http://schemas.microsoft.com/office/drawing/2014/main" id="{992361F2-3863-FA95-4E41-03180FEACDD4}"/>
                </a:ext>
              </a:extLst>
            </p:cNvPr>
            <p:cNvPicPr/>
            <p:nvPr/>
          </p:nvPicPr>
          <p:blipFill>
            <a:blip r:embed="rId5" cstate="print"/>
            <a:stretch>
              <a:fillRect/>
            </a:stretch>
          </p:blipFill>
          <p:spPr>
            <a:xfrm>
              <a:off x="323850" y="3514725"/>
              <a:ext cx="4562475" cy="990600"/>
            </a:xfrm>
            <a:prstGeom prst="rect">
              <a:avLst/>
            </a:prstGeom>
          </p:spPr>
        </p:pic>
        <p:pic>
          <p:nvPicPr>
            <p:cNvPr id="16" name="object 13">
              <a:extLst>
                <a:ext uri="{FF2B5EF4-FFF2-40B4-BE49-F238E27FC236}">
                  <a16:creationId xmlns:a16="http://schemas.microsoft.com/office/drawing/2014/main" id="{4C80D058-8129-844A-3327-347BB045112A}"/>
                </a:ext>
              </a:extLst>
            </p:cNvPr>
            <p:cNvPicPr/>
            <p:nvPr/>
          </p:nvPicPr>
          <p:blipFill>
            <a:blip r:embed="rId6" cstate="print"/>
            <a:stretch>
              <a:fillRect/>
            </a:stretch>
          </p:blipFill>
          <p:spPr>
            <a:xfrm>
              <a:off x="285750" y="3495675"/>
              <a:ext cx="3390900" cy="1066800"/>
            </a:xfrm>
            <a:prstGeom prst="rect">
              <a:avLst/>
            </a:prstGeom>
          </p:spPr>
        </p:pic>
        <p:sp>
          <p:nvSpPr>
            <p:cNvPr id="17" name="object 14">
              <a:extLst>
                <a:ext uri="{FF2B5EF4-FFF2-40B4-BE49-F238E27FC236}">
                  <a16:creationId xmlns:a16="http://schemas.microsoft.com/office/drawing/2014/main" id="{22C7EC78-2BAB-7116-564A-B7D129FF8713}"/>
                </a:ext>
              </a:extLst>
            </p:cNvPr>
            <p:cNvSpPr/>
            <p:nvPr/>
          </p:nvSpPr>
          <p:spPr>
            <a:xfrm>
              <a:off x="328345" y="3516744"/>
              <a:ext cx="4461510" cy="895350"/>
            </a:xfrm>
            <a:custGeom>
              <a:avLst/>
              <a:gdLst/>
              <a:ahLst/>
              <a:cxnLst/>
              <a:rect l="l" t="t" r="r" b="b"/>
              <a:pathLst>
                <a:path w="4461510" h="895350">
                  <a:moveTo>
                    <a:pt x="4461256" y="0"/>
                  </a:moveTo>
                  <a:lnTo>
                    <a:pt x="0" y="0"/>
                  </a:lnTo>
                  <a:lnTo>
                    <a:pt x="0" y="894727"/>
                  </a:lnTo>
                  <a:lnTo>
                    <a:pt x="4461256" y="894727"/>
                  </a:lnTo>
                  <a:lnTo>
                    <a:pt x="4461256" y="0"/>
                  </a:lnTo>
                  <a:close/>
                </a:path>
              </a:pathLst>
            </a:custGeom>
            <a:solidFill>
              <a:srgbClr val="FFFFEF"/>
            </a:solidFill>
          </p:spPr>
          <p:txBody>
            <a:bodyPr wrap="square" lIns="0" tIns="0" rIns="0" bIns="0" rtlCol="0"/>
            <a:lstStyle/>
            <a:p>
              <a:endParaRPr/>
            </a:p>
          </p:txBody>
        </p:sp>
        <p:sp>
          <p:nvSpPr>
            <p:cNvPr id="18" name="object 15">
              <a:extLst>
                <a:ext uri="{FF2B5EF4-FFF2-40B4-BE49-F238E27FC236}">
                  <a16:creationId xmlns:a16="http://schemas.microsoft.com/office/drawing/2014/main" id="{BC100ED5-14E9-319C-E1CE-63DFD8C6E4A6}"/>
                </a:ext>
              </a:extLst>
            </p:cNvPr>
            <p:cNvSpPr/>
            <p:nvPr/>
          </p:nvSpPr>
          <p:spPr>
            <a:xfrm>
              <a:off x="328345" y="3516744"/>
              <a:ext cx="4461510" cy="895350"/>
            </a:xfrm>
            <a:custGeom>
              <a:avLst/>
              <a:gdLst/>
              <a:ahLst/>
              <a:cxnLst/>
              <a:rect l="l" t="t" r="r" b="b"/>
              <a:pathLst>
                <a:path w="4461510" h="895350">
                  <a:moveTo>
                    <a:pt x="0" y="894727"/>
                  </a:moveTo>
                  <a:lnTo>
                    <a:pt x="4461256" y="894727"/>
                  </a:lnTo>
                  <a:lnTo>
                    <a:pt x="4461256" y="0"/>
                  </a:lnTo>
                  <a:lnTo>
                    <a:pt x="0" y="0"/>
                  </a:lnTo>
                  <a:lnTo>
                    <a:pt x="0" y="894727"/>
                  </a:lnTo>
                  <a:close/>
                </a:path>
              </a:pathLst>
            </a:custGeom>
            <a:ln w="9534">
              <a:solidFill>
                <a:srgbClr val="BEBEBE"/>
              </a:solidFill>
            </a:ln>
          </p:spPr>
          <p:txBody>
            <a:bodyPr wrap="square" lIns="0" tIns="0" rIns="0" bIns="0" rtlCol="0"/>
            <a:lstStyle/>
            <a:p>
              <a:endParaRPr/>
            </a:p>
          </p:txBody>
        </p:sp>
      </p:grpSp>
      <p:sp>
        <p:nvSpPr>
          <p:cNvPr id="19" name="object 16">
            <a:extLst>
              <a:ext uri="{FF2B5EF4-FFF2-40B4-BE49-F238E27FC236}">
                <a16:creationId xmlns:a16="http://schemas.microsoft.com/office/drawing/2014/main" id="{1DB8207C-BCA7-5C10-4F07-043E6F58F310}"/>
              </a:ext>
            </a:extLst>
          </p:cNvPr>
          <p:cNvSpPr txBox="1"/>
          <p:nvPr/>
        </p:nvSpPr>
        <p:spPr>
          <a:xfrm>
            <a:off x="3208174" y="4193657"/>
            <a:ext cx="561975" cy="220345"/>
          </a:xfrm>
          <a:prstGeom prst="rect">
            <a:avLst/>
          </a:prstGeom>
        </p:spPr>
        <p:txBody>
          <a:bodyPr vert="horz" wrap="square" lIns="0" tIns="15875" rIns="0" bIns="0" rtlCol="0">
            <a:spAutoFit/>
          </a:bodyPr>
          <a:lstStyle/>
          <a:p>
            <a:pPr marL="12700">
              <a:lnSpc>
                <a:spcPct val="100000"/>
              </a:lnSpc>
              <a:spcBef>
                <a:spcPts val="125"/>
              </a:spcBef>
            </a:pPr>
            <a:r>
              <a:rPr sz="1250" b="1" dirty="0">
                <a:latin typeface="Consolas"/>
                <a:cs typeface="Consolas"/>
              </a:rPr>
              <a:t>i++) </a:t>
            </a:r>
            <a:r>
              <a:rPr sz="1250" b="1" spc="-50" dirty="0">
                <a:latin typeface="Consolas"/>
                <a:cs typeface="Consolas"/>
              </a:rPr>
              <a:t>{</a:t>
            </a:r>
            <a:endParaRPr sz="1250">
              <a:latin typeface="Consolas"/>
              <a:cs typeface="Consolas"/>
            </a:endParaRPr>
          </a:p>
        </p:txBody>
      </p:sp>
      <p:sp>
        <p:nvSpPr>
          <p:cNvPr id="20" name="object 17">
            <a:extLst>
              <a:ext uri="{FF2B5EF4-FFF2-40B4-BE49-F238E27FC236}">
                <a16:creationId xmlns:a16="http://schemas.microsoft.com/office/drawing/2014/main" id="{A8B502E9-825D-3B6A-B799-C5CDD3AB2B90}"/>
              </a:ext>
            </a:extLst>
          </p:cNvPr>
          <p:cNvSpPr txBox="1"/>
          <p:nvPr/>
        </p:nvSpPr>
        <p:spPr>
          <a:xfrm>
            <a:off x="771269" y="3993696"/>
            <a:ext cx="3417671" cy="82105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 Iterieren mit </a:t>
            </a:r>
            <a:r>
              <a:rPr sz="1250" b="1" spc="-10" dirty="0">
                <a:solidFill>
                  <a:srgbClr val="007E00"/>
                </a:solidFill>
                <a:latin typeface="Consolas"/>
                <a:cs typeface="Consolas"/>
              </a:rPr>
              <a:t>'for'</a:t>
            </a:r>
            <a:endParaRPr sz="1250" dirty="0">
              <a:latin typeface="Consolas"/>
              <a:cs typeface="Consolas"/>
            </a:endParaRPr>
          </a:p>
          <a:p>
            <a:pPr marL="12700">
              <a:lnSpc>
                <a:spcPct val="100000"/>
              </a:lnSpc>
              <a:spcBef>
                <a:spcPts val="75"/>
              </a:spcBef>
            </a:pPr>
            <a:r>
              <a:rPr sz="1250" b="1" dirty="0">
                <a:solidFill>
                  <a:srgbClr val="7E0054"/>
                </a:solidFill>
                <a:latin typeface="Consolas"/>
                <a:cs typeface="Consolas"/>
              </a:rPr>
              <a:t>for </a:t>
            </a:r>
            <a:r>
              <a:rPr sz="1250" b="1" dirty="0">
                <a:latin typeface="Consolas"/>
                <a:cs typeface="Consolas"/>
              </a:rPr>
              <a:t>(</a:t>
            </a:r>
            <a:r>
              <a:rPr sz="1250" b="1" dirty="0">
                <a:solidFill>
                  <a:srgbClr val="7E0054"/>
                </a:solidFill>
                <a:latin typeface="Consolas"/>
                <a:cs typeface="Consolas"/>
              </a:rPr>
              <a:t>var </a:t>
            </a:r>
            <a:r>
              <a:rPr sz="1250" b="1" dirty="0">
                <a:latin typeface="Consolas"/>
                <a:cs typeface="Consolas"/>
              </a:rPr>
              <a:t>i=0; </a:t>
            </a:r>
            <a:r>
              <a:rPr sz="1250" b="1" spc="-10" dirty="0">
                <a:latin typeface="Consolas"/>
                <a:cs typeface="Consolas"/>
              </a:rPr>
              <a:t>i&lt;someLimit;</a:t>
            </a:r>
            <a:endParaRPr sz="1250" dirty="0">
              <a:latin typeface="Consolas"/>
              <a:cs typeface="Consolas"/>
            </a:endParaRPr>
          </a:p>
          <a:p>
            <a:pPr marL="183515">
              <a:lnSpc>
                <a:spcPct val="100000"/>
              </a:lnSpc>
              <a:spcBef>
                <a:spcPts val="80"/>
              </a:spcBef>
            </a:pPr>
            <a:r>
              <a:rPr sz="1250" b="1" dirty="0">
                <a:solidFill>
                  <a:srgbClr val="007E00"/>
                </a:solidFill>
                <a:latin typeface="Consolas"/>
                <a:cs typeface="Consolas"/>
              </a:rPr>
              <a:t>// Diesen </a:t>
            </a:r>
            <a:r>
              <a:rPr sz="1250" b="1" spc="-20" dirty="0">
                <a:solidFill>
                  <a:srgbClr val="007E00"/>
                </a:solidFill>
                <a:latin typeface="Consolas"/>
                <a:cs typeface="Consolas"/>
              </a:rPr>
              <a:t>Codeblock </a:t>
            </a:r>
            <a:r>
              <a:rPr sz="1250" b="1" dirty="0">
                <a:solidFill>
                  <a:srgbClr val="007E00"/>
                </a:solidFill>
                <a:latin typeface="Consolas"/>
                <a:cs typeface="Consolas"/>
              </a:rPr>
              <a:t>ausführen</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p:txBody>
      </p:sp>
      <p:grpSp>
        <p:nvGrpSpPr>
          <p:cNvPr id="21" name="object 18">
            <a:extLst>
              <a:ext uri="{FF2B5EF4-FFF2-40B4-BE49-F238E27FC236}">
                <a16:creationId xmlns:a16="http://schemas.microsoft.com/office/drawing/2014/main" id="{7DC66926-66A8-E80F-B37B-E9CF6818C1BC}"/>
              </a:ext>
            </a:extLst>
          </p:cNvPr>
          <p:cNvGrpSpPr/>
          <p:nvPr/>
        </p:nvGrpSpPr>
        <p:grpSpPr>
          <a:xfrm>
            <a:off x="3894074" y="3884475"/>
            <a:ext cx="7980680" cy="1380490"/>
            <a:chOff x="3510788" y="3437254"/>
            <a:chExt cx="7980680" cy="1380490"/>
          </a:xfrm>
        </p:grpSpPr>
        <p:pic>
          <p:nvPicPr>
            <p:cNvPr id="22" name="object 19">
              <a:extLst>
                <a:ext uri="{FF2B5EF4-FFF2-40B4-BE49-F238E27FC236}">
                  <a16:creationId xmlns:a16="http://schemas.microsoft.com/office/drawing/2014/main" id="{FF1B9A17-49FE-2995-FB49-1D2E039DBA2A}"/>
                </a:ext>
              </a:extLst>
            </p:cNvPr>
            <p:cNvPicPr/>
            <p:nvPr/>
          </p:nvPicPr>
          <p:blipFill>
            <a:blip r:embed="rId7" cstate="print"/>
            <a:stretch>
              <a:fillRect/>
            </a:stretch>
          </p:blipFill>
          <p:spPr>
            <a:xfrm>
              <a:off x="3515868" y="3442334"/>
              <a:ext cx="7970520" cy="1370202"/>
            </a:xfrm>
            <a:prstGeom prst="rect">
              <a:avLst/>
            </a:prstGeom>
          </p:spPr>
        </p:pic>
        <p:sp>
          <p:nvSpPr>
            <p:cNvPr id="23" name="object 20">
              <a:extLst>
                <a:ext uri="{FF2B5EF4-FFF2-40B4-BE49-F238E27FC236}">
                  <a16:creationId xmlns:a16="http://schemas.microsoft.com/office/drawing/2014/main" id="{4FD211E1-4DC4-CB48-8235-1D7D5539AD2B}"/>
                </a:ext>
              </a:extLst>
            </p:cNvPr>
            <p:cNvSpPr/>
            <p:nvPr/>
          </p:nvSpPr>
          <p:spPr>
            <a:xfrm>
              <a:off x="3515868" y="3442334"/>
              <a:ext cx="7970520" cy="1370330"/>
            </a:xfrm>
            <a:custGeom>
              <a:avLst/>
              <a:gdLst/>
              <a:ahLst/>
              <a:cxnLst/>
              <a:rect l="l" t="t" r="r" b="b"/>
              <a:pathLst>
                <a:path w="7970520" h="1370329">
                  <a:moveTo>
                    <a:pt x="2045462" y="228345"/>
                  </a:moveTo>
                  <a:lnTo>
                    <a:pt x="2050101" y="182326"/>
                  </a:lnTo>
                  <a:lnTo>
                    <a:pt x="2063406" y="139463"/>
                  </a:lnTo>
                  <a:lnTo>
                    <a:pt x="2084460" y="100676"/>
                  </a:lnTo>
                  <a:lnTo>
                    <a:pt x="2112343" y="66881"/>
                  </a:lnTo>
                  <a:lnTo>
                    <a:pt x="2146138" y="38998"/>
                  </a:lnTo>
                  <a:lnTo>
                    <a:pt x="2184925" y="17944"/>
                  </a:lnTo>
                  <a:lnTo>
                    <a:pt x="2227788" y="4639"/>
                  </a:lnTo>
                  <a:lnTo>
                    <a:pt x="2273808" y="0"/>
                  </a:lnTo>
                  <a:lnTo>
                    <a:pt x="3032887" y="0"/>
                  </a:lnTo>
                  <a:lnTo>
                    <a:pt x="4514215" y="0"/>
                  </a:lnTo>
                  <a:lnTo>
                    <a:pt x="7742047" y="0"/>
                  </a:lnTo>
                  <a:lnTo>
                    <a:pt x="7788071" y="4639"/>
                  </a:lnTo>
                  <a:lnTo>
                    <a:pt x="7830948" y="17944"/>
                  </a:lnTo>
                  <a:lnTo>
                    <a:pt x="7869757" y="38998"/>
                  </a:lnTo>
                  <a:lnTo>
                    <a:pt x="7903575" y="66881"/>
                  </a:lnTo>
                  <a:lnTo>
                    <a:pt x="7931481" y="100676"/>
                  </a:lnTo>
                  <a:lnTo>
                    <a:pt x="7952555" y="139463"/>
                  </a:lnTo>
                  <a:lnTo>
                    <a:pt x="7965875" y="182326"/>
                  </a:lnTo>
                  <a:lnTo>
                    <a:pt x="7970520" y="228345"/>
                  </a:lnTo>
                  <a:lnTo>
                    <a:pt x="7970520" y="570864"/>
                  </a:lnTo>
                  <a:lnTo>
                    <a:pt x="7970520" y="1141857"/>
                  </a:lnTo>
                  <a:lnTo>
                    <a:pt x="7965875" y="1187876"/>
                  </a:lnTo>
                  <a:lnTo>
                    <a:pt x="7952555" y="1230739"/>
                  </a:lnTo>
                  <a:lnTo>
                    <a:pt x="7931481" y="1269526"/>
                  </a:lnTo>
                  <a:lnTo>
                    <a:pt x="7903575" y="1303321"/>
                  </a:lnTo>
                  <a:lnTo>
                    <a:pt x="7869757" y="1331204"/>
                  </a:lnTo>
                  <a:lnTo>
                    <a:pt x="7830948" y="1352258"/>
                  </a:lnTo>
                  <a:lnTo>
                    <a:pt x="7788071" y="1365563"/>
                  </a:lnTo>
                  <a:lnTo>
                    <a:pt x="7742047" y="1370202"/>
                  </a:lnTo>
                  <a:lnTo>
                    <a:pt x="4514215" y="1370202"/>
                  </a:lnTo>
                  <a:lnTo>
                    <a:pt x="3032887" y="1370202"/>
                  </a:lnTo>
                  <a:lnTo>
                    <a:pt x="2273808" y="1370202"/>
                  </a:lnTo>
                  <a:lnTo>
                    <a:pt x="2227788" y="1365563"/>
                  </a:lnTo>
                  <a:lnTo>
                    <a:pt x="2184925" y="1352258"/>
                  </a:lnTo>
                  <a:lnTo>
                    <a:pt x="2146138" y="1331204"/>
                  </a:lnTo>
                  <a:lnTo>
                    <a:pt x="2112343" y="1303321"/>
                  </a:lnTo>
                  <a:lnTo>
                    <a:pt x="2084460" y="1269526"/>
                  </a:lnTo>
                  <a:lnTo>
                    <a:pt x="2063406" y="1230739"/>
                  </a:lnTo>
                  <a:lnTo>
                    <a:pt x="2050101" y="1187876"/>
                  </a:lnTo>
                  <a:lnTo>
                    <a:pt x="2045462" y="1141857"/>
                  </a:lnTo>
                  <a:lnTo>
                    <a:pt x="2045462" y="570864"/>
                  </a:lnTo>
                  <a:lnTo>
                    <a:pt x="0" y="439292"/>
                  </a:lnTo>
                  <a:lnTo>
                    <a:pt x="2045462" y="228345"/>
                  </a:lnTo>
                  <a:close/>
                </a:path>
              </a:pathLst>
            </a:custGeom>
            <a:ln w="9534">
              <a:solidFill>
                <a:srgbClr val="B48000"/>
              </a:solidFill>
            </a:ln>
          </p:spPr>
          <p:txBody>
            <a:bodyPr wrap="square" lIns="0" tIns="0" rIns="0" bIns="0" rtlCol="0"/>
            <a:lstStyle/>
            <a:p>
              <a:endParaRPr/>
            </a:p>
          </p:txBody>
        </p:sp>
      </p:grpSp>
      <p:sp>
        <p:nvSpPr>
          <p:cNvPr id="24" name="object 21">
            <a:extLst>
              <a:ext uri="{FF2B5EF4-FFF2-40B4-BE49-F238E27FC236}">
                <a16:creationId xmlns:a16="http://schemas.microsoft.com/office/drawing/2014/main" id="{8CA2CEFC-BC1A-C5D5-5308-5FA95C3857C6}"/>
              </a:ext>
            </a:extLst>
          </p:cNvPr>
          <p:cNvSpPr txBox="1"/>
          <p:nvPr/>
        </p:nvSpPr>
        <p:spPr>
          <a:xfrm>
            <a:off x="6093206" y="3902065"/>
            <a:ext cx="5282565" cy="1294130"/>
          </a:xfrm>
          <a:prstGeom prst="rect">
            <a:avLst/>
          </a:prstGeom>
        </p:spPr>
        <p:txBody>
          <a:bodyPr vert="horz" wrap="square" lIns="0" tIns="12065" rIns="0" bIns="0" rtlCol="0">
            <a:spAutoFit/>
          </a:bodyPr>
          <a:lstStyle/>
          <a:p>
            <a:pPr marL="12700" marR="5080">
              <a:lnSpc>
                <a:spcPct val="112999"/>
              </a:lnSpc>
              <a:spcBef>
                <a:spcPts val="95"/>
              </a:spcBef>
            </a:pPr>
            <a:r>
              <a:rPr sz="1550" dirty="0">
                <a:latin typeface="Arial"/>
                <a:cs typeface="Arial"/>
              </a:rPr>
              <a:t>Eine for-Schleife führt einen Codeblock eine bestimmte Anzahl von </a:t>
            </a:r>
            <a:r>
              <a:rPr sz="1550" spc="-10" dirty="0">
                <a:latin typeface="Arial"/>
                <a:cs typeface="Arial"/>
              </a:rPr>
              <a:t>Malen </a:t>
            </a:r>
            <a:r>
              <a:rPr sz="1550" dirty="0">
                <a:latin typeface="Arial"/>
                <a:cs typeface="Arial"/>
              </a:rPr>
              <a:t>aus und wird durch </a:t>
            </a:r>
            <a:r>
              <a:rPr sz="1550" spc="-10" dirty="0">
                <a:latin typeface="Arial"/>
                <a:cs typeface="Arial"/>
              </a:rPr>
              <a:t>Providing </a:t>
            </a:r>
            <a:r>
              <a:rPr sz="1550" dirty="0">
                <a:latin typeface="Arial"/>
                <a:cs typeface="Arial"/>
              </a:rPr>
              <a:t>gesteuert</a:t>
            </a:r>
            <a:r>
              <a:rPr sz="1550" spc="-10" dirty="0">
                <a:latin typeface="Arial"/>
                <a:cs typeface="Arial"/>
              </a:rPr>
              <a:t>:</a:t>
            </a:r>
            <a:endParaRPr sz="1550" dirty="0">
              <a:latin typeface="Arial"/>
              <a:cs typeface="Arial"/>
            </a:endParaRPr>
          </a:p>
          <a:p>
            <a:pPr marL="191770" indent="-179070">
              <a:lnSpc>
                <a:spcPct val="100000"/>
              </a:lnSpc>
              <a:spcBef>
                <a:spcPts val="90"/>
              </a:spcBef>
              <a:buChar char="•"/>
              <a:tabLst>
                <a:tab pos="191770" algn="l"/>
              </a:tabLst>
            </a:pPr>
            <a:r>
              <a:rPr sz="1550" dirty="0">
                <a:latin typeface="Arial"/>
                <a:cs typeface="Arial"/>
              </a:rPr>
              <a:t>Ein Startwert für die </a:t>
            </a:r>
            <a:r>
              <a:rPr sz="1550" spc="-10" dirty="0">
                <a:latin typeface="Arial"/>
                <a:cs typeface="Arial"/>
              </a:rPr>
              <a:t>Regelkreisvariable</a:t>
            </a:r>
            <a:endParaRPr sz="1550" dirty="0">
              <a:latin typeface="Arial"/>
              <a:cs typeface="Arial"/>
            </a:endParaRPr>
          </a:p>
          <a:p>
            <a:pPr marL="191770" indent="-179070">
              <a:lnSpc>
                <a:spcPct val="100000"/>
              </a:lnSpc>
              <a:spcBef>
                <a:spcPts val="95"/>
              </a:spcBef>
              <a:buChar char="•"/>
              <a:tabLst>
                <a:tab pos="191770" algn="l"/>
              </a:tabLst>
            </a:pPr>
            <a:r>
              <a:rPr sz="1550" dirty="0">
                <a:latin typeface="Arial"/>
                <a:cs typeface="Arial"/>
              </a:rPr>
              <a:t>Eine </a:t>
            </a:r>
            <a:r>
              <a:rPr sz="1550" spc="-10" dirty="0">
                <a:latin typeface="Arial"/>
                <a:cs typeface="Arial"/>
              </a:rPr>
              <a:t>Fortsetzungsbedingung</a:t>
            </a:r>
            <a:endParaRPr sz="1550" dirty="0">
              <a:latin typeface="Arial"/>
              <a:cs typeface="Arial"/>
            </a:endParaRPr>
          </a:p>
          <a:p>
            <a:pPr marL="191770" indent="-179070">
              <a:lnSpc>
                <a:spcPct val="100000"/>
              </a:lnSpc>
              <a:spcBef>
                <a:spcPts val="20"/>
              </a:spcBef>
              <a:buChar char="•"/>
              <a:tabLst>
                <a:tab pos="191770" algn="l"/>
              </a:tabLst>
            </a:pPr>
            <a:r>
              <a:rPr sz="1550" dirty="0">
                <a:latin typeface="Arial"/>
                <a:cs typeface="Arial"/>
              </a:rPr>
              <a:t>Eine Anweisung zur Änderung der </a:t>
            </a:r>
            <a:r>
              <a:rPr sz="1550" spc="-10" dirty="0">
                <a:latin typeface="Arial"/>
                <a:cs typeface="Arial"/>
              </a:rPr>
              <a:t>Regelkreisvariablen</a:t>
            </a:r>
            <a:endParaRPr sz="1550" dirty="0">
              <a:latin typeface="Arial"/>
              <a:cs typeface="Arial"/>
            </a:endParaRPr>
          </a:p>
        </p:txBody>
      </p:sp>
      <p:grpSp>
        <p:nvGrpSpPr>
          <p:cNvPr id="25" name="object 22">
            <a:extLst>
              <a:ext uri="{FF2B5EF4-FFF2-40B4-BE49-F238E27FC236}">
                <a16:creationId xmlns:a16="http://schemas.microsoft.com/office/drawing/2014/main" id="{B54BFECA-6AED-D9EE-6BAD-F288FB2258EF}"/>
              </a:ext>
            </a:extLst>
          </p:cNvPr>
          <p:cNvGrpSpPr/>
          <p:nvPr/>
        </p:nvGrpSpPr>
        <p:grpSpPr>
          <a:xfrm>
            <a:off x="669036" y="5409746"/>
            <a:ext cx="5353050" cy="1266825"/>
            <a:chOff x="285750" y="4962525"/>
            <a:chExt cx="4600575" cy="1266825"/>
          </a:xfrm>
        </p:grpSpPr>
        <p:pic>
          <p:nvPicPr>
            <p:cNvPr id="26" name="object 23">
              <a:extLst>
                <a:ext uri="{FF2B5EF4-FFF2-40B4-BE49-F238E27FC236}">
                  <a16:creationId xmlns:a16="http://schemas.microsoft.com/office/drawing/2014/main" id="{AD23CA1E-E76C-E506-5641-2104BD1AC094}"/>
                </a:ext>
              </a:extLst>
            </p:cNvPr>
            <p:cNvPicPr/>
            <p:nvPr/>
          </p:nvPicPr>
          <p:blipFill>
            <a:blip r:embed="rId8" cstate="print"/>
            <a:stretch>
              <a:fillRect/>
            </a:stretch>
          </p:blipFill>
          <p:spPr>
            <a:xfrm>
              <a:off x="323850" y="4981575"/>
              <a:ext cx="4562475" cy="1190625"/>
            </a:xfrm>
            <a:prstGeom prst="rect">
              <a:avLst/>
            </a:prstGeom>
          </p:spPr>
        </p:pic>
        <p:pic>
          <p:nvPicPr>
            <p:cNvPr id="27" name="object 24">
              <a:extLst>
                <a:ext uri="{FF2B5EF4-FFF2-40B4-BE49-F238E27FC236}">
                  <a16:creationId xmlns:a16="http://schemas.microsoft.com/office/drawing/2014/main" id="{C390674C-276A-34B0-4D4B-21B3225371AC}"/>
                </a:ext>
              </a:extLst>
            </p:cNvPr>
            <p:cNvPicPr/>
            <p:nvPr/>
          </p:nvPicPr>
          <p:blipFill>
            <a:blip r:embed="rId9" cstate="print"/>
            <a:stretch>
              <a:fillRect/>
            </a:stretch>
          </p:blipFill>
          <p:spPr>
            <a:xfrm>
              <a:off x="285750" y="4962525"/>
              <a:ext cx="3752850" cy="1266825"/>
            </a:xfrm>
            <a:prstGeom prst="rect">
              <a:avLst/>
            </a:prstGeom>
          </p:spPr>
        </p:pic>
        <p:sp>
          <p:nvSpPr>
            <p:cNvPr id="28" name="object 25">
              <a:extLst>
                <a:ext uri="{FF2B5EF4-FFF2-40B4-BE49-F238E27FC236}">
                  <a16:creationId xmlns:a16="http://schemas.microsoft.com/office/drawing/2014/main" id="{F0119185-30D5-5F36-DBAD-1C97CF20DAB7}"/>
                </a:ext>
              </a:extLst>
            </p:cNvPr>
            <p:cNvSpPr/>
            <p:nvPr/>
          </p:nvSpPr>
          <p:spPr>
            <a:xfrm>
              <a:off x="328345" y="4982032"/>
              <a:ext cx="4461510" cy="1095375"/>
            </a:xfrm>
            <a:custGeom>
              <a:avLst/>
              <a:gdLst/>
              <a:ahLst/>
              <a:cxnLst/>
              <a:rect l="l" t="t" r="r" b="b"/>
              <a:pathLst>
                <a:path w="4461510" h="1095375">
                  <a:moveTo>
                    <a:pt x="4461256" y="0"/>
                  </a:moveTo>
                  <a:lnTo>
                    <a:pt x="0" y="0"/>
                  </a:lnTo>
                  <a:lnTo>
                    <a:pt x="0" y="1094790"/>
                  </a:lnTo>
                  <a:lnTo>
                    <a:pt x="4461256" y="1094790"/>
                  </a:lnTo>
                  <a:lnTo>
                    <a:pt x="4461256" y="0"/>
                  </a:lnTo>
                  <a:close/>
                </a:path>
              </a:pathLst>
            </a:custGeom>
            <a:solidFill>
              <a:srgbClr val="FFFFEF"/>
            </a:solidFill>
          </p:spPr>
          <p:txBody>
            <a:bodyPr wrap="square" lIns="0" tIns="0" rIns="0" bIns="0" rtlCol="0"/>
            <a:lstStyle/>
            <a:p>
              <a:endParaRPr/>
            </a:p>
          </p:txBody>
        </p:sp>
        <p:sp>
          <p:nvSpPr>
            <p:cNvPr id="29" name="object 26">
              <a:extLst>
                <a:ext uri="{FF2B5EF4-FFF2-40B4-BE49-F238E27FC236}">
                  <a16:creationId xmlns:a16="http://schemas.microsoft.com/office/drawing/2014/main" id="{9797D8E2-B0D9-1A23-2A8E-2793F0D9FD8B}"/>
                </a:ext>
              </a:extLst>
            </p:cNvPr>
            <p:cNvSpPr/>
            <p:nvPr/>
          </p:nvSpPr>
          <p:spPr>
            <a:xfrm>
              <a:off x="328345" y="4982032"/>
              <a:ext cx="4461510" cy="1095375"/>
            </a:xfrm>
            <a:custGeom>
              <a:avLst/>
              <a:gdLst/>
              <a:ahLst/>
              <a:cxnLst/>
              <a:rect l="l" t="t" r="r" b="b"/>
              <a:pathLst>
                <a:path w="4461510" h="1095375">
                  <a:moveTo>
                    <a:pt x="0" y="1094790"/>
                  </a:moveTo>
                  <a:lnTo>
                    <a:pt x="4461256" y="1094790"/>
                  </a:lnTo>
                  <a:lnTo>
                    <a:pt x="4461256" y="0"/>
                  </a:lnTo>
                  <a:lnTo>
                    <a:pt x="0" y="0"/>
                  </a:lnTo>
                  <a:lnTo>
                    <a:pt x="0" y="1094790"/>
                  </a:lnTo>
                  <a:close/>
                </a:path>
              </a:pathLst>
            </a:custGeom>
            <a:ln w="9534">
              <a:solidFill>
                <a:srgbClr val="BEBEBE"/>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C87CBD4A-0093-4422-46F1-240F20596ECF}"/>
              </a:ext>
            </a:extLst>
          </p:cNvPr>
          <p:cNvSpPr txBox="1"/>
          <p:nvPr/>
        </p:nvSpPr>
        <p:spPr>
          <a:xfrm>
            <a:off x="771270" y="5460863"/>
            <a:ext cx="2816860" cy="620395"/>
          </a:xfrm>
          <a:prstGeom prst="rect">
            <a:avLst/>
          </a:prstGeom>
        </p:spPr>
        <p:txBody>
          <a:bodyPr vert="horz" wrap="square" lIns="0" tIns="6350" rIns="0" bIns="0" rtlCol="0">
            <a:spAutoFit/>
          </a:bodyPr>
          <a:lstStyle/>
          <a:p>
            <a:pPr marL="12700" marR="87630">
              <a:lnSpc>
                <a:spcPct val="105200"/>
              </a:lnSpc>
              <a:spcBef>
                <a:spcPts val="50"/>
              </a:spcBef>
            </a:pPr>
            <a:r>
              <a:rPr sz="1250" b="1" dirty="0">
                <a:solidFill>
                  <a:srgbClr val="007E00"/>
                </a:solidFill>
                <a:latin typeface="Consolas"/>
                <a:cs typeface="Consolas"/>
              </a:rPr>
              <a:t>// Iterieren mit 'for ... </a:t>
            </a:r>
            <a:r>
              <a:rPr sz="1250" b="1" spc="-25" dirty="0">
                <a:solidFill>
                  <a:srgbClr val="007E00"/>
                </a:solidFill>
                <a:latin typeface="Consolas"/>
                <a:cs typeface="Consolas"/>
              </a:rPr>
              <a:t>in' </a:t>
            </a:r>
            <a:r>
              <a:rPr sz="1250" b="1" dirty="0">
                <a:solidFill>
                  <a:srgbClr val="7E0054"/>
                </a:solidFill>
                <a:latin typeface="Consolas"/>
                <a:cs typeface="Consolas"/>
              </a:rPr>
              <a:t>for </a:t>
            </a:r>
            <a:r>
              <a:rPr sz="1250" b="1" dirty="0">
                <a:latin typeface="Consolas"/>
                <a:cs typeface="Consolas"/>
              </a:rPr>
              <a:t>(</a:t>
            </a:r>
            <a:r>
              <a:rPr sz="1250" b="1" dirty="0">
                <a:solidFill>
                  <a:srgbClr val="7E0054"/>
                </a:solidFill>
                <a:latin typeface="Consolas"/>
                <a:cs typeface="Consolas"/>
              </a:rPr>
              <a:t>var </a:t>
            </a:r>
            <a:r>
              <a:rPr sz="1250" b="1" dirty="0">
                <a:latin typeface="Consolas"/>
                <a:cs typeface="Consolas"/>
              </a:rPr>
              <a:t>prop </a:t>
            </a:r>
            <a:r>
              <a:rPr sz="1250" b="1" dirty="0">
                <a:solidFill>
                  <a:srgbClr val="7E0054"/>
                </a:solidFill>
                <a:latin typeface="Consolas"/>
                <a:cs typeface="Consolas"/>
              </a:rPr>
              <a:t>in </a:t>
            </a:r>
            <a:r>
              <a:rPr sz="1250" b="1" dirty="0">
                <a:latin typeface="Consolas"/>
                <a:cs typeface="Consolas"/>
              </a:rPr>
              <a:t>someObject) </a:t>
            </a:r>
            <a:r>
              <a:rPr sz="1250" b="1" spc="-50" dirty="0">
                <a:latin typeface="Consolas"/>
                <a:cs typeface="Consolas"/>
              </a:rPr>
              <a:t>{</a:t>
            </a:r>
            <a:endParaRPr sz="1250">
              <a:latin typeface="Consolas"/>
              <a:cs typeface="Consolas"/>
            </a:endParaRPr>
          </a:p>
          <a:p>
            <a:pPr marL="183515">
              <a:lnSpc>
                <a:spcPct val="100000"/>
              </a:lnSpc>
              <a:spcBef>
                <a:spcPts val="70"/>
              </a:spcBef>
            </a:pPr>
            <a:r>
              <a:rPr sz="1250" b="1" dirty="0">
                <a:solidFill>
                  <a:srgbClr val="007E00"/>
                </a:solidFill>
                <a:latin typeface="Consolas"/>
                <a:cs typeface="Consolas"/>
              </a:rPr>
              <a:t>// Führen Sie diesen Codeblock aus </a:t>
            </a:r>
            <a:r>
              <a:rPr sz="1250" b="1" spc="-25" dirty="0">
                <a:solidFill>
                  <a:srgbClr val="007E00"/>
                </a:solidFill>
                <a:latin typeface="Consolas"/>
                <a:cs typeface="Consolas"/>
              </a:rPr>
              <a:t>bei</a:t>
            </a:r>
            <a:endParaRPr sz="1250">
              <a:latin typeface="Consolas"/>
              <a:cs typeface="Consolas"/>
            </a:endParaRPr>
          </a:p>
        </p:txBody>
      </p:sp>
      <p:sp>
        <p:nvSpPr>
          <p:cNvPr id="31" name="object 28">
            <a:extLst>
              <a:ext uri="{FF2B5EF4-FFF2-40B4-BE49-F238E27FC236}">
                <a16:creationId xmlns:a16="http://schemas.microsoft.com/office/drawing/2014/main" id="{E0ABA07C-1574-F463-F162-6B4AF07AAADC}"/>
              </a:ext>
            </a:extLst>
          </p:cNvPr>
          <p:cNvSpPr txBox="1"/>
          <p:nvPr/>
        </p:nvSpPr>
        <p:spPr>
          <a:xfrm>
            <a:off x="3654129" y="5861548"/>
            <a:ext cx="390525" cy="219710"/>
          </a:xfrm>
          <a:prstGeom prst="rect">
            <a:avLst/>
          </a:prstGeom>
        </p:spPr>
        <p:txBody>
          <a:bodyPr vert="horz" wrap="square" lIns="0" tIns="15875" rIns="0" bIns="0" rtlCol="0">
            <a:spAutoFit/>
          </a:bodyPr>
          <a:lstStyle/>
          <a:p>
            <a:pPr marL="12700">
              <a:lnSpc>
                <a:spcPct val="100000"/>
              </a:lnSpc>
              <a:spcBef>
                <a:spcPts val="125"/>
              </a:spcBef>
            </a:pPr>
            <a:r>
              <a:rPr sz="1250" b="1" spc="-20" dirty="0">
                <a:solidFill>
                  <a:srgbClr val="007E00"/>
                </a:solidFill>
                <a:latin typeface="Consolas"/>
                <a:cs typeface="Consolas"/>
              </a:rPr>
              <a:t>jede</a:t>
            </a:r>
            <a:endParaRPr sz="1250">
              <a:latin typeface="Consolas"/>
              <a:cs typeface="Consolas"/>
            </a:endParaRPr>
          </a:p>
        </p:txBody>
      </p:sp>
      <p:sp>
        <p:nvSpPr>
          <p:cNvPr id="32" name="object 29">
            <a:extLst>
              <a:ext uri="{FF2B5EF4-FFF2-40B4-BE49-F238E27FC236}">
                <a16:creationId xmlns:a16="http://schemas.microsoft.com/office/drawing/2014/main" id="{95AB8D78-0E00-1C7B-BB83-D79E5D2F980B}"/>
              </a:ext>
            </a:extLst>
          </p:cNvPr>
          <p:cNvSpPr txBox="1"/>
          <p:nvPr/>
        </p:nvSpPr>
        <p:spPr>
          <a:xfrm>
            <a:off x="1566305" y="6071205"/>
            <a:ext cx="3187065" cy="21971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 Eigenschaft, die zu </a:t>
            </a:r>
            <a:r>
              <a:rPr sz="1250" b="1" spc="-10" dirty="0">
                <a:solidFill>
                  <a:srgbClr val="007E00"/>
                </a:solidFill>
                <a:latin typeface="Consolas"/>
                <a:cs typeface="Consolas"/>
              </a:rPr>
              <a:t>someObject </a:t>
            </a:r>
            <a:r>
              <a:rPr sz="1250" b="1" dirty="0">
                <a:solidFill>
                  <a:srgbClr val="007E00"/>
                </a:solidFill>
                <a:latin typeface="Consolas"/>
                <a:cs typeface="Consolas"/>
              </a:rPr>
              <a:t>gehört</a:t>
            </a:r>
            <a:endParaRPr sz="1250" dirty="0">
              <a:latin typeface="Consolas"/>
              <a:cs typeface="Consolas"/>
            </a:endParaRPr>
          </a:p>
        </p:txBody>
      </p:sp>
      <p:sp>
        <p:nvSpPr>
          <p:cNvPr id="33" name="object 30">
            <a:extLst>
              <a:ext uri="{FF2B5EF4-FFF2-40B4-BE49-F238E27FC236}">
                <a16:creationId xmlns:a16="http://schemas.microsoft.com/office/drawing/2014/main" id="{E075DBB9-58D7-C97A-8E5C-C7310A054FBA}"/>
              </a:ext>
            </a:extLst>
          </p:cNvPr>
          <p:cNvSpPr txBox="1"/>
          <p:nvPr/>
        </p:nvSpPr>
        <p:spPr>
          <a:xfrm>
            <a:off x="771270" y="6262233"/>
            <a:ext cx="114935" cy="219710"/>
          </a:xfrm>
          <a:prstGeom prst="rect">
            <a:avLst/>
          </a:prstGeom>
        </p:spPr>
        <p:txBody>
          <a:bodyPr vert="horz" wrap="square" lIns="0" tIns="15875" rIns="0" bIns="0" rtlCol="0">
            <a:spAutoFit/>
          </a:bodyPr>
          <a:lstStyle/>
          <a:p>
            <a:pPr marL="12700">
              <a:lnSpc>
                <a:spcPct val="100000"/>
              </a:lnSpc>
              <a:spcBef>
                <a:spcPts val="125"/>
              </a:spcBef>
            </a:pPr>
            <a:r>
              <a:rPr sz="1250" b="1" spc="-50" dirty="0">
                <a:latin typeface="Consolas"/>
                <a:cs typeface="Consolas"/>
              </a:rPr>
              <a:t>}</a:t>
            </a:r>
            <a:endParaRPr sz="1250">
              <a:latin typeface="Consolas"/>
              <a:cs typeface="Consolas"/>
            </a:endParaRPr>
          </a:p>
        </p:txBody>
      </p:sp>
      <p:grpSp>
        <p:nvGrpSpPr>
          <p:cNvPr id="54" name="object 31">
            <a:extLst>
              <a:ext uri="{FF2B5EF4-FFF2-40B4-BE49-F238E27FC236}">
                <a16:creationId xmlns:a16="http://schemas.microsoft.com/office/drawing/2014/main" id="{141225E5-A220-6254-0B1A-A397F5C7F174}"/>
              </a:ext>
            </a:extLst>
          </p:cNvPr>
          <p:cNvGrpSpPr/>
          <p:nvPr/>
        </p:nvGrpSpPr>
        <p:grpSpPr>
          <a:xfrm>
            <a:off x="3585462" y="5467404"/>
            <a:ext cx="7544355" cy="976630"/>
            <a:chOff x="3202177" y="5020183"/>
            <a:chExt cx="5771515" cy="976630"/>
          </a:xfrm>
        </p:grpSpPr>
        <p:pic>
          <p:nvPicPr>
            <p:cNvPr id="55" name="object 32">
              <a:extLst>
                <a:ext uri="{FF2B5EF4-FFF2-40B4-BE49-F238E27FC236}">
                  <a16:creationId xmlns:a16="http://schemas.microsoft.com/office/drawing/2014/main" id="{8C4B99E8-3C8D-B4C9-0895-5B9A66EFD01A}"/>
                </a:ext>
              </a:extLst>
            </p:cNvPr>
            <p:cNvPicPr/>
            <p:nvPr/>
          </p:nvPicPr>
          <p:blipFill>
            <a:blip r:embed="rId10" cstate="print"/>
            <a:stretch>
              <a:fillRect/>
            </a:stretch>
          </p:blipFill>
          <p:spPr>
            <a:xfrm>
              <a:off x="3207257" y="5025263"/>
              <a:ext cx="5761355" cy="966025"/>
            </a:xfrm>
            <a:prstGeom prst="rect">
              <a:avLst/>
            </a:prstGeom>
          </p:spPr>
        </p:pic>
        <p:sp>
          <p:nvSpPr>
            <p:cNvPr id="56" name="object 33">
              <a:extLst>
                <a:ext uri="{FF2B5EF4-FFF2-40B4-BE49-F238E27FC236}">
                  <a16:creationId xmlns:a16="http://schemas.microsoft.com/office/drawing/2014/main" id="{5EDDE68F-0A5C-B0DB-16F2-1639F52BFA6A}"/>
                </a:ext>
              </a:extLst>
            </p:cNvPr>
            <p:cNvSpPr/>
            <p:nvPr/>
          </p:nvSpPr>
          <p:spPr>
            <a:xfrm>
              <a:off x="3207257" y="5025263"/>
              <a:ext cx="5761355" cy="966469"/>
            </a:xfrm>
            <a:custGeom>
              <a:avLst/>
              <a:gdLst/>
              <a:ahLst/>
              <a:cxnLst/>
              <a:rect l="l" t="t" r="r" b="b"/>
              <a:pathLst>
                <a:path w="5761355" h="966470">
                  <a:moveTo>
                    <a:pt x="2354199" y="161036"/>
                  </a:moveTo>
                  <a:lnTo>
                    <a:pt x="2359953" y="118239"/>
                  </a:lnTo>
                  <a:lnTo>
                    <a:pt x="2376193" y="79774"/>
                  </a:lnTo>
                  <a:lnTo>
                    <a:pt x="2401379" y="47180"/>
                  </a:lnTo>
                  <a:lnTo>
                    <a:pt x="2433973" y="21994"/>
                  </a:lnTo>
                  <a:lnTo>
                    <a:pt x="2472438" y="5754"/>
                  </a:lnTo>
                  <a:lnTo>
                    <a:pt x="2515235" y="0"/>
                  </a:lnTo>
                  <a:lnTo>
                    <a:pt x="2922143" y="0"/>
                  </a:lnTo>
                  <a:lnTo>
                    <a:pt x="3773932" y="0"/>
                  </a:lnTo>
                  <a:lnTo>
                    <a:pt x="5600446" y="0"/>
                  </a:lnTo>
                  <a:lnTo>
                    <a:pt x="5643233" y="5754"/>
                  </a:lnTo>
                  <a:lnTo>
                    <a:pt x="5681674" y="21994"/>
                  </a:lnTo>
                  <a:lnTo>
                    <a:pt x="5714238" y="47180"/>
                  </a:lnTo>
                  <a:lnTo>
                    <a:pt x="5739393" y="79774"/>
                  </a:lnTo>
                  <a:lnTo>
                    <a:pt x="5755609" y="118239"/>
                  </a:lnTo>
                  <a:lnTo>
                    <a:pt x="5761355" y="161036"/>
                  </a:lnTo>
                  <a:lnTo>
                    <a:pt x="5761355" y="402590"/>
                  </a:lnTo>
                  <a:lnTo>
                    <a:pt x="5761355" y="805014"/>
                  </a:lnTo>
                  <a:lnTo>
                    <a:pt x="5755609" y="847818"/>
                  </a:lnTo>
                  <a:lnTo>
                    <a:pt x="5739393" y="886280"/>
                  </a:lnTo>
                  <a:lnTo>
                    <a:pt x="5714237" y="918867"/>
                  </a:lnTo>
                  <a:lnTo>
                    <a:pt x="5681674" y="944043"/>
                  </a:lnTo>
                  <a:lnTo>
                    <a:pt x="5643233" y="960274"/>
                  </a:lnTo>
                  <a:lnTo>
                    <a:pt x="5600446" y="966025"/>
                  </a:lnTo>
                  <a:lnTo>
                    <a:pt x="3773932" y="966025"/>
                  </a:lnTo>
                  <a:lnTo>
                    <a:pt x="2922143" y="966025"/>
                  </a:lnTo>
                  <a:lnTo>
                    <a:pt x="2515235" y="966025"/>
                  </a:lnTo>
                  <a:lnTo>
                    <a:pt x="2472438" y="960274"/>
                  </a:lnTo>
                  <a:lnTo>
                    <a:pt x="2433973" y="944043"/>
                  </a:lnTo>
                  <a:lnTo>
                    <a:pt x="2401379" y="918867"/>
                  </a:lnTo>
                  <a:lnTo>
                    <a:pt x="2376193" y="886280"/>
                  </a:lnTo>
                  <a:lnTo>
                    <a:pt x="2359953" y="847818"/>
                  </a:lnTo>
                  <a:lnTo>
                    <a:pt x="2354199" y="805014"/>
                  </a:lnTo>
                  <a:lnTo>
                    <a:pt x="2354199" y="402590"/>
                  </a:lnTo>
                  <a:lnTo>
                    <a:pt x="0" y="327406"/>
                  </a:lnTo>
                  <a:lnTo>
                    <a:pt x="2354199" y="161036"/>
                  </a:lnTo>
                  <a:close/>
                </a:path>
              </a:pathLst>
            </a:custGeom>
            <a:ln w="9534">
              <a:solidFill>
                <a:srgbClr val="B48000"/>
              </a:solidFill>
            </a:ln>
          </p:spPr>
          <p:txBody>
            <a:bodyPr wrap="square" lIns="0" tIns="0" rIns="0" bIns="0" rtlCol="0"/>
            <a:lstStyle/>
            <a:p>
              <a:endParaRPr/>
            </a:p>
          </p:txBody>
        </p:sp>
      </p:grpSp>
      <p:sp>
        <p:nvSpPr>
          <p:cNvPr id="57" name="object 34">
            <a:extLst>
              <a:ext uri="{FF2B5EF4-FFF2-40B4-BE49-F238E27FC236}">
                <a16:creationId xmlns:a16="http://schemas.microsoft.com/office/drawing/2014/main" id="{773E7431-3DE0-FCB5-53CD-C72EA7B87E2F}"/>
              </a:ext>
            </a:extLst>
          </p:cNvPr>
          <p:cNvSpPr txBox="1"/>
          <p:nvPr/>
        </p:nvSpPr>
        <p:spPr>
          <a:xfrm>
            <a:off x="6923417" y="5482560"/>
            <a:ext cx="3522909" cy="808355"/>
          </a:xfrm>
          <a:prstGeom prst="rect">
            <a:avLst/>
          </a:prstGeom>
        </p:spPr>
        <p:txBody>
          <a:bodyPr vert="horz" wrap="square" lIns="0" tIns="21590" rIns="0" bIns="0" rtlCol="0">
            <a:spAutoFit/>
          </a:bodyPr>
          <a:lstStyle/>
          <a:p>
            <a:pPr marL="12700" marR="5080" algn="just">
              <a:lnSpc>
                <a:spcPct val="109100"/>
              </a:lnSpc>
              <a:spcBef>
                <a:spcPts val="170"/>
              </a:spcBef>
            </a:pPr>
            <a:r>
              <a:rPr sz="1550" dirty="0">
                <a:latin typeface="Arial"/>
                <a:cs typeface="Arial"/>
              </a:rPr>
              <a:t>Mit dem </a:t>
            </a:r>
            <a:r>
              <a:rPr lang="de-DE" sz="1550" dirty="0" err="1">
                <a:latin typeface="Arial"/>
                <a:cs typeface="Arial"/>
              </a:rPr>
              <a:t>for</a:t>
            </a:r>
            <a:r>
              <a:rPr lang="de-DE" sz="1550" dirty="0">
                <a:latin typeface="Arial"/>
                <a:cs typeface="Arial"/>
              </a:rPr>
              <a:t> i</a:t>
            </a:r>
            <a:r>
              <a:rPr sz="1550" dirty="0">
                <a:latin typeface="Arial"/>
                <a:cs typeface="Arial"/>
              </a:rPr>
              <a:t>n-</a:t>
            </a:r>
            <a:r>
              <a:rPr sz="1550" dirty="0" err="1">
                <a:latin typeface="Arial"/>
                <a:cs typeface="Arial"/>
              </a:rPr>
              <a:t>Konstrukt</a:t>
            </a:r>
            <a:r>
              <a:rPr sz="1550" dirty="0">
                <a:latin typeface="Arial"/>
                <a:cs typeface="Arial"/>
              </a:rPr>
              <a:t> </a:t>
            </a:r>
            <a:r>
              <a:rPr sz="1550" spc="-25" dirty="0">
                <a:latin typeface="Arial"/>
                <a:cs typeface="Arial"/>
              </a:rPr>
              <a:t>können </a:t>
            </a:r>
            <a:r>
              <a:rPr sz="1550" dirty="0">
                <a:latin typeface="Arial"/>
                <a:cs typeface="Arial"/>
              </a:rPr>
              <a:t>Sie alle zu einem </a:t>
            </a:r>
            <a:r>
              <a:rPr sz="1550" spc="-10" dirty="0">
                <a:latin typeface="Arial"/>
                <a:cs typeface="Arial"/>
              </a:rPr>
              <a:t>Objekt </a:t>
            </a:r>
            <a:r>
              <a:rPr sz="1550" dirty="0">
                <a:latin typeface="Arial"/>
                <a:cs typeface="Arial"/>
              </a:rPr>
              <a:t>gehörenden </a:t>
            </a:r>
            <a:r>
              <a:rPr sz="1550" spc="-10" dirty="0">
                <a:latin typeface="Arial"/>
                <a:cs typeface="Arial"/>
              </a:rPr>
              <a:t>Eigenschaften </a:t>
            </a:r>
            <a:r>
              <a:rPr sz="1550" dirty="0">
                <a:latin typeface="Arial"/>
                <a:cs typeface="Arial"/>
              </a:rPr>
              <a:t>durchlaufen</a:t>
            </a:r>
          </a:p>
        </p:txBody>
      </p:sp>
      <p:grpSp>
        <p:nvGrpSpPr>
          <p:cNvPr id="58" name="object 35">
            <a:extLst>
              <a:ext uri="{FF2B5EF4-FFF2-40B4-BE49-F238E27FC236}">
                <a16:creationId xmlns:a16="http://schemas.microsoft.com/office/drawing/2014/main" id="{1CA1CBD0-43FD-CDA6-C9B6-4B0461E69302}"/>
              </a:ext>
            </a:extLst>
          </p:cNvPr>
          <p:cNvGrpSpPr/>
          <p:nvPr/>
        </p:nvGrpSpPr>
        <p:grpSpPr>
          <a:xfrm>
            <a:off x="3689916" y="2456419"/>
            <a:ext cx="8255634" cy="1266825"/>
            <a:chOff x="3306630" y="2009198"/>
            <a:chExt cx="8255634" cy="1266825"/>
          </a:xfrm>
        </p:grpSpPr>
        <p:pic>
          <p:nvPicPr>
            <p:cNvPr id="59" name="object 36">
              <a:extLst>
                <a:ext uri="{FF2B5EF4-FFF2-40B4-BE49-F238E27FC236}">
                  <a16:creationId xmlns:a16="http://schemas.microsoft.com/office/drawing/2014/main" id="{8C9255DA-14A3-FF09-66B9-3D724B457E65}"/>
                </a:ext>
              </a:extLst>
            </p:cNvPr>
            <p:cNvPicPr/>
            <p:nvPr/>
          </p:nvPicPr>
          <p:blipFill>
            <a:blip r:embed="rId11" cstate="print"/>
            <a:stretch>
              <a:fillRect/>
            </a:stretch>
          </p:blipFill>
          <p:spPr>
            <a:xfrm>
              <a:off x="3311397" y="2013965"/>
              <a:ext cx="8245602" cy="1257046"/>
            </a:xfrm>
            <a:prstGeom prst="rect">
              <a:avLst/>
            </a:prstGeom>
          </p:spPr>
        </p:pic>
        <p:sp>
          <p:nvSpPr>
            <p:cNvPr id="60" name="object 37">
              <a:extLst>
                <a:ext uri="{FF2B5EF4-FFF2-40B4-BE49-F238E27FC236}">
                  <a16:creationId xmlns:a16="http://schemas.microsoft.com/office/drawing/2014/main" id="{A713364E-2065-41DB-C90A-A94E5E2D2EF8}"/>
                </a:ext>
              </a:extLst>
            </p:cNvPr>
            <p:cNvSpPr/>
            <p:nvPr/>
          </p:nvSpPr>
          <p:spPr>
            <a:xfrm>
              <a:off x="3311397" y="2013965"/>
              <a:ext cx="8246109" cy="1257300"/>
            </a:xfrm>
            <a:custGeom>
              <a:avLst/>
              <a:gdLst/>
              <a:ahLst/>
              <a:cxnLst/>
              <a:rect l="l" t="t" r="r" b="b"/>
              <a:pathLst>
                <a:path w="8246109" h="1257300">
                  <a:moveTo>
                    <a:pt x="2251964" y="209550"/>
                  </a:moveTo>
                  <a:lnTo>
                    <a:pt x="2257500" y="161472"/>
                  </a:lnTo>
                  <a:lnTo>
                    <a:pt x="2273268" y="117354"/>
                  </a:lnTo>
                  <a:lnTo>
                    <a:pt x="2298010" y="78448"/>
                  </a:lnTo>
                  <a:lnTo>
                    <a:pt x="2330465" y="46006"/>
                  </a:lnTo>
                  <a:lnTo>
                    <a:pt x="2369374" y="21282"/>
                  </a:lnTo>
                  <a:lnTo>
                    <a:pt x="2413476" y="5529"/>
                  </a:lnTo>
                  <a:lnTo>
                    <a:pt x="2461514" y="0"/>
                  </a:lnTo>
                  <a:lnTo>
                    <a:pt x="3250946" y="0"/>
                  </a:lnTo>
                  <a:lnTo>
                    <a:pt x="4749292" y="0"/>
                  </a:lnTo>
                  <a:lnTo>
                    <a:pt x="8036052" y="0"/>
                  </a:lnTo>
                  <a:lnTo>
                    <a:pt x="8084089" y="5529"/>
                  </a:lnTo>
                  <a:lnTo>
                    <a:pt x="8128191" y="21282"/>
                  </a:lnTo>
                  <a:lnTo>
                    <a:pt x="8167100" y="46006"/>
                  </a:lnTo>
                  <a:lnTo>
                    <a:pt x="8199555" y="78448"/>
                  </a:lnTo>
                  <a:lnTo>
                    <a:pt x="8224297" y="117354"/>
                  </a:lnTo>
                  <a:lnTo>
                    <a:pt x="8240065" y="161472"/>
                  </a:lnTo>
                  <a:lnTo>
                    <a:pt x="8245602" y="209550"/>
                  </a:lnTo>
                  <a:lnTo>
                    <a:pt x="8245602" y="523748"/>
                  </a:lnTo>
                  <a:lnTo>
                    <a:pt x="8245602" y="1047623"/>
                  </a:lnTo>
                  <a:lnTo>
                    <a:pt x="8240065" y="1095653"/>
                  </a:lnTo>
                  <a:lnTo>
                    <a:pt x="8224297" y="1139737"/>
                  </a:lnTo>
                  <a:lnTo>
                    <a:pt x="8199555" y="1178621"/>
                  </a:lnTo>
                  <a:lnTo>
                    <a:pt x="8167100" y="1211049"/>
                  </a:lnTo>
                  <a:lnTo>
                    <a:pt x="8128191" y="1235766"/>
                  </a:lnTo>
                  <a:lnTo>
                    <a:pt x="8084089" y="1251516"/>
                  </a:lnTo>
                  <a:lnTo>
                    <a:pt x="8036052" y="1257046"/>
                  </a:lnTo>
                  <a:lnTo>
                    <a:pt x="4749292" y="1257046"/>
                  </a:lnTo>
                  <a:lnTo>
                    <a:pt x="3250946" y="1257046"/>
                  </a:lnTo>
                  <a:lnTo>
                    <a:pt x="2461514" y="1257046"/>
                  </a:lnTo>
                  <a:lnTo>
                    <a:pt x="2413476" y="1251516"/>
                  </a:lnTo>
                  <a:lnTo>
                    <a:pt x="2369374" y="1235766"/>
                  </a:lnTo>
                  <a:lnTo>
                    <a:pt x="2330465" y="1211049"/>
                  </a:lnTo>
                  <a:lnTo>
                    <a:pt x="2298010" y="1178621"/>
                  </a:lnTo>
                  <a:lnTo>
                    <a:pt x="2273268" y="1139737"/>
                  </a:lnTo>
                  <a:lnTo>
                    <a:pt x="2257500" y="1095653"/>
                  </a:lnTo>
                  <a:lnTo>
                    <a:pt x="2251964" y="1047623"/>
                  </a:lnTo>
                  <a:lnTo>
                    <a:pt x="2251964" y="523748"/>
                  </a:lnTo>
                  <a:lnTo>
                    <a:pt x="0" y="494538"/>
                  </a:lnTo>
                  <a:lnTo>
                    <a:pt x="2251964" y="209550"/>
                  </a:lnTo>
                  <a:close/>
                </a:path>
              </a:pathLst>
            </a:custGeom>
            <a:ln w="9534">
              <a:solidFill>
                <a:srgbClr val="B48000"/>
              </a:solidFill>
            </a:ln>
          </p:spPr>
          <p:txBody>
            <a:bodyPr wrap="square" lIns="0" tIns="0" rIns="0" bIns="0" rtlCol="0"/>
            <a:lstStyle/>
            <a:p>
              <a:endParaRPr/>
            </a:p>
          </p:txBody>
        </p:sp>
      </p:grpSp>
      <p:sp>
        <p:nvSpPr>
          <p:cNvPr id="61" name="object 38">
            <a:extLst>
              <a:ext uri="{FF2B5EF4-FFF2-40B4-BE49-F238E27FC236}">
                <a16:creationId xmlns:a16="http://schemas.microsoft.com/office/drawing/2014/main" id="{5AE10323-5B48-EED8-F7D7-44B2D7B5B8AF}"/>
              </a:ext>
            </a:extLst>
          </p:cNvPr>
          <p:cNvSpPr txBox="1"/>
          <p:nvPr/>
        </p:nvSpPr>
        <p:spPr>
          <a:xfrm>
            <a:off x="6300215" y="2531227"/>
            <a:ext cx="5494621" cy="962123"/>
          </a:xfrm>
          <a:prstGeom prst="rect">
            <a:avLst/>
          </a:prstGeom>
        </p:spPr>
        <p:txBody>
          <a:bodyPr vert="horz" wrap="square" lIns="0" tIns="13335" rIns="0" bIns="0" rtlCol="0">
            <a:spAutoFit/>
          </a:bodyPr>
          <a:lstStyle/>
          <a:p>
            <a:pPr marL="12700" marR="5080" algn="ctr">
              <a:lnSpc>
                <a:spcPct val="101000"/>
              </a:lnSpc>
              <a:spcBef>
                <a:spcPts val="105"/>
              </a:spcBef>
            </a:pPr>
            <a:r>
              <a:rPr sz="1550" dirty="0">
                <a:latin typeface="Arial"/>
                <a:cs typeface="Arial"/>
              </a:rPr>
              <a:t>Die Bedingung wird </a:t>
            </a:r>
            <a:r>
              <a:rPr sz="1550" b="1" i="1" dirty="0">
                <a:latin typeface="Arial"/>
                <a:cs typeface="Arial"/>
              </a:rPr>
              <a:t>zuerst </a:t>
            </a:r>
            <a:r>
              <a:rPr sz="1550" dirty="0">
                <a:latin typeface="Arial"/>
                <a:cs typeface="Arial"/>
              </a:rPr>
              <a:t>getestet. Wenn sie als wahr bewertet wird, wird</a:t>
            </a:r>
            <a:r>
              <a:rPr sz="1550" spc="-25" dirty="0">
                <a:latin typeface="Arial"/>
                <a:cs typeface="Arial"/>
              </a:rPr>
              <a:t> der </a:t>
            </a:r>
            <a:r>
              <a:rPr sz="1550" dirty="0">
                <a:latin typeface="Arial"/>
                <a:cs typeface="Arial"/>
              </a:rPr>
              <a:t>Codeblock ausgeführt und die Bedingung </a:t>
            </a:r>
            <a:r>
              <a:rPr sz="1550" spc="-10" dirty="0">
                <a:latin typeface="Arial"/>
                <a:cs typeface="Arial"/>
              </a:rPr>
              <a:t>erneut </a:t>
            </a:r>
            <a:r>
              <a:rPr sz="1550" dirty="0" err="1">
                <a:latin typeface="Arial"/>
                <a:cs typeface="Arial"/>
              </a:rPr>
              <a:t>getestet</a:t>
            </a:r>
            <a:r>
              <a:rPr sz="1550" spc="-10" dirty="0">
                <a:latin typeface="Arial"/>
                <a:cs typeface="Arial"/>
              </a:rPr>
              <a:t>.</a:t>
            </a:r>
            <a:r>
              <a:rPr lang="de-DE" sz="1550" spc="-10" dirty="0">
                <a:latin typeface="Arial"/>
                <a:cs typeface="Arial"/>
              </a:rPr>
              <a:t> </a:t>
            </a:r>
            <a:r>
              <a:rPr sz="1550" dirty="0">
                <a:latin typeface="Arial"/>
                <a:cs typeface="Arial"/>
              </a:rPr>
              <a:t>Solange die Bedingung </a:t>
            </a:r>
            <a:r>
              <a:rPr sz="1550" spc="-10" dirty="0">
                <a:latin typeface="Arial"/>
                <a:cs typeface="Arial"/>
              </a:rPr>
              <a:t>erfüllt </a:t>
            </a:r>
            <a:r>
              <a:rPr sz="1550" dirty="0">
                <a:latin typeface="Arial"/>
                <a:cs typeface="Arial"/>
              </a:rPr>
              <a:t>bleibt</a:t>
            </a:r>
            <a:r>
              <a:rPr sz="1550" spc="-10" dirty="0">
                <a:latin typeface="Arial"/>
                <a:cs typeface="Arial"/>
              </a:rPr>
              <a:t>, </a:t>
            </a:r>
            <a:r>
              <a:rPr sz="1550" dirty="0">
                <a:latin typeface="Arial"/>
                <a:cs typeface="Arial"/>
              </a:rPr>
              <a:t>wird der Codeblock </a:t>
            </a:r>
            <a:r>
              <a:rPr sz="1550" spc="-10" dirty="0">
                <a:latin typeface="Arial"/>
                <a:cs typeface="Arial"/>
              </a:rPr>
              <a:t>ausgeführt</a:t>
            </a:r>
            <a:endParaRPr sz="1550" dirty="0">
              <a:latin typeface="Arial"/>
              <a:cs typeface="Arial"/>
            </a:endParaRPr>
          </a:p>
        </p:txBody>
      </p:sp>
    </p:spTree>
    <p:extLst>
      <p:ext uri="{BB962C8B-B14F-4D97-AF65-F5344CB8AC3E}">
        <p14:creationId xmlns:p14="http://schemas.microsoft.com/office/powerpoint/2010/main" val="138161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DFEB89-ED6C-DA25-9121-53063DCE721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2194B79-B829-6F7A-C700-70C6666DA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4210DE2-8A04-99DE-5FDB-C5726367A00A}"/>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Ternärer Operator</a:t>
            </a:r>
            <a:endParaRPr lang="de-DE" sz="4200" dirty="0"/>
          </a:p>
        </p:txBody>
      </p:sp>
      <p:sp>
        <p:nvSpPr>
          <p:cNvPr id="43" name="sketch line">
            <a:extLst>
              <a:ext uri="{FF2B5EF4-FFF2-40B4-BE49-F238E27FC236}">
                <a16:creationId xmlns:a16="http://schemas.microsoft.com/office/drawing/2014/main" id="{ED5F197C-B148-DEFB-BE04-18EA23A23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F779E18E-598A-DFB5-D16B-D99E8EB911F5}"/>
              </a:ext>
            </a:extLst>
          </p:cNvPr>
          <p:cNvSpPr txBox="1"/>
          <p:nvPr/>
        </p:nvSpPr>
        <p:spPr>
          <a:xfrm>
            <a:off x="514350" y="1832701"/>
            <a:ext cx="11236960" cy="639445"/>
          </a:xfrm>
          <a:prstGeom prst="rect">
            <a:avLst/>
          </a:prstGeom>
        </p:spPr>
        <p:txBody>
          <a:bodyPr vert="horz" wrap="square" lIns="0" tIns="15875" rIns="0" bIns="0" rtlCol="0">
            <a:spAutoFit/>
          </a:bodyPr>
          <a:lstStyle/>
          <a:p>
            <a:pPr marL="12700" marR="5080">
              <a:lnSpc>
                <a:spcPct val="100000"/>
              </a:lnSpc>
              <a:spcBef>
                <a:spcPts val="125"/>
              </a:spcBef>
            </a:pPr>
            <a:r>
              <a:rPr sz="2000" dirty="0">
                <a:latin typeface="Arial"/>
                <a:cs typeface="Arial"/>
              </a:rPr>
              <a:t>JavaScript hat einen einzigen ternären Operator, um eine einfache Links/</a:t>
            </a:r>
            <a:r>
              <a:rPr sz="2000" dirty="0" err="1">
                <a:latin typeface="Arial"/>
                <a:cs typeface="Arial"/>
              </a:rPr>
              <a:t>Rechts</a:t>
            </a:r>
            <a:r>
              <a:rPr lang="de-DE" sz="2000" dirty="0">
                <a:latin typeface="Arial"/>
                <a:cs typeface="Arial"/>
              </a:rPr>
              <a:t> - Selektion</a:t>
            </a:r>
            <a:r>
              <a:rPr sz="2000" dirty="0">
                <a:latin typeface="Arial"/>
                <a:cs typeface="Arial"/>
              </a:rPr>
              <a:t> kompakt darzustellen.  Ein ternärer Operator erfordert </a:t>
            </a:r>
            <a:r>
              <a:rPr sz="2000" b="1" i="1" dirty="0">
                <a:latin typeface="Arial"/>
                <a:cs typeface="Arial"/>
              </a:rPr>
              <a:t>drei </a:t>
            </a:r>
            <a:r>
              <a:rPr sz="2000" spc="-10" dirty="0">
                <a:latin typeface="Arial"/>
                <a:cs typeface="Arial"/>
              </a:rPr>
              <a:t>Operanden.</a:t>
            </a:r>
            <a:endParaRPr sz="2000" dirty="0">
              <a:latin typeface="Arial"/>
              <a:cs typeface="Arial"/>
            </a:endParaRPr>
          </a:p>
        </p:txBody>
      </p:sp>
      <p:grpSp>
        <p:nvGrpSpPr>
          <p:cNvPr id="4" name="object 4">
            <a:extLst>
              <a:ext uri="{FF2B5EF4-FFF2-40B4-BE49-F238E27FC236}">
                <a16:creationId xmlns:a16="http://schemas.microsoft.com/office/drawing/2014/main" id="{28E6A2E7-E29B-79E2-B803-4499BDD053FF}"/>
              </a:ext>
            </a:extLst>
          </p:cNvPr>
          <p:cNvGrpSpPr/>
          <p:nvPr/>
        </p:nvGrpSpPr>
        <p:grpSpPr>
          <a:xfrm>
            <a:off x="457200" y="2527328"/>
            <a:ext cx="3838575" cy="3733800"/>
            <a:chOff x="257175" y="2114550"/>
            <a:chExt cx="3838575" cy="3733800"/>
          </a:xfrm>
        </p:grpSpPr>
        <p:pic>
          <p:nvPicPr>
            <p:cNvPr id="5" name="object 5">
              <a:extLst>
                <a:ext uri="{FF2B5EF4-FFF2-40B4-BE49-F238E27FC236}">
                  <a16:creationId xmlns:a16="http://schemas.microsoft.com/office/drawing/2014/main" id="{7E944CBB-0D8A-FDF7-9EB7-1B5A84FD46F7}"/>
                </a:ext>
              </a:extLst>
            </p:cNvPr>
            <p:cNvPicPr/>
            <p:nvPr/>
          </p:nvPicPr>
          <p:blipFill>
            <a:blip r:embed="rId3" cstate="print"/>
            <a:stretch>
              <a:fillRect/>
            </a:stretch>
          </p:blipFill>
          <p:spPr>
            <a:xfrm>
              <a:off x="323850" y="2152650"/>
              <a:ext cx="3771900" cy="3648075"/>
            </a:xfrm>
            <a:prstGeom prst="rect">
              <a:avLst/>
            </a:prstGeom>
          </p:spPr>
        </p:pic>
        <p:pic>
          <p:nvPicPr>
            <p:cNvPr id="34" name="object 6">
              <a:extLst>
                <a:ext uri="{FF2B5EF4-FFF2-40B4-BE49-F238E27FC236}">
                  <a16:creationId xmlns:a16="http://schemas.microsoft.com/office/drawing/2014/main" id="{0B654AAA-100C-3789-359A-067B823BAFDF}"/>
                </a:ext>
              </a:extLst>
            </p:cNvPr>
            <p:cNvPicPr/>
            <p:nvPr/>
          </p:nvPicPr>
          <p:blipFill>
            <a:blip r:embed="rId4" cstate="print"/>
            <a:stretch>
              <a:fillRect/>
            </a:stretch>
          </p:blipFill>
          <p:spPr>
            <a:xfrm>
              <a:off x="257175" y="2114550"/>
              <a:ext cx="3400425" cy="3733800"/>
            </a:xfrm>
            <a:prstGeom prst="rect">
              <a:avLst/>
            </a:prstGeom>
          </p:spPr>
        </p:pic>
      </p:grpSp>
      <p:sp>
        <p:nvSpPr>
          <p:cNvPr id="35" name="object 7">
            <a:extLst>
              <a:ext uri="{FF2B5EF4-FFF2-40B4-BE49-F238E27FC236}">
                <a16:creationId xmlns:a16="http://schemas.microsoft.com/office/drawing/2014/main" id="{BD59D34B-E51D-FBA8-C8AA-E8FBBE83EE71}"/>
              </a:ext>
            </a:extLst>
          </p:cNvPr>
          <p:cNvSpPr txBox="1"/>
          <p:nvPr/>
        </p:nvSpPr>
        <p:spPr>
          <a:xfrm>
            <a:off x="525399" y="2561960"/>
            <a:ext cx="3677285" cy="3557270"/>
          </a:xfrm>
          <a:prstGeom prst="rect">
            <a:avLst/>
          </a:prstGeom>
          <a:solidFill>
            <a:srgbClr val="FFFFEF"/>
          </a:solidFill>
          <a:ln w="9534">
            <a:solidFill>
              <a:srgbClr val="BEBEBE"/>
            </a:solidFill>
          </a:ln>
        </p:spPr>
        <p:txBody>
          <a:bodyPr vert="horz" wrap="square" lIns="0" tIns="40640" rIns="0" bIns="0" rtlCol="0">
            <a:spAutoFit/>
          </a:bodyPr>
          <a:lstStyle/>
          <a:p>
            <a:pPr marL="72390" marR="871855">
              <a:lnSpc>
                <a:spcPct val="100000"/>
              </a:lnSpc>
              <a:spcBef>
                <a:spcPts val="320"/>
              </a:spcBef>
            </a:pPr>
            <a:r>
              <a:rPr sz="1500" b="1" dirty="0">
                <a:solidFill>
                  <a:srgbClr val="007E00"/>
                </a:solidFill>
                <a:latin typeface="Consolas"/>
                <a:cs typeface="Consolas"/>
              </a:rPr>
              <a:t>// Auf die lange </a:t>
            </a:r>
            <a:r>
              <a:rPr sz="1500" b="1" spc="-25" dirty="0">
                <a:solidFill>
                  <a:srgbClr val="007E00"/>
                </a:solidFill>
                <a:latin typeface="Consolas"/>
                <a:cs typeface="Consolas"/>
              </a:rPr>
              <a:t>Bank </a:t>
            </a:r>
            <a:r>
              <a:rPr sz="1500" b="1" dirty="0" err="1">
                <a:solidFill>
                  <a:srgbClr val="007E00"/>
                </a:solidFill>
                <a:latin typeface="Consolas"/>
                <a:cs typeface="Consolas"/>
              </a:rPr>
              <a:t>schieben</a:t>
            </a:r>
            <a:r>
              <a:rPr sz="1500" b="1" dirty="0">
                <a:solidFill>
                  <a:srgbClr val="007E00"/>
                </a:solidFill>
                <a:latin typeface="Consolas"/>
                <a:cs typeface="Consolas"/>
              </a:rPr>
              <a:t> </a:t>
            </a:r>
            <a:endParaRPr lang="de-DE" sz="1500" b="1" dirty="0">
              <a:solidFill>
                <a:srgbClr val="007E00"/>
              </a:solidFill>
              <a:latin typeface="Consolas"/>
              <a:cs typeface="Consolas"/>
            </a:endParaRPr>
          </a:p>
          <a:p>
            <a:pPr marL="72390" marR="871855">
              <a:lnSpc>
                <a:spcPct val="100000"/>
              </a:lnSpc>
              <a:spcBef>
                <a:spcPts val="320"/>
              </a:spcBef>
            </a:pPr>
            <a:r>
              <a:rPr sz="1500" b="1" dirty="0">
                <a:solidFill>
                  <a:srgbClr val="7E0054"/>
                </a:solidFill>
                <a:latin typeface="Consolas"/>
                <a:cs typeface="Consolas"/>
              </a:rPr>
              <a:t>function </a:t>
            </a:r>
            <a:r>
              <a:rPr sz="1500" dirty="0">
                <a:latin typeface="Consolas"/>
                <a:cs typeface="Consolas"/>
              </a:rPr>
              <a:t>catSays(animal) </a:t>
            </a:r>
            <a:r>
              <a:rPr sz="1500" spc="-50" dirty="0">
                <a:latin typeface="Consolas"/>
                <a:cs typeface="Consolas"/>
              </a:rPr>
              <a:t>{</a:t>
            </a:r>
            <a:endParaRPr sz="1500" dirty="0">
              <a:latin typeface="Consolas"/>
              <a:cs typeface="Consolas"/>
            </a:endParaRPr>
          </a:p>
          <a:p>
            <a:pPr marL="281940">
              <a:lnSpc>
                <a:spcPct val="100000"/>
              </a:lnSpc>
              <a:spcBef>
                <a:spcPts val="5"/>
              </a:spcBef>
            </a:pPr>
            <a:r>
              <a:rPr sz="1500" b="1" dirty="0">
                <a:solidFill>
                  <a:srgbClr val="7E0054"/>
                </a:solidFill>
                <a:latin typeface="Consolas"/>
                <a:cs typeface="Consolas"/>
              </a:rPr>
              <a:t>var </a:t>
            </a:r>
            <a:r>
              <a:rPr sz="1500" spc="-10" dirty="0">
                <a:latin typeface="Consolas"/>
                <a:cs typeface="Consolas"/>
              </a:rPr>
              <a:t>Ergebnis</a:t>
            </a:r>
            <a:r>
              <a:rPr sz="1500" b="1" spc="-10" dirty="0">
                <a:latin typeface="Consolas"/>
                <a:cs typeface="Consolas"/>
              </a:rPr>
              <a:t>;</a:t>
            </a:r>
            <a:endParaRPr sz="1500" dirty="0">
              <a:latin typeface="Consolas"/>
              <a:cs typeface="Consolas"/>
            </a:endParaRPr>
          </a:p>
          <a:p>
            <a:pPr>
              <a:lnSpc>
                <a:spcPct val="100000"/>
              </a:lnSpc>
              <a:spcBef>
                <a:spcPts val="45"/>
              </a:spcBef>
            </a:pPr>
            <a:endParaRPr sz="1500" dirty="0">
              <a:latin typeface="Consolas"/>
              <a:cs typeface="Consolas"/>
            </a:endParaRPr>
          </a:p>
          <a:p>
            <a:pPr marL="701040" marR="661035" indent="-419734">
              <a:lnSpc>
                <a:spcPct val="100000"/>
              </a:lnSpc>
            </a:pPr>
            <a:r>
              <a:rPr sz="1500" b="1" dirty="0">
                <a:solidFill>
                  <a:srgbClr val="7E0054"/>
                </a:solidFill>
                <a:latin typeface="Consolas"/>
                <a:cs typeface="Consolas"/>
              </a:rPr>
              <a:t>if </a:t>
            </a:r>
            <a:r>
              <a:rPr sz="1500" dirty="0">
                <a:latin typeface="Consolas"/>
                <a:cs typeface="Consolas"/>
              </a:rPr>
              <a:t>(Tier == </a:t>
            </a:r>
            <a:r>
              <a:rPr sz="1500" dirty="0">
                <a:solidFill>
                  <a:srgbClr val="2A00FF"/>
                </a:solidFill>
                <a:latin typeface="Consolas"/>
                <a:cs typeface="Consolas"/>
              </a:rPr>
              <a:t>"Katze" </a:t>
            </a:r>
            <a:r>
              <a:rPr sz="1500" b="1" spc="-25" dirty="0">
                <a:latin typeface="Consolas"/>
                <a:cs typeface="Consolas"/>
              </a:rPr>
              <a:t>|| </a:t>
            </a:r>
            <a:r>
              <a:rPr sz="1500" b="1" dirty="0">
                <a:latin typeface="Consolas"/>
                <a:cs typeface="Consolas"/>
              </a:rPr>
              <a:t>Tier == </a:t>
            </a:r>
            <a:r>
              <a:rPr sz="1500" dirty="0">
                <a:solidFill>
                  <a:srgbClr val="2A00FF"/>
                </a:solidFill>
                <a:latin typeface="Consolas"/>
                <a:cs typeface="Consolas"/>
              </a:rPr>
              <a:t>"Kätzchen" </a:t>
            </a:r>
            <a:r>
              <a:rPr sz="1500" b="1" dirty="0">
                <a:latin typeface="Consolas"/>
                <a:cs typeface="Consolas"/>
              </a:rPr>
              <a:t>) </a:t>
            </a:r>
            <a:r>
              <a:rPr sz="1500" b="1" spc="-50" dirty="0">
                <a:latin typeface="Consolas"/>
                <a:cs typeface="Consolas"/>
              </a:rPr>
              <a:t>{</a:t>
            </a:r>
            <a:endParaRPr sz="1500" dirty="0">
              <a:latin typeface="Consolas"/>
              <a:cs typeface="Consolas"/>
            </a:endParaRPr>
          </a:p>
          <a:p>
            <a:pPr marL="491490">
              <a:lnSpc>
                <a:spcPct val="100000"/>
              </a:lnSpc>
              <a:spcBef>
                <a:spcPts val="5"/>
              </a:spcBef>
            </a:pPr>
            <a:r>
              <a:rPr sz="1500" b="1" dirty="0">
                <a:latin typeface="Consolas"/>
                <a:cs typeface="Consolas"/>
              </a:rPr>
              <a:t>Ergebnis = </a:t>
            </a:r>
            <a:r>
              <a:rPr sz="1500" spc="-10" dirty="0">
                <a:solidFill>
                  <a:srgbClr val="2A00FF"/>
                </a:solidFill>
                <a:latin typeface="Consolas"/>
                <a:cs typeface="Consolas"/>
              </a:rPr>
              <a:t>"Miau!"</a:t>
            </a:r>
            <a:r>
              <a:rPr sz="1500" spc="-10" dirty="0">
                <a:latin typeface="Consolas"/>
                <a:cs typeface="Consolas"/>
              </a:rPr>
              <a:t>;</a:t>
            </a:r>
            <a:endParaRPr sz="1500" dirty="0">
              <a:latin typeface="Consolas"/>
              <a:cs typeface="Consolas"/>
            </a:endParaRPr>
          </a:p>
          <a:p>
            <a:pPr marL="281940">
              <a:lnSpc>
                <a:spcPct val="100000"/>
              </a:lnSpc>
              <a:spcBef>
                <a:spcPts val="5"/>
              </a:spcBef>
            </a:pPr>
            <a:r>
              <a:rPr sz="1500" spc="-50" dirty="0">
                <a:latin typeface="Consolas"/>
                <a:cs typeface="Consolas"/>
              </a:rPr>
              <a:t>}</a:t>
            </a:r>
            <a:endParaRPr sz="1500" dirty="0">
              <a:latin typeface="Consolas"/>
              <a:cs typeface="Consolas"/>
            </a:endParaRPr>
          </a:p>
          <a:p>
            <a:pPr marL="281940">
              <a:lnSpc>
                <a:spcPct val="100000"/>
              </a:lnSpc>
            </a:pPr>
            <a:r>
              <a:rPr sz="1500" b="1" dirty="0">
                <a:solidFill>
                  <a:srgbClr val="7E0054"/>
                </a:solidFill>
                <a:latin typeface="Consolas"/>
                <a:cs typeface="Consolas"/>
              </a:rPr>
              <a:t>sonst </a:t>
            </a:r>
            <a:r>
              <a:rPr sz="1500" b="1" spc="-50" dirty="0">
                <a:latin typeface="Consolas"/>
                <a:cs typeface="Consolas"/>
              </a:rPr>
              <a:t>{</a:t>
            </a:r>
            <a:endParaRPr sz="1500" dirty="0">
              <a:latin typeface="Consolas"/>
              <a:cs typeface="Consolas"/>
            </a:endParaRPr>
          </a:p>
          <a:p>
            <a:pPr marL="491490">
              <a:lnSpc>
                <a:spcPct val="100000"/>
              </a:lnSpc>
              <a:spcBef>
                <a:spcPts val="5"/>
              </a:spcBef>
            </a:pPr>
            <a:r>
              <a:rPr sz="1500" b="1" dirty="0">
                <a:latin typeface="Consolas"/>
                <a:cs typeface="Consolas"/>
              </a:rPr>
              <a:t>Ergebnis </a:t>
            </a:r>
            <a:r>
              <a:rPr sz="1500" dirty="0">
                <a:solidFill>
                  <a:srgbClr val="2A00FF"/>
                </a:solidFill>
                <a:latin typeface="Consolas"/>
                <a:cs typeface="Consolas"/>
              </a:rPr>
              <a:t>"Keine </a:t>
            </a:r>
            <a:r>
              <a:rPr sz="1500" spc="-10" dirty="0">
                <a:solidFill>
                  <a:srgbClr val="2A00FF"/>
                </a:solidFill>
                <a:latin typeface="Consolas"/>
                <a:cs typeface="Consolas"/>
              </a:rPr>
              <a:t>Katze!"</a:t>
            </a:r>
            <a:r>
              <a:rPr sz="1500" spc="-10" dirty="0">
                <a:latin typeface="Consolas"/>
                <a:cs typeface="Consolas"/>
              </a:rPr>
              <a:t>;</a:t>
            </a:r>
            <a:endParaRPr sz="1500" dirty="0">
              <a:latin typeface="Consolas"/>
              <a:cs typeface="Consolas"/>
            </a:endParaRPr>
          </a:p>
          <a:p>
            <a:pPr marL="281940">
              <a:lnSpc>
                <a:spcPct val="100000"/>
              </a:lnSpc>
            </a:pPr>
            <a:r>
              <a:rPr sz="1500" b="1" spc="-50" dirty="0">
                <a:latin typeface="Consolas"/>
                <a:cs typeface="Consolas"/>
              </a:rPr>
              <a:t>}</a:t>
            </a:r>
            <a:endParaRPr sz="1500" dirty="0">
              <a:latin typeface="Consolas"/>
              <a:cs typeface="Consolas"/>
            </a:endParaRPr>
          </a:p>
          <a:p>
            <a:pPr>
              <a:lnSpc>
                <a:spcPct val="100000"/>
              </a:lnSpc>
              <a:spcBef>
                <a:spcPts val="50"/>
              </a:spcBef>
            </a:pPr>
            <a:endParaRPr sz="1500" dirty="0">
              <a:latin typeface="Consolas"/>
              <a:cs typeface="Consolas"/>
            </a:endParaRPr>
          </a:p>
          <a:p>
            <a:pPr marL="281940">
              <a:lnSpc>
                <a:spcPct val="100000"/>
              </a:lnSpc>
            </a:pPr>
            <a:r>
              <a:rPr sz="1500" b="1" spc="-10" dirty="0">
                <a:latin typeface="Consolas"/>
                <a:cs typeface="Consolas"/>
              </a:rPr>
              <a:t>Ergebnis </a:t>
            </a:r>
            <a:r>
              <a:rPr sz="1500" b="1" dirty="0">
                <a:solidFill>
                  <a:srgbClr val="7E0054"/>
                </a:solidFill>
                <a:latin typeface="Consolas"/>
                <a:cs typeface="Consolas"/>
              </a:rPr>
              <a:t>zurückgeben</a:t>
            </a:r>
            <a:r>
              <a:rPr sz="1500" b="1" spc="-10" dirty="0">
                <a:latin typeface="Consolas"/>
                <a:cs typeface="Consolas"/>
              </a:rPr>
              <a:t>;</a:t>
            </a:r>
            <a:endParaRPr sz="1500" dirty="0">
              <a:latin typeface="Consolas"/>
              <a:cs typeface="Consolas"/>
            </a:endParaRPr>
          </a:p>
          <a:p>
            <a:pPr marL="72390">
              <a:lnSpc>
                <a:spcPct val="100000"/>
              </a:lnSpc>
              <a:spcBef>
                <a:spcPts val="5"/>
              </a:spcBef>
            </a:pPr>
            <a:r>
              <a:rPr sz="1500" b="1" spc="-50" dirty="0">
                <a:latin typeface="Consolas"/>
                <a:cs typeface="Consolas"/>
              </a:rPr>
              <a:t>}</a:t>
            </a:r>
            <a:endParaRPr sz="1500" dirty="0">
              <a:latin typeface="Consolas"/>
              <a:cs typeface="Consolas"/>
            </a:endParaRPr>
          </a:p>
        </p:txBody>
      </p:sp>
      <p:grpSp>
        <p:nvGrpSpPr>
          <p:cNvPr id="36" name="object 8">
            <a:extLst>
              <a:ext uri="{FF2B5EF4-FFF2-40B4-BE49-F238E27FC236}">
                <a16:creationId xmlns:a16="http://schemas.microsoft.com/office/drawing/2014/main" id="{26733097-E9CD-35F9-A254-1BD727BC9201}"/>
              </a:ext>
            </a:extLst>
          </p:cNvPr>
          <p:cNvGrpSpPr/>
          <p:nvPr/>
        </p:nvGrpSpPr>
        <p:grpSpPr>
          <a:xfrm>
            <a:off x="5400675" y="2527328"/>
            <a:ext cx="6791325" cy="1905000"/>
            <a:chOff x="5200650" y="2114550"/>
            <a:chExt cx="6791325" cy="1905000"/>
          </a:xfrm>
        </p:grpSpPr>
        <p:pic>
          <p:nvPicPr>
            <p:cNvPr id="37" name="object 9">
              <a:extLst>
                <a:ext uri="{FF2B5EF4-FFF2-40B4-BE49-F238E27FC236}">
                  <a16:creationId xmlns:a16="http://schemas.microsoft.com/office/drawing/2014/main" id="{D58FE1C8-C9C4-ADF1-972C-95C591E78B18}"/>
                </a:ext>
              </a:extLst>
            </p:cNvPr>
            <p:cNvPicPr/>
            <p:nvPr/>
          </p:nvPicPr>
          <p:blipFill>
            <a:blip r:embed="rId5" cstate="print"/>
            <a:stretch>
              <a:fillRect/>
            </a:stretch>
          </p:blipFill>
          <p:spPr>
            <a:xfrm>
              <a:off x="5238750" y="2124075"/>
              <a:ext cx="6753225" cy="1847850"/>
            </a:xfrm>
            <a:prstGeom prst="rect">
              <a:avLst/>
            </a:prstGeom>
          </p:spPr>
        </p:pic>
        <p:pic>
          <p:nvPicPr>
            <p:cNvPr id="38" name="object 10">
              <a:extLst>
                <a:ext uri="{FF2B5EF4-FFF2-40B4-BE49-F238E27FC236}">
                  <a16:creationId xmlns:a16="http://schemas.microsoft.com/office/drawing/2014/main" id="{169366B6-1F7E-A821-5374-B3FC8FF83F2B}"/>
                </a:ext>
              </a:extLst>
            </p:cNvPr>
            <p:cNvPicPr/>
            <p:nvPr/>
          </p:nvPicPr>
          <p:blipFill>
            <a:blip r:embed="rId6" cstate="print"/>
            <a:stretch>
              <a:fillRect/>
            </a:stretch>
          </p:blipFill>
          <p:spPr>
            <a:xfrm>
              <a:off x="5200650" y="2114550"/>
              <a:ext cx="5915025" cy="1905000"/>
            </a:xfrm>
            <a:prstGeom prst="rect">
              <a:avLst/>
            </a:prstGeom>
          </p:spPr>
        </p:pic>
        <p:sp>
          <p:nvSpPr>
            <p:cNvPr id="39" name="object 11">
              <a:extLst>
                <a:ext uri="{FF2B5EF4-FFF2-40B4-BE49-F238E27FC236}">
                  <a16:creationId xmlns:a16="http://schemas.microsoft.com/office/drawing/2014/main" id="{46A5B1D9-DBC8-1108-DFF6-2CD17EBB2D8E}"/>
                </a:ext>
              </a:extLst>
            </p:cNvPr>
            <p:cNvSpPr/>
            <p:nvPr/>
          </p:nvSpPr>
          <p:spPr>
            <a:xfrm>
              <a:off x="5261482" y="2149221"/>
              <a:ext cx="6613525" cy="1710689"/>
            </a:xfrm>
            <a:custGeom>
              <a:avLst/>
              <a:gdLst/>
              <a:ahLst/>
              <a:cxnLst/>
              <a:rect l="l" t="t" r="r" b="b"/>
              <a:pathLst>
                <a:path w="6613525" h="1710689">
                  <a:moveTo>
                    <a:pt x="6613144" y="0"/>
                  </a:moveTo>
                  <a:lnTo>
                    <a:pt x="0" y="0"/>
                  </a:lnTo>
                  <a:lnTo>
                    <a:pt x="0" y="1710308"/>
                  </a:lnTo>
                  <a:lnTo>
                    <a:pt x="6613144" y="1710308"/>
                  </a:lnTo>
                  <a:lnTo>
                    <a:pt x="6613144" y="0"/>
                  </a:lnTo>
                  <a:close/>
                </a:path>
              </a:pathLst>
            </a:custGeom>
            <a:solidFill>
              <a:srgbClr val="FFFFEF"/>
            </a:solidFill>
          </p:spPr>
          <p:txBody>
            <a:bodyPr wrap="square" lIns="0" tIns="0" rIns="0" bIns="0" rtlCol="0"/>
            <a:lstStyle/>
            <a:p>
              <a:endParaRPr/>
            </a:p>
          </p:txBody>
        </p:sp>
        <p:sp>
          <p:nvSpPr>
            <p:cNvPr id="40" name="object 12">
              <a:extLst>
                <a:ext uri="{FF2B5EF4-FFF2-40B4-BE49-F238E27FC236}">
                  <a16:creationId xmlns:a16="http://schemas.microsoft.com/office/drawing/2014/main" id="{36196CFF-23D0-6068-CA13-22FB8F872830}"/>
                </a:ext>
              </a:extLst>
            </p:cNvPr>
            <p:cNvSpPr/>
            <p:nvPr/>
          </p:nvSpPr>
          <p:spPr>
            <a:xfrm>
              <a:off x="5261482" y="2149221"/>
              <a:ext cx="6613525" cy="1710689"/>
            </a:xfrm>
            <a:custGeom>
              <a:avLst/>
              <a:gdLst/>
              <a:ahLst/>
              <a:cxnLst/>
              <a:rect l="l" t="t" r="r" b="b"/>
              <a:pathLst>
                <a:path w="6613525" h="1710689">
                  <a:moveTo>
                    <a:pt x="0" y="1710308"/>
                  </a:moveTo>
                  <a:lnTo>
                    <a:pt x="6613144" y="1710308"/>
                  </a:lnTo>
                  <a:lnTo>
                    <a:pt x="6613144" y="0"/>
                  </a:lnTo>
                  <a:lnTo>
                    <a:pt x="0" y="0"/>
                  </a:lnTo>
                  <a:lnTo>
                    <a:pt x="0" y="1710308"/>
                  </a:lnTo>
                  <a:close/>
                </a:path>
              </a:pathLst>
            </a:custGeom>
            <a:ln w="9534">
              <a:solidFill>
                <a:srgbClr val="BEBEBE"/>
              </a:solidFill>
            </a:ln>
          </p:spPr>
          <p:txBody>
            <a:bodyPr wrap="square" lIns="0" tIns="0" rIns="0" bIns="0" rtlCol="0"/>
            <a:lstStyle/>
            <a:p>
              <a:endParaRPr/>
            </a:p>
          </p:txBody>
        </p:sp>
      </p:grpSp>
      <p:sp>
        <p:nvSpPr>
          <p:cNvPr id="41" name="object 13">
            <a:extLst>
              <a:ext uri="{FF2B5EF4-FFF2-40B4-BE49-F238E27FC236}">
                <a16:creationId xmlns:a16="http://schemas.microsoft.com/office/drawing/2014/main" id="{B5BAAE23-6C3F-4347-57DA-16B13C8CFB6F}"/>
              </a:ext>
            </a:extLst>
          </p:cNvPr>
          <p:cNvSpPr txBox="1"/>
          <p:nvPr/>
        </p:nvSpPr>
        <p:spPr>
          <a:xfrm>
            <a:off x="5524753" y="2589494"/>
            <a:ext cx="6441948" cy="71247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Mit dem ternären Operator können Sie eine </a:t>
            </a:r>
            <a:r>
              <a:rPr sz="1500" b="1" spc="-25" dirty="0">
                <a:solidFill>
                  <a:srgbClr val="007E00"/>
                </a:solidFill>
                <a:latin typeface="Consolas"/>
                <a:cs typeface="Consolas"/>
              </a:rPr>
              <a:t>if</a:t>
            </a:r>
            <a:endParaRPr sz="1500" dirty="0">
              <a:latin typeface="Consolas"/>
              <a:cs typeface="Consolas"/>
            </a:endParaRPr>
          </a:p>
          <a:p>
            <a:pPr marL="12700" marR="5080">
              <a:lnSpc>
                <a:spcPct val="100000"/>
              </a:lnSpc>
              <a:spcBef>
                <a:spcPts val="5"/>
              </a:spcBef>
            </a:pPr>
            <a:r>
              <a:rPr sz="1500" b="1" dirty="0">
                <a:solidFill>
                  <a:srgbClr val="007E00"/>
                </a:solidFill>
                <a:latin typeface="Consolas"/>
                <a:cs typeface="Consolas"/>
              </a:rPr>
              <a:t>// Anweisung, ohne das </a:t>
            </a:r>
            <a:r>
              <a:rPr sz="1500" b="1" spc="-10" dirty="0">
                <a:solidFill>
                  <a:srgbClr val="007E00"/>
                </a:solidFill>
                <a:latin typeface="Consolas"/>
                <a:cs typeface="Consolas"/>
              </a:rPr>
              <a:t>Schlüsselwort </a:t>
            </a:r>
            <a:r>
              <a:rPr sz="1500" b="1" dirty="0">
                <a:solidFill>
                  <a:srgbClr val="007E00"/>
                </a:solidFill>
                <a:latin typeface="Consolas"/>
                <a:cs typeface="Consolas"/>
              </a:rPr>
              <a:t>"if" verwenden zu </a:t>
            </a:r>
            <a:r>
              <a:rPr sz="1500" b="1" dirty="0" err="1">
                <a:solidFill>
                  <a:srgbClr val="007E00"/>
                </a:solidFill>
                <a:latin typeface="Consolas"/>
                <a:cs typeface="Consolas"/>
              </a:rPr>
              <a:t>müssen</a:t>
            </a:r>
            <a:r>
              <a:rPr sz="1500" b="1" dirty="0">
                <a:solidFill>
                  <a:srgbClr val="007E00"/>
                </a:solidFill>
                <a:latin typeface="Consolas"/>
                <a:cs typeface="Consolas"/>
              </a:rPr>
              <a:t> </a:t>
            </a:r>
            <a:r>
              <a:rPr sz="1500" b="1" dirty="0">
                <a:solidFill>
                  <a:srgbClr val="7E0054"/>
                </a:solidFill>
                <a:latin typeface="Consolas"/>
                <a:cs typeface="Consolas"/>
              </a:rPr>
              <a:t>function </a:t>
            </a:r>
            <a:r>
              <a:rPr sz="1500" dirty="0">
                <a:latin typeface="Consolas"/>
                <a:cs typeface="Consolas"/>
              </a:rPr>
              <a:t>catSays(animal) </a:t>
            </a:r>
            <a:r>
              <a:rPr sz="1500" spc="-50" dirty="0">
                <a:latin typeface="Consolas"/>
                <a:cs typeface="Consolas"/>
              </a:rPr>
              <a:t>{</a:t>
            </a:r>
            <a:endParaRPr sz="1500" dirty="0">
              <a:latin typeface="Consolas"/>
              <a:cs typeface="Consolas"/>
            </a:endParaRPr>
          </a:p>
        </p:txBody>
      </p:sp>
      <p:sp>
        <p:nvSpPr>
          <p:cNvPr id="44" name="object 14">
            <a:extLst>
              <a:ext uri="{FF2B5EF4-FFF2-40B4-BE49-F238E27FC236}">
                <a16:creationId xmlns:a16="http://schemas.microsoft.com/office/drawing/2014/main" id="{CC62E123-D4DA-D106-5380-38DA04D2FE9B}"/>
              </a:ext>
            </a:extLst>
          </p:cNvPr>
          <p:cNvSpPr txBox="1"/>
          <p:nvPr/>
        </p:nvSpPr>
        <p:spPr>
          <a:xfrm>
            <a:off x="5524753" y="3734145"/>
            <a:ext cx="130810" cy="254635"/>
          </a:xfrm>
          <a:prstGeom prst="rect">
            <a:avLst/>
          </a:prstGeom>
        </p:spPr>
        <p:txBody>
          <a:bodyPr vert="horz" wrap="square" lIns="0" tIns="12700" rIns="0" bIns="0" rtlCol="0">
            <a:spAutoFit/>
          </a:bodyPr>
          <a:lstStyle/>
          <a:p>
            <a:pPr marL="12700">
              <a:lnSpc>
                <a:spcPct val="100000"/>
              </a:lnSpc>
              <a:spcBef>
                <a:spcPts val="100"/>
              </a:spcBef>
            </a:pPr>
            <a:r>
              <a:rPr sz="1500" b="1" spc="-50" dirty="0">
                <a:latin typeface="Consolas"/>
                <a:cs typeface="Consolas"/>
              </a:rPr>
              <a:t>}</a:t>
            </a:r>
            <a:endParaRPr sz="1500">
              <a:latin typeface="Consolas"/>
              <a:cs typeface="Consolas"/>
            </a:endParaRPr>
          </a:p>
        </p:txBody>
      </p:sp>
      <p:grpSp>
        <p:nvGrpSpPr>
          <p:cNvPr id="45" name="object 15">
            <a:extLst>
              <a:ext uri="{FF2B5EF4-FFF2-40B4-BE49-F238E27FC236}">
                <a16:creationId xmlns:a16="http://schemas.microsoft.com/office/drawing/2014/main" id="{F8F8335C-CBA6-D283-BA91-65D85767BC0B}"/>
              </a:ext>
            </a:extLst>
          </p:cNvPr>
          <p:cNvGrpSpPr/>
          <p:nvPr/>
        </p:nvGrpSpPr>
        <p:grpSpPr>
          <a:xfrm>
            <a:off x="6552691" y="3681123"/>
            <a:ext cx="5423535" cy="2309495"/>
            <a:chOff x="6352666" y="3268345"/>
            <a:chExt cx="5423535" cy="2309495"/>
          </a:xfrm>
        </p:grpSpPr>
        <p:sp>
          <p:nvSpPr>
            <p:cNvPr id="46" name="object 16">
              <a:extLst>
                <a:ext uri="{FF2B5EF4-FFF2-40B4-BE49-F238E27FC236}">
                  <a16:creationId xmlns:a16="http://schemas.microsoft.com/office/drawing/2014/main" id="{9460592E-5763-2837-E931-1DCE76C7AB44}"/>
                </a:ext>
              </a:extLst>
            </p:cNvPr>
            <p:cNvSpPr/>
            <p:nvPr/>
          </p:nvSpPr>
          <p:spPr>
            <a:xfrm>
              <a:off x="6362191" y="3277870"/>
              <a:ext cx="5404485" cy="232410"/>
            </a:xfrm>
            <a:custGeom>
              <a:avLst/>
              <a:gdLst/>
              <a:ahLst/>
              <a:cxnLst/>
              <a:rect l="l" t="t" r="r" b="b"/>
              <a:pathLst>
                <a:path w="5404484" h="232410">
                  <a:moveTo>
                    <a:pt x="5404358" y="0"/>
                  </a:moveTo>
                  <a:lnTo>
                    <a:pt x="5402841" y="45213"/>
                  </a:lnTo>
                  <a:lnTo>
                    <a:pt x="5398706" y="82153"/>
                  </a:lnTo>
                  <a:lnTo>
                    <a:pt x="5392570" y="107066"/>
                  </a:lnTo>
                  <a:lnTo>
                    <a:pt x="5385054" y="116204"/>
                  </a:lnTo>
                  <a:lnTo>
                    <a:pt x="2728467" y="116204"/>
                  </a:lnTo>
                  <a:lnTo>
                    <a:pt x="2720931" y="125343"/>
                  </a:lnTo>
                  <a:lnTo>
                    <a:pt x="2714752" y="150256"/>
                  </a:lnTo>
                  <a:lnTo>
                    <a:pt x="2710572" y="187196"/>
                  </a:lnTo>
                  <a:lnTo>
                    <a:pt x="2709037" y="232409"/>
                  </a:lnTo>
                  <a:lnTo>
                    <a:pt x="2707520" y="187196"/>
                  </a:lnTo>
                  <a:lnTo>
                    <a:pt x="2703385" y="150256"/>
                  </a:lnTo>
                  <a:lnTo>
                    <a:pt x="2697249" y="125343"/>
                  </a:lnTo>
                  <a:lnTo>
                    <a:pt x="2689733" y="116204"/>
                  </a:lnTo>
                  <a:lnTo>
                    <a:pt x="19304" y="116204"/>
                  </a:lnTo>
                  <a:lnTo>
                    <a:pt x="11787" y="107066"/>
                  </a:lnTo>
                  <a:lnTo>
                    <a:pt x="5651" y="82153"/>
                  </a:lnTo>
                  <a:lnTo>
                    <a:pt x="1516" y="45213"/>
                  </a:lnTo>
                  <a:lnTo>
                    <a:pt x="0" y="0"/>
                  </a:lnTo>
                </a:path>
              </a:pathLst>
            </a:custGeom>
            <a:ln w="19050">
              <a:solidFill>
                <a:srgbClr val="000000"/>
              </a:solidFill>
            </a:ln>
          </p:spPr>
          <p:txBody>
            <a:bodyPr wrap="square" lIns="0" tIns="0" rIns="0" bIns="0" rtlCol="0"/>
            <a:lstStyle/>
            <a:p>
              <a:endParaRPr/>
            </a:p>
          </p:txBody>
        </p:sp>
        <p:pic>
          <p:nvPicPr>
            <p:cNvPr id="47" name="object 17">
              <a:extLst>
                <a:ext uri="{FF2B5EF4-FFF2-40B4-BE49-F238E27FC236}">
                  <a16:creationId xmlns:a16="http://schemas.microsoft.com/office/drawing/2014/main" id="{39998822-D8BB-935D-99DF-8A44866866E0}"/>
                </a:ext>
              </a:extLst>
            </p:cNvPr>
            <p:cNvPicPr/>
            <p:nvPr/>
          </p:nvPicPr>
          <p:blipFill>
            <a:blip r:embed="rId7" cstate="print"/>
            <a:stretch>
              <a:fillRect/>
            </a:stretch>
          </p:blipFill>
          <p:spPr>
            <a:xfrm>
              <a:off x="7347838" y="3588512"/>
              <a:ext cx="2220849" cy="1984248"/>
            </a:xfrm>
            <a:prstGeom prst="rect">
              <a:avLst/>
            </a:prstGeom>
          </p:spPr>
        </p:pic>
        <p:sp>
          <p:nvSpPr>
            <p:cNvPr id="48" name="object 18">
              <a:extLst>
                <a:ext uri="{FF2B5EF4-FFF2-40B4-BE49-F238E27FC236}">
                  <a16:creationId xmlns:a16="http://schemas.microsoft.com/office/drawing/2014/main" id="{409B0420-1391-3756-EF78-56498597047E}"/>
                </a:ext>
              </a:extLst>
            </p:cNvPr>
            <p:cNvSpPr/>
            <p:nvPr/>
          </p:nvSpPr>
          <p:spPr>
            <a:xfrm>
              <a:off x="7347838" y="3588512"/>
              <a:ext cx="2221230" cy="1984375"/>
            </a:xfrm>
            <a:custGeom>
              <a:avLst/>
              <a:gdLst/>
              <a:ahLst/>
              <a:cxnLst/>
              <a:rect l="l" t="t" r="r" b="b"/>
              <a:pathLst>
                <a:path w="2221229" h="1984375">
                  <a:moveTo>
                    <a:pt x="0" y="1466723"/>
                  </a:moveTo>
                  <a:lnTo>
                    <a:pt x="8118" y="1426440"/>
                  </a:lnTo>
                  <a:lnTo>
                    <a:pt x="30273" y="1393539"/>
                  </a:lnTo>
                  <a:lnTo>
                    <a:pt x="63168" y="1371353"/>
                  </a:lnTo>
                  <a:lnTo>
                    <a:pt x="103504" y="1363218"/>
                  </a:lnTo>
                  <a:lnTo>
                    <a:pt x="1295527" y="1363218"/>
                  </a:lnTo>
                  <a:lnTo>
                    <a:pt x="1734565" y="0"/>
                  </a:lnTo>
                  <a:lnTo>
                    <a:pt x="1850770" y="1363218"/>
                  </a:lnTo>
                  <a:lnTo>
                    <a:pt x="2117343" y="1363218"/>
                  </a:lnTo>
                  <a:lnTo>
                    <a:pt x="2157626" y="1371353"/>
                  </a:lnTo>
                  <a:lnTo>
                    <a:pt x="2190527" y="1393539"/>
                  </a:lnTo>
                  <a:lnTo>
                    <a:pt x="2212713" y="1426440"/>
                  </a:lnTo>
                  <a:lnTo>
                    <a:pt x="2220849" y="1466723"/>
                  </a:lnTo>
                  <a:lnTo>
                    <a:pt x="2220849" y="1621917"/>
                  </a:lnTo>
                  <a:lnTo>
                    <a:pt x="2220849" y="1880743"/>
                  </a:lnTo>
                  <a:lnTo>
                    <a:pt x="2212713" y="1921025"/>
                  </a:lnTo>
                  <a:lnTo>
                    <a:pt x="2190527" y="1953926"/>
                  </a:lnTo>
                  <a:lnTo>
                    <a:pt x="2157626" y="1976112"/>
                  </a:lnTo>
                  <a:lnTo>
                    <a:pt x="2117343" y="1984248"/>
                  </a:lnTo>
                  <a:lnTo>
                    <a:pt x="1850770" y="1984248"/>
                  </a:lnTo>
                  <a:lnTo>
                    <a:pt x="1295527" y="1984248"/>
                  </a:lnTo>
                  <a:lnTo>
                    <a:pt x="103504" y="1984248"/>
                  </a:lnTo>
                  <a:lnTo>
                    <a:pt x="63168" y="1976112"/>
                  </a:lnTo>
                  <a:lnTo>
                    <a:pt x="30273" y="1953926"/>
                  </a:lnTo>
                  <a:lnTo>
                    <a:pt x="8118" y="1921025"/>
                  </a:lnTo>
                  <a:lnTo>
                    <a:pt x="0" y="1880743"/>
                  </a:lnTo>
                  <a:lnTo>
                    <a:pt x="0" y="1621917"/>
                  </a:lnTo>
                  <a:lnTo>
                    <a:pt x="0" y="1466723"/>
                  </a:lnTo>
                  <a:close/>
                </a:path>
              </a:pathLst>
            </a:custGeom>
            <a:ln w="9534">
              <a:solidFill>
                <a:srgbClr val="B48000"/>
              </a:solidFill>
            </a:ln>
          </p:spPr>
          <p:txBody>
            <a:bodyPr wrap="square" lIns="0" tIns="0" rIns="0" bIns="0" rtlCol="0"/>
            <a:lstStyle/>
            <a:p>
              <a:endParaRPr/>
            </a:p>
          </p:txBody>
        </p:sp>
      </p:grpSp>
      <p:sp>
        <p:nvSpPr>
          <p:cNvPr id="49" name="object 19">
            <a:extLst>
              <a:ext uri="{FF2B5EF4-FFF2-40B4-BE49-F238E27FC236}">
                <a16:creationId xmlns:a16="http://schemas.microsoft.com/office/drawing/2014/main" id="{1AA4FFC6-2F26-3D35-45BB-CBA6E5AED73C}"/>
              </a:ext>
            </a:extLst>
          </p:cNvPr>
          <p:cNvSpPr txBox="1"/>
          <p:nvPr/>
        </p:nvSpPr>
        <p:spPr>
          <a:xfrm>
            <a:off x="7756906" y="5425531"/>
            <a:ext cx="2220849" cy="480966"/>
          </a:xfrm>
          <a:prstGeom prst="rect">
            <a:avLst/>
          </a:prstGeom>
        </p:spPr>
        <p:txBody>
          <a:bodyPr vert="horz" wrap="square" lIns="0" tIns="13970" rIns="0" bIns="0" rtlCol="0">
            <a:spAutoFit/>
          </a:bodyPr>
          <a:lstStyle/>
          <a:p>
            <a:pPr marL="12700" marR="5080" indent="19050">
              <a:lnSpc>
                <a:spcPct val="100899"/>
              </a:lnSpc>
              <a:spcBef>
                <a:spcPts val="110"/>
              </a:spcBef>
            </a:pPr>
            <a:r>
              <a:rPr sz="1550" dirty="0">
                <a:latin typeface="Arial"/>
                <a:cs typeface="Arial"/>
              </a:rPr>
              <a:t>...ist das Ergebnis des ternären </a:t>
            </a:r>
            <a:r>
              <a:rPr sz="1550" spc="-10" dirty="0">
                <a:latin typeface="Arial"/>
                <a:cs typeface="Arial"/>
              </a:rPr>
              <a:t>Operators</a:t>
            </a:r>
            <a:endParaRPr sz="1550" dirty="0">
              <a:latin typeface="Arial"/>
              <a:cs typeface="Arial"/>
            </a:endParaRPr>
          </a:p>
        </p:txBody>
      </p:sp>
      <p:sp>
        <p:nvSpPr>
          <p:cNvPr id="50" name="object 20">
            <a:extLst>
              <a:ext uri="{FF2B5EF4-FFF2-40B4-BE49-F238E27FC236}">
                <a16:creationId xmlns:a16="http://schemas.microsoft.com/office/drawing/2014/main" id="{D2DE7419-A6B4-A506-9943-4DBA26836C0A}"/>
              </a:ext>
            </a:extLst>
          </p:cNvPr>
          <p:cNvSpPr txBox="1"/>
          <p:nvPr/>
        </p:nvSpPr>
        <p:spPr>
          <a:xfrm>
            <a:off x="5741034" y="3339226"/>
            <a:ext cx="735965" cy="188595"/>
          </a:xfrm>
          <a:prstGeom prst="rect">
            <a:avLst/>
          </a:prstGeom>
          <a:solidFill>
            <a:srgbClr val="FFDF92"/>
          </a:solidFill>
        </p:spPr>
        <p:txBody>
          <a:bodyPr vert="horz" wrap="square" lIns="0" tIns="0" rIns="0" bIns="0" rtlCol="0">
            <a:spAutoFit/>
          </a:bodyPr>
          <a:lstStyle/>
          <a:p>
            <a:pPr marL="14604">
              <a:lnSpc>
                <a:spcPts val="1445"/>
              </a:lnSpc>
            </a:pPr>
            <a:r>
              <a:rPr sz="1500" b="1" spc="-10" dirty="0">
                <a:solidFill>
                  <a:srgbClr val="7E0054"/>
                </a:solidFill>
                <a:latin typeface="Consolas"/>
                <a:cs typeface="Consolas"/>
              </a:rPr>
              <a:t>return</a:t>
            </a:r>
            <a:endParaRPr sz="1500">
              <a:latin typeface="Consolas"/>
              <a:cs typeface="Consolas"/>
            </a:endParaRPr>
          </a:p>
        </p:txBody>
      </p:sp>
      <p:sp>
        <p:nvSpPr>
          <p:cNvPr id="51" name="object 21">
            <a:extLst>
              <a:ext uri="{FF2B5EF4-FFF2-40B4-BE49-F238E27FC236}">
                <a16:creationId xmlns:a16="http://schemas.microsoft.com/office/drawing/2014/main" id="{0F897ADE-0544-123D-9E49-D9058F45128B}"/>
              </a:ext>
            </a:extLst>
          </p:cNvPr>
          <p:cNvSpPr txBox="1"/>
          <p:nvPr/>
        </p:nvSpPr>
        <p:spPr>
          <a:xfrm>
            <a:off x="6477253" y="3281390"/>
            <a:ext cx="5404484" cy="483234"/>
          </a:xfrm>
          <a:prstGeom prst="rect">
            <a:avLst/>
          </a:prstGeom>
        </p:spPr>
        <p:txBody>
          <a:bodyPr vert="horz" wrap="square" lIns="0" tIns="12700" rIns="0" bIns="0" rtlCol="0">
            <a:spAutoFit/>
          </a:bodyPr>
          <a:lstStyle/>
          <a:p>
            <a:pPr marL="12700">
              <a:lnSpc>
                <a:spcPct val="100000"/>
              </a:lnSpc>
              <a:spcBef>
                <a:spcPts val="100"/>
              </a:spcBef>
            </a:pPr>
            <a:r>
              <a:rPr sz="1500" dirty="0">
                <a:latin typeface="Consolas"/>
                <a:cs typeface="Consolas"/>
              </a:rPr>
              <a:t>(Tier == </a:t>
            </a:r>
            <a:r>
              <a:rPr sz="1500" dirty="0">
                <a:solidFill>
                  <a:srgbClr val="2A00FF"/>
                </a:solidFill>
                <a:latin typeface="Consolas"/>
                <a:cs typeface="Consolas"/>
              </a:rPr>
              <a:t>"Katze" </a:t>
            </a:r>
            <a:r>
              <a:rPr sz="1500" b="1" spc="-25" dirty="0">
                <a:latin typeface="Consolas"/>
                <a:cs typeface="Consolas"/>
              </a:rPr>
              <a:t>||</a:t>
            </a:r>
            <a:endParaRPr sz="1500" dirty="0">
              <a:latin typeface="Consolas"/>
              <a:cs typeface="Consolas"/>
            </a:endParaRPr>
          </a:p>
          <a:p>
            <a:pPr marL="117475">
              <a:lnSpc>
                <a:spcPct val="100000"/>
              </a:lnSpc>
              <a:spcBef>
                <a:spcPts val="5"/>
              </a:spcBef>
            </a:pPr>
            <a:r>
              <a:rPr sz="1500" b="1" dirty="0">
                <a:latin typeface="Consolas"/>
                <a:cs typeface="Consolas"/>
              </a:rPr>
              <a:t>Tier == </a:t>
            </a:r>
            <a:r>
              <a:rPr sz="1500" dirty="0">
                <a:solidFill>
                  <a:srgbClr val="2A00FF"/>
                </a:solidFill>
                <a:latin typeface="Consolas"/>
                <a:cs typeface="Consolas"/>
              </a:rPr>
              <a:t>"Kätzchen"</a:t>
            </a:r>
            <a:r>
              <a:rPr sz="1500" b="1" dirty="0">
                <a:latin typeface="Consolas"/>
                <a:cs typeface="Consolas"/>
              </a:rPr>
              <a:t>) ? </a:t>
            </a:r>
            <a:r>
              <a:rPr sz="1500" dirty="0">
                <a:solidFill>
                  <a:srgbClr val="2A00FF"/>
                </a:solidFill>
                <a:latin typeface="Consolas"/>
                <a:cs typeface="Consolas"/>
              </a:rPr>
              <a:t>"Miau!" </a:t>
            </a:r>
            <a:r>
              <a:rPr sz="1500" dirty="0">
                <a:latin typeface="Consolas"/>
                <a:cs typeface="Consolas"/>
              </a:rPr>
              <a:t>: </a:t>
            </a:r>
            <a:r>
              <a:rPr sz="1500" dirty="0">
                <a:solidFill>
                  <a:srgbClr val="2A00FF"/>
                </a:solidFill>
                <a:latin typeface="Consolas"/>
                <a:cs typeface="Consolas"/>
              </a:rPr>
              <a:t>"Keine </a:t>
            </a:r>
            <a:r>
              <a:rPr sz="1500" spc="-10" dirty="0">
                <a:solidFill>
                  <a:srgbClr val="2A00FF"/>
                </a:solidFill>
                <a:latin typeface="Consolas"/>
                <a:cs typeface="Consolas"/>
              </a:rPr>
              <a:t>Katze!"</a:t>
            </a:r>
            <a:r>
              <a:rPr sz="1500" spc="-10" dirty="0">
                <a:latin typeface="Consolas"/>
                <a:cs typeface="Consolas"/>
              </a:rPr>
              <a:t>;</a:t>
            </a:r>
            <a:endParaRPr sz="1500" dirty="0">
              <a:latin typeface="Consolas"/>
              <a:cs typeface="Consolas"/>
            </a:endParaRPr>
          </a:p>
        </p:txBody>
      </p:sp>
      <p:grpSp>
        <p:nvGrpSpPr>
          <p:cNvPr id="52" name="object 22">
            <a:extLst>
              <a:ext uri="{FF2B5EF4-FFF2-40B4-BE49-F238E27FC236}">
                <a16:creationId xmlns:a16="http://schemas.microsoft.com/office/drawing/2014/main" id="{E04895C4-4DE1-8146-6378-B3915D27F488}"/>
              </a:ext>
            </a:extLst>
          </p:cNvPr>
          <p:cNvGrpSpPr/>
          <p:nvPr/>
        </p:nvGrpSpPr>
        <p:grpSpPr>
          <a:xfrm>
            <a:off x="4551103" y="3540846"/>
            <a:ext cx="2138045" cy="1660525"/>
            <a:chOff x="4351078" y="3128068"/>
            <a:chExt cx="2138045" cy="1660525"/>
          </a:xfrm>
        </p:grpSpPr>
        <p:pic>
          <p:nvPicPr>
            <p:cNvPr id="53" name="object 23">
              <a:extLst>
                <a:ext uri="{FF2B5EF4-FFF2-40B4-BE49-F238E27FC236}">
                  <a16:creationId xmlns:a16="http://schemas.microsoft.com/office/drawing/2014/main" id="{20C5A4B5-5697-9DE4-59F6-9D1F25A612F1}"/>
                </a:ext>
              </a:extLst>
            </p:cNvPr>
            <p:cNvPicPr/>
            <p:nvPr/>
          </p:nvPicPr>
          <p:blipFill>
            <a:blip r:embed="rId8" cstate="print"/>
            <a:stretch>
              <a:fillRect/>
            </a:stretch>
          </p:blipFill>
          <p:spPr>
            <a:xfrm>
              <a:off x="4355845" y="3132836"/>
              <a:ext cx="2128139" cy="1650872"/>
            </a:xfrm>
            <a:prstGeom prst="rect">
              <a:avLst/>
            </a:prstGeom>
          </p:spPr>
        </p:pic>
        <p:sp>
          <p:nvSpPr>
            <p:cNvPr id="62" name="object 24">
              <a:extLst>
                <a:ext uri="{FF2B5EF4-FFF2-40B4-BE49-F238E27FC236}">
                  <a16:creationId xmlns:a16="http://schemas.microsoft.com/office/drawing/2014/main" id="{03606396-D4B9-A92B-76D6-9F3ADD72A48F}"/>
                </a:ext>
              </a:extLst>
            </p:cNvPr>
            <p:cNvSpPr/>
            <p:nvPr/>
          </p:nvSpPr>
          <p:spPr>
            <a:xfrm>
              <a:off x="4355845" y="3132836"/>
              <a:ext cx="2128520" cy="1651000"/>
            </a:xfrm>
            <a:custGeom>
              <a:avLst/>
              <a:gdLst/>
              <a:ahLst/>
              <a:cxnLst/>
              <a:rect l="l" t="t" r="r" b="b"/>
              <a:pathLst>
                <a:path w="2128520" h="1651000">
                  <a:moveTo>
                    <a:pt x="0" y="1198752"/>
                  </a:moveTo>
                  <a:lnTo>
                    <a:pt x="7110" y="1163494"/>
                  </a:lnTo>
                  <a:lnTo>
                    <a:pt x="26495" y="1134713"/>
                  </a:lnTo>
                  <a:lnTo>
                    <a:pt x="55239" y="1115314"/>
                  </a:lnTo>
                  <a:lnTo>
                    <a:pt x="90424" y="1108202"/>
                  </a:lnTo>
                  <a:lnTo>
                    <a:pt x="1241425" y="1108202"/>
                  </a:lnTo>
                  <a:lnTo>
                    <a:pt x="1504188" y="0"/>
                  </a:lnTo>
                  <a:lnTo>
                    <a:pt x="1773554" y="1108202"/>
                  </a:lnTo>
                  <a:lnTo>
                    <a:pt x="2037714" y="1108202"/>
                  </a:lnTo>
                  <a:lnTo>
                    <a:pt x="2072953" y="1115314"/>
                  </a:lnTo>
                  <a:lnTo>
                    <a:pt x="2101691" y="1134713"/>
                  </a:lnTo>
                  <a:lnTo>
                    <a:pt x="2121046" y="1163494"/>
                  </a:lnTo>
                  <a:lnTo>
                    <a:pt x="2128139" y="1198752"/>
                  </a:lnTo>
                  <a:lnTo>
                    <a:pt x="2128139" y="1334389"/>
                  </a:lnTo>
                  <a:lnTo>
                    <a:pt x="2128139" y="1560449"/>
                  </a:lnTo>
                  <a:lnTo>
                    <a:pt x="2121046" y="1595633"/>
                  </a:lnTo>
                  <a:lnTo>
                    <a:pt x="2101691" y="1624377"/>
                  </a:lnTo>
                  <a:lnTo>
                    <a:pt x="2072953" y="1643762"/>
                  </a:lnTo>
                  <a:lnTo>
                    <a:pt x="2037714" y="1650872"/>
                  </a:lnTo>
                  <a:lnTo>
                    <a:pt x="1773554" y="1650872"/>
                  </a:lnTo>
                  <a:lnTo>
                    <a:pt x="1241425" y="1650872"/>
                  </a:lnTo>
                  <a:lnTo>
                    <a:pt x="90424" y="1650872"/>
                  </a:lnTo>
                  <a:lnTo>
                    <a:pt x="55239" y="1643762"/>
                  </a:lnTo>
                  <a:lnTo>
                    <a:pt x="26495" y="1624377"/>
                  </a:lnTo>
                  <a:lnTo>
                    <a:pt x="7110" y="1595633"/>
                  </a:lnTo>
                  <a:lnTo>
                    <a:pt x="0" y="1560449"/>
                  </a:lnTo>
                  <a:lnTo>
                    <a:pt x="0" y="1334389"/>
                  </a:lnTo>
                  <a:lnTo>
                    <a:pt x="0" y="1198626"/>
                  </a:lnTo>
                  <a:close/>
                </a:path>
              </a:pathLst>
            </a:custGeom>
            <a:ln w="9534">
              <a:solidFill>
                <a:srgbClr val="B48000"/>
              </a:solidFill>
            </a:ln>
          </p:spPr>
          <p:txBody>
            <a:bodyPr wrap="square" lIns="0" tIns="0" rIns="0" bIns="0" rtlCol="0"/>
            <a:lstStyle/>
            <a:p>
              <a:endParaRPr/>
            </a:p>
          </p:txBody>
        </p:sp>
      </p:grpSp>
      <p:sp>
        <p:nvSpPr>
          <p:cNvPr id="63" name="object 25">
            <a:extLst>
              <a:ext uri="{FF2B5EF4-FFF2-40B4-BE49-F238E27FC236}">
                <a16:creationId xmlns:a16="http://schemas.microsoft.com/office/drawing/2014/main" id="{936C02BE-83BF-FC59-671B-05102A625842}"/>
              </a:ext>
            </a:extLst>
          </p:cNvPr>
          <p:cNvSpPr txBox="1"/>
          <p:nvPr/>
        </p:nvSpPr>
        <p:spPr>
          <a:xfrm>
            <a:off x="4768596" y="4674580"/>
            <a:ext cx="1706880" cy="480966"/>
          </a:xfrm>
          <a:prstGeom prst="rect">
            <a:avLst/>
          </a:prstGeom>
        </p:spPr>
        <p:txBody>
          <a:bodyPr vert="horz" wrap="square" lIns="0" tIns="13970" rIns="0" bIns="0" rtlCol="0">
            <a:spAutoFit/>
          </a:bodyPr>
          <a:lstStyle/>
          <a:p>
            <a:pPr marL="203200" marR="5080" indent="-190500">
              <a:lnSpc>
                <a:spcPct val="100899"/>
              </a:lnSpc>
              <a:spcBef>
                <a:spcPts val="110"/>
              </a:spcBef>
            </a:pPr>
            <a:r>
              <a:rPr sz="1550" dirty="0">
                <a:latin typeface="Arial"/>
                <a:cs typeface="Arial"/>
              </a:rPr>
              <a:t>Der Wert</a:t>
            </a:r>
            <a:r>
              <a:rPr sz="1550" spc="-10" dirty="0">
                <a:latin typeface="Arial"/>
                <a:cs typeface="Arial"/>
              </a:rPr>
              <a:t>, der </a:t>
            </a:r>
            <a:r>
              <a:rPr sz="1550" dirty="0">
                <a:latin typeface="Arial"/>
                <a:cs typeface="Arial"/>
              </a:rPr>
              <a:t> </a:t>
            </a:r>
            <a:r>
              <a:rPr sz="1550" spc="-10" dirty="0">
                <a:latin typeface="Arial"/>
                <a:cs typeface="Arial"/>
              </a:rPr>
              <a:t>Funktion</a:t>
            </a:r>
            <a:endParaRPr sz="1550" dirty="0">
              <a:latin typeface="Arial"/>
              <a:cs typeface="Arial"/>
            </a:endParaRPr>
          </a:p>
        </p:txBody>
      </p:sp>
      <p:sp>
        <p:nvSpPr>
          <p:cNvPr id="64" name="object 26">
            <a:extLst>
              <a:ext uri="{FF2B5EF4-FFF2-40B4-BE49-F238E27FC236}">
                <a16:creationId xmlns:a16="http://schemas.microsoft.com/office/drawing/2014/main" id="{97D507AD-B743-F3CF-1AC5-FE42C830F50F}"/>
              </a:ext>
            </a:extLst>
          </p:cNvPr>
          <p:cNvSpPr txBox="1"/>
          <p:nvPr/>
        </p:nvSpPr>
        <p:spPr>
          <a:xfrm>
            <a:off x="514350" y="6224906"/>
            <a:ext cx="3577590" cy="992579"/>
          </a:xfrm>
          <a:prstGeom prst="rect">
            <a:avLst/>
          </a:prstGeom>
        </p:spPr>
        <p:txBody>
          <a:bodyPr vert="horz" wrap="square" lIns="0" tIns="0" rIns="0" bIns="0" rtlCol="0">
            <a:spAutoFit/>
          </a:bodyPr>
          <a:lstStyle/>
          <a:p>
            <a:pPr marL="12700">
              <a:lnSpc>
                <a:spcPts val="2340"/>
              </a:lnSpc>
            </a:pPr>
            <a:r>
              <a:rPr sz="2000" dirty="0">
                <a:latin typeface="Arial"/>
                <a:cs typeface="Arial"/>
              </a:rPr>
              <a:t>Das </a:t>
            </a:r>
            <a:r>
              <a:rPr sz="2000" dirty="0" err="1">
                <a:latin typeface="Arial"/>
                <a:cs typeface="Arial"/>
              </a:rPr>
              <a:t>ist</a:t>
            </a:r>
            <a:r>
              <a:rPr sz="2000" dirty="0">
                <a:latin typeface="Arial"/>
                <a:cs typeface="Arial"/>
              </a:rPr>
              <a:t> </a:t>
            </a:r>
            <a:r>
              <a:rPr lang="de-DE" sz="2000" dirty="0">
                <a:latin typeface="Arial"/>
                <a:cs typeface="Arial"/>
              </a:rPr>
              <a:t>korrekt</a:t>
            </a:r>
            <a:r>
              <a:rPr sz="2000" dirty="0">
                <a:latin typeface="Arial"/>
                <a:cs typeface="Arial"/>
              </a:rPr>
              <a:t>, aber es </a:t>
            </a:r>
            <a:r>
              <a:rPr sz="2000" spc="-25" dirty="0">
                <a:latin typeface="Arial"/>
                <a:cs typeface="Arial"/>
              </a:rPr>
              <a:t>ist</a:t>
            </a:r>
            <a:endParaRPr sz="2000" dirty="0">
              <a:latin typeface="Arial"/>
              <a:cs typeface="Arial"/>
            </a:endParaRPr>
          </a:p>
          <a:p>
            <a:pPr marL="12700">
              <a:lnSpc>
                <a:spcPct val="100000"/>
              </a:lnSpc>
            </a:pPr>
            <a:r>
              <a:rPr sz="2000" dirty="0">
                <a:latin typeface="Arial"/>
                <a:cs typeface="Arial"/>
              </a:rPr>
              <a:t>unnötig </a:t>
            </a:r>
            <a:r>
              <a:rPr sz="2000" spc="-10" dirty="0">
                <a:latin typeface="Arial"/>
                <a:cs typeface="Arial"/>
              </a:rPr>
              <a:t>langatmig...</a:t>
            </a:r>
            <a:endParaRPr sz="2000" dirty="0">
              <a:latin typeface="Arial"/>
              <a:cs typeface="Arial"/>
            </a:endParaRPr>
          </a:p>
          <a:p>
            <a:pPr marL="95250">
              <a:lnSpc>
                <a:spcPct val="100000"/>
              </a:lnSpc>
              <a:spcBef>
                <a:spcPts val="1860"/>
              </a:spcBef>
            </a:pPr>
            <a:r>
              <a:rPr sz="950" dirty="0">
                <a:solidFill>
                  <a:srgbClr val="FFFFFF"/>
                </a:solidFill>
                <a:latin typeface="Arial"/>
                <a:cs typeface="Arial"/>
              </a:rPr>
              <a:t>© 2013 SAP AG. Alle Rechte </a:t>
            </a:r>
            <a:r>
              <a:rPr sz="950" spc="-10" dirty="0">
                <a:solidFill>
                  <a:srgbClr val="FFFFFF"/>
                </a:solidFill>
                <a:latin typeface="Arial"/>
                <a:cs typeface="Arial"/>
              </a:rPr>
              <a:t>vorbehalten.</a:t>
            </a:r>
            <a:endParaRPr sz="950" dirty="0">
              <a:latin typeface="Arial"/>
              <a:cs typeface="Arial"/>
            </a:endParaRPr>
          </a:p>
        </p:txBody>
      </p:sp>
    </p:spTree>
    <p:extLst>
      <p:ext uri="{BB962C8B-B14F-4D97-AF65-F5344CB8AC3E}">
        <p14:creationId xmlns:p14="http://schemas.microsoft.com/office/powerpoint/2010/main" val="472769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0DE624-53D0-2340-EA4B-0284B34E1848}"/>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B2627F84-9F25-E52B-B317-518E5D9F3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9F6D8CA-3AD3-2F05-B6B4-B305EEA45D5D}"/>
              </a:ext>
            </a:extLst>
          </p:cNvPr>
          <p:cNvSpPr>
            <a:spLocks noGrp="1"/>
          </p:cNvSpPr>
          <p:nvPr>
            <p:ph type="ctrTitle"/>
          </p:nvPr>
        </p:nvSpPr>
        <p:spPr>
          <a:xfrm>
            <a:off x="643468" y="643467"/>
            <a:ext cx="6552860" cy="4567137"/>
          </a:xfrm>
        </p:spPr>
        <p:txBody>
          <a:bodyPr>
            <a:normAutofit/>
          </a:bodyPr>
          <a:lstStyle/>
          <a:p>
            <a:pPr algn="l"/>
            <a:r>
              <a:rPr lang="de-DE" sz="4400" dirty="0"/>
              <a:t>2. SAP UI5 - Grundlagen</a:t>
            </a:r>
            <a:br>
              <a:rPr lang="de-DE" sz="4400" dirty="0"/>
            </a:br>
            <a:endParaRPr lang="de-DE" sz="4400" dirty="0"/>
          </a:p>
        </p:txBody>
      </p:sp>
      <p:sp>
        <p:nvSpPr>
          <p:cNvPr id="3" name="Untertitel 2">
            <a:extLst>
              <a:ext uri="{FF2B5EF4-FFF2-40B4-BE49-F238E27FC236}">
                <a16:creationId xmlns:a16="http://schemas.microsoft.com/office/drawing/2014/main" id="{02DFFD68-D6F5-A3AB-AD47-FB4C9CDDABD3}"/>
              </a:ext>
            </a:extLst>
          </p:cNvPr>
          <p:cNvSpPr>
            <a:spLocks noGrp="1"/>
          </p:cNvSpPr>
          <p:nvPr>
            <p:ph type="subTitle" idx="1"/>
          </p:nvPr>
        </p:nvSpPr>
        <p:spPr>
          <a:xfrm>
            <a:off x="643467" y="5277684"/>
            <a:ext cx="4620584" cy="775494"/>
          </a:xfrm>
        </p:spPr>
        <p:txBody>
          <a:bodyPr>
            <a:normAutofit/>
          </a:bodyPr>
          <a:lstStyle/>
          <a:p>
            <a:pPr algn="l"/>
            <a:r>
              <a:rPr lang="de-DE" dirty="0"/>
              <a:t>Überblick</a:t>
            </a:r>
          </a:p>
        </p:txBody>
      </p:sp>
      <p:pic>
        <p:nvPicPr>
          <p:cNvPr id="115" name="Picture 4">
            <a:extLst>
              <a:ext uri="{FF2B5EF4-FFF2-40B4-BE49-F238E27FC236}">
                <a16:creationId xmlns:a16="http://schemas.microsoft.com/office/drawing/2014/main" id="{9CACFD7A-AEF2-7037-2B3D-75314824AD1E}"/>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2497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3A6310-CB88-4D6A-C7FF-C38E1F1CCD8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6172F22-78A9-50C3-9AFD-977014E20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C01224F-F9AB-F7EA-19DA-F8F2A0EBE349}"/>
              </a:ext>
            </a:extLst>
          </p:cNvPr>
          <p:cNvSpPr>
            <a:spLocks noGrp="1"/>
          </p:cNvSpPr>
          <p:nvPr>
            <p:ph type="title"/>
          </p:nvPr>
        </p:nvSpPr>
        <p:spPr>
          <a:xfrm>
            <a:off x="838200" y="365125"/>
            <a:ext cx="10515600" cy="1325563"/>
          </a:xfrm>
        </p:spPr>
        <p:txBody>
          <a:bodyPr>
            <a:normAutofit/>
          </a:bodyPr>
          <a:lstStyle/>
          <a:p>
            <a:r>
              <a:rPr lang="de-DE" sz="4200" dirty="0"/>
              <a:t>SAPUI5 – Historisch</a:t>
            </a:r>
          </a:p>
        </p:txBody>
      </p:sp>
      <p:sp>
        <p:nvSpPr>
          <p:cNvPr id="43" name="sketch line">
            <a:extLst>
              <a:ext uri="{FF2B5EF4-FFF2-40B4-BE49-F238E27FC236}">
                <a16:creationId xmlns:a16="http://schemas.microsoft.com/office/drawing/2014/main" id="{E16785C2-6D2A-90B3-84B9-544449888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BDAECA9-BA64-545E-CA52-620E9C44DCC6}"/>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SAPUI5 wurde von SAP entwickelt, um den Bedarf an modernen Webanwendungen zu decken.</a:t>
            </a:r>
          </a:p>
          <a:p>
            <a:r>
              <a:rPr lang="de-DE" sz="2200" kern="0" dirty="0">
                <a:solidFill>
                  <a:sysClr val="windowText" lastClr="000000"/>
                </a:solidFill>
                <a:latin typeface="Arial"/>
                <a:cs typeface="Arial"/>
              </a:rPr>
              <a:t>Erstveröffentlichung im Jahr 2011.</a:t>
            </a:r>
          </a:p>
          <a:p>
            <a:r>
              <a:rPr lang="de-DE" sz="2200" kern="0" dirty="0">
                <a:solidFill>
                  <a:sysClr val="windowText" lastClr="000000"/>
                </a:solidFill>
                <a:latin typeface="Arial"/>
                <a:cs typeface="Arial"/>
              </a:rPr>
              <a:t>Basierend auf offenen Webstandards wie HTML5, CSS und JavaScript.</a:t>
            </a:r>
          </a:p>
          <a:p>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Es gibt eine </a:t>
            </a:r>
            <a:r>
              <a:rPr lang="de-DE" sz="2200" kern="0" dirty="0" err="1">
                <a:solidFill>
                  <a:sysClr val="windowText" lastClr="000000"/>
                </a:solidFill>
                <a:latin typeface="Arial"/>
                <a:cs typeface="Arial"/>
              </a:rPr>
              <a:t>OpenSource</a:t>
            </a:r>
            <a:r>
              <a:rPr lang="de-DE" sz="2200" kern="0" dirty="0">
                <a:solidFill>
                  <a:sysClr val="windowText" lastClr="000000"/>
                </a:solidFill>
                <a:latin typeface="Arial"/>
                <a:cs typeface="Arial"/>
              </a:rPr>
              <a:t> Variante (OpenUI5) und eine kommerzielle (SAPUI5)</a:t>
            </a:r>
          </a:p>
          <a:p>
            <a:r>
              <a:rPr lang="de-DE" sz="2200" kern="0" dirty="0">
                <a:solidFill>
                  <a:sysClr val="windowText" lastClr="000000"/>
                </a:solidFill>
                <a:latin typeface="Arial"/>
                <a:cs typeface="Arial"/>
              </a:rPr>
              <a:t>SAPUI5 enthält zusätzliche Controls und Funktionalitäten (z.B. </a:t>
            </a:r>
            <a:r>
              <a:rPr lang="de-DE" sz="2200" kern="0" dirty="0" err="1">
                <a:solidFill>
                  <a:sysClr val="windowText" lastClr="000000"/>
                </a:solidFill>
                <a:latin typeface="Arial"/>
                <a:cs typeface="Arial"/>
              </a:rPr>
              <a:t>SmartControls</a:t>
            </a:r>
            <a:r>
              <a:rPr lang="de-DE" sz="2200" kern="0" dirty="0">
                <a:solidFill>
                  <a:sysClr val="windowText" lastClr="000000"/>
                </a:solidFill>
                <a:latin typeface="Arial"/>
                <a:cs typeface="Arial"/>
              </a:rPr>
              <a:t> um das Aussehen in der UI per Backend Annotationen zu definieren)</a:t>
            </a:r>
          </a:p>
        </p:txBody>
      </p:sp>
    </p:spTree>
    <p:extLst>
      <p:ext uri="{BB962C8B-B14F-4D97-AF65-F5344CB8AC3E}">
        <p14:creationId xmlns:p14="http://schemas.microsoft.com/office/powerpoint/2010/main" val="2458594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2C5ECE-FD5F-6433-B6D8-2A6006694998}"/>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0AC833C4-05B4-020A-07B2-2A80E3102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3490CE0-2386-CAC9-89AD-19C1B7398889}"/>
              </a:ext>
            </a:extLst>
          </p:cNvPr>
          <p:cNvSpPr>
            <a:spLocks noGrp="1"/>
          </p:cNvSpPr>
          <p:nvPr>
            <p:ph type="ctrTitle"/>
          </p:nvPr>
        </p:nvSpPr>
        <p:spPr>
          <a:xfrm>
            <a:off x="643468" y="643467"/>
            <a:ext cx="6552860" cy="4567137"/>
          </a:xfrm>
        </p:spPr>
        <p:txBody>
          <a:bodyPr>
            <a:normAutofit/>
          </a:bodyPr>
          <a:lstStyle/>
          <a:p>
            <a:pPr algn="l"/>
            <a:r>
              <a:rPr lang="de-DE" sz="4400" dirty="0"/>
              <a:t>1. HTML5 und JavaScript </a:t>
            </a:r>
            <a:br>
              <a:rPr lang="de-DE" sz="4400" dirty="0"/>
            </a:br>
            <a:endParaRPr lang="de-DE" sz="4400" dirty="0"/>
          </a:p>
        </p:txBody>
      </p:sp>
      <p:sp>
        <p:nvSpPr>
          <p:cNvPr id="3" name="Untertitel 2">
            <a:extLst>
              <a:ext uri="{FF2B5EF4-FFF2-40B4-BE49-F238E27FC236}">
                <a16:creationId xmlns:a16="http://schemas.microsoft.com/office/drawing/2014/main" id="{53DE4731-73F9-D57A-B7CD-393295B17A03}"/>
              </a:ext>
            </a:extLst>
          </p:cNvPr>
          <p:cNvSpPr>
            <a:spLocks noGrp="1"/>
          </p:cNvSpPr>
          <p:nvPr>
            <p:ph type="subTitle" idx="1"/>
          </p:nvPr>
        </p:nvSpPr>
        <p:spPr>
          <a:xfrm>
            <a:off x="643467" y="5277684"/>
            <a:ext cx="4620584" cy="775494"/>
          </a:xfrm>
        </p:spPr>
        <p:txBody>
          <a:bodyPr>
            <a:normAutofit/>
          </a:bodyPr>
          <a:lstStyle/>
          <a:p>
            <a:pPr algn="l"/>
            <a:r>
              <a:rPr lang="de-DE" dirty="0"/>
              <a:t>Überblick über die Grundlagen</a:t>
            </a:r>
          </a:p>
        </p:txBody>
      </p:sp>
      <p:pic>
        <p:nvPicPr>
          <p:cNvPr id="115" name="Picture 4">
            <a:extLst>
              <a:ext uri="{FF2B5EF4-FFF2-40B4-BE49-F238E27FC236}">
                <a16:creationId xmlns:a16="http://schemas.microsoft.com/office/drawing/2014/main" id="{A7B154E4-596C-8CB4-DA15-D6A1964465E6}"/>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4996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2865F1-69A0-60F9-691D-7FBAF764C84F}"/>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040681C-B23D-0E92-BDAA-3A06ABD88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F77F737-D6C4-C4E1-BEC5-B83C64935EC4}"/>
              </a:ext>
            </a:extLst>
          </p:cNvPr>
          <p:cNvSpPr>
            <a:spLocks noGrp="1"/>
          </p:cNvSpPr>
          <p:nvPr>
            <p:ph type="title"/>
          </p:nvPr>
        </p:nvSpPr>
        <p:spPr>
          <a:xfrm>
            <a:off x="838200" y="365125"/>
            <a:ext cx="10515600" cy="1325563"/>
          </a:xfrm>
        </p:spPr>
        <p:txBody>
          <a:bodyPr>
            <a:normAutofit/>
          </a:bodyPr>
          <a:lstStyle/>
          <a:p>
            <a:r>
              <a:rPr lang="de-DE" sz="4200" dirty="0"/>
              <a:t>Was ist SAPUI5?</a:t>
            </a:r>
          </a:p>
        </p:txBody>
      </p:sp>
      <p:sp>
        <p:nvSpPr>
          <p:cNvPr id="43" name="sketch line">
            <a:extLst>
              <a:ext uri="{FF2B5EF4-FFF2-40B4-BE49-F238E27FC236}">
                <a16:creationId xmlns:a16="http://schemas.microsoft.com/office/drawing/2014/main" id="{D1F65424-434B-1358-C0CC-5FD5A5638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AF981E5-FE67-DAD5-9BD5-80137000DBA1}"/>
              </a:ext>
            </a:extLst>
          </p:cNvPr>
          <p:cNvSpPr>
            <a:spLocks noGrp="1"/>
          </p:cNvSpPr>
          <p:nvPr>
            <p:ph idx="1"/>
          </p:nvPr>
        </p:nvSpPr>
        <p:spPr>
          <a:xfrm>
            <a:off x="838200" y="1920331"/>
            <a:ext cx="10515600" cy="4251960"/>
          </a:xfrm>
        </p:spPr>
        <p:txBody>
          <a:bodyPr>
            <a:normAutofit/>
          </a:bodyPr>
          <a:lstStyle/>
          <a:p>
            <a:r>
              <a:rPr lang="de-DE" sz="2200" kern="0" dirty="0">
                <a:solidFill>
                  <a:schemeClr val="accent2">
                    <a:lumMod val="75000"/>
                  </a:schemeClr>
                </a:solidFill>
                <a:latin typeface="Arial"/>
                <a:cs typeface="Arial"/>
              </a:rPr>
              <a:t>SAPUI5 ist eine clientseitige, auf HTML5 und JavaScript basierende Rendering-Bibliothek und ein Programmiermodell / Framework, das für die Nutzung von SAP-Daten optimiert ist.</a:t>
            </a:r>
          </a:p>
          <a:p>
            <a:r>
              <a:rPr lang="de-DE" sz="2200" kern="0" dirty="0">
                <a:solidFill>
                  <a:sysClr val="windowText" lastClr="000000"/>
                </a:solidFill>
                <a:latin typeface="Arial"/>
                <a:cs typeface="Arial"/>
              </a:rPr>
              <a:t>Gut durchdachte API, einfach zu nutzen und zu verwenden </a:t>
            </a:r>
          </a:p>
          <a:p>
            <a:r>
              <a:rPr lang="de-DE" sz="2200" kern="0" dirty="0">
                <a:solidFill>
                  <a:sysClr val="windowText" lastClr="000000"/>
                </a:solidFill>
                <a:latin typeface="Arial"/>
                <a:cs typeface="Arial"/>
              </a:rPr>
              <a:t>Erweiterbare UI-Komponentenmodelle, einschließlich </a:t>
            </a:r>
            <a:r>
              <a:rPr lang="de-DE" sz="2200" kern="0" dirty="0" err="1">
                <a:solidFill>
                  <a:sysClr val="windowText" lastClr="000000"/>
                </a:solidFill>
                <a:latin typeface="Arial"/>
                <a:cs typeface="Arial"/>
              </a:rPr>
              <a:t>Tooling</a:t>
            </a:r>
            <a:r>
              <a:rPr lang="de-DE" sz="2200" kern="0" dirty="0">
                <a:solidFill>
                  <a:sysClr val="windowText" lastClr="000000"/>
                </a:solidFill>
                <a:latin typeface="Arial"/>
                <a:cs typeface="Arial"/>
              </a:rPr>
              <a:t>-Unterstützung</a:t>
            </a:r>
          </a:p>
          <a:p>
            <a:r>
              <a:rPr lang="de-DE" sz="2200" kern="0" dirty="0">
                <a:solidFill>
                  <a:sysClr val="windowText" lastClr="000000"/>
                </a:solidFill>
                <a:latin typeface="Arial"/>
                <a:cs typeface="Arial"/>
              </a:rPr>
              <a:t>Hohe Leistung, SAP-Produktstandard-konform </a:t>
            </a:r>
          </a:p>
          <a:p>
            <a:r>
              <a:rPr lang="de-DE" sz="2200" kern="0" dirty="0">
                <a:solidFill>
                  <a:sysClr val="windowText" lastClr="000000"/>
                </a:solidFill>
                <a:latin typeface="Arial"/>
                <a:cs typeface="Arial"/>
              </a:rPr>
              <a:t>Leistungsstarke </a:t>
            </a:r>
            <a:r>
              <a:rPr lang="de-DE" sz="2200" kern="0" dirty="0" err="1">
                <a:solidFill>
                  <a:sysClr val="windowText" lastClr="000000"/>
                </a:solidFill>
                <a:latin typeface="Arial"/>
                <a:cs typeface="Arial"/>
              </a:rPr>
              <a:t>Theming</a:t>
            </a:r>
            <a:r>
              <a:rPr lang="de-DE" sz="2200" kern="0" dirty="0">
                <a:solidFill>
                  <a:sysClr val="windowText" lastClr="000000"/>
                </a:solidFill>
                <a:latin typeface="Arial"/>
                <a:cs typeface="Arial"/>
              </a:rPr>
              <a:t>-Unterstützung auf CSS-Basis </a:t>
            </a:r>
          </a:p>
          <a:p>
            <a:r>
              <a:rPr lang="de-DE" sz="2200" kern="0" dirty="0">
                <a:solidFill>
                  <a:sysClr val="windowText" lastClr="000000"/>
                </a:solidFill>
                <a:latin typeface="Arial"/>
                <a:cs typeface="Arial"/>
              </a:rPr>
              <a:t>Bietet Ajax-Funktionen </a:t>
            </a:r>
          </a:p>
          <a:p>
            <a:r>
              <a:rPr lang="de-DE" sz="2200" kern="0" dirty="0">
                <a:solidFill>
                  <a:sysClr val="windowText" lastClr="000000"/>
                </a:solidFill>
                <a:latin typeface="Arial"/>
                <a:cs typeface="Arial"/>
              </a:rPr>
              <a:t>Basiert auf offenen Standards wie </a:t>
            </a:r>
            <a:r>
              <a:rPr lang="de-DE" sz="2200" kern="0" dirty="0" err="1">
                <a:solidFill>
                  <a:sysClr val="windowText" lastClr="000000"/>
                </a:solidFill>
                <a:latin typeface="Arial"/>
                <a:cs typeface="Arial"/>
              </a:rPr>
              <a:t>OpenAjax</a:t>
            </a:r>
            <a:r>
              <a:rPr lang="de-DE" sz="2200" kern="0" dirty="0">
                <a:solidFill>
                  <a:sysClr val="windowText" lastClr="000000"/>
                </a:solidFill>
                <a:latin typeface="Arial"/>
                <a:cs typeface="Arial"/>
              </a:rPr>
              <a:t>, JavaScript, CSS, HTML 5 usw. </a:t>
            </a:r>
          </a:p>
          <a:p>
            <a:r>
              <a:rPr lang="de-DE" sz="2200" kern="0" dirty="0">
                <a:solidFill>
                  <a:sysClr val="windowText" lastClr="000000"/>
                </a:solidFill>
                <a:latin typeface="Arial"/>
                <a:cs typeface="Arial"/>
              </a:rPr>
              <a:t>Verwendung und Einbindung der beliebten </a:t>
            </a:r>
            <a:r>
              <a:rPr lang="de-DE" sz="2200" kern="0" dirty="0" err="1">
                <a:solidFill>
                  <a:sysClr val="windowText" lastClr="000000"/>
                </a:solidFill>
                <a:latin typeface="Arial"/>
                <a:cs typeface="Arial"/>
              </a:rPr>
              <a:t>jQuery</a:t>
            </a:r>
            <a:r>
              <a:rPr lang="de-DE" sz="2200" kern="0" dirty="0">
                <a:solidFill>
                  <a:sysClr val="windowText" lastClr="000000"/>
                </a:solidFill>
                <a:latin typeface="Arial"/>
                <a:cs typeface="Arial"/>
              </a:rPr>
              <a:t>-Bibliothek</a:t>
            </a:r>
          </a:p>
        </p:txBody>
      </p:sp>
      <p:pic>
        <p:nvPicPr>
          <p:cNvPr id="3074" name="Picture 2">
            <a:extLst>
              <a:ext uri="{FF2B5EF4-FFF2-40B4-BE49-F238E27FC236}">
                <a16:creationId xmlns:a16="http://schemas.microsoft.com/office/drawing/2014/main" id="{124632C7-57CC-B1F3-B678-D635415D3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7758" y="75163"/>
            <a:ext cx="1358083" cy="152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90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83AE87-8BEB-5B8E-B6B2-C1F982C921D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9502C33-B30B-D198-73F1-55F0F0687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6EDE103-2C7B-F9E1-7677-089EC12A5C13}"/>
              </a:ext>
            </a:extLst>
          </p:cNvPr>
          <p:cNvSpPr>
            <a:spLocks noGrp="1"/>
          </p:cNvSpPr>
          <p:nvPr>
            <p:ph type="title"/>
          </p:nvPr>
        </p:nvSpPr>
        <p:spPr>
          <a:xfrm>
            <a:off x="838200" y="365125"/>
            <a:ext cx="10515600" cy="1325563"/>
          </a:xfrm>
        </p:spPr>
        <p:txBody>
          <a:bodyPr>
            <a:normAutofit/>
          </a:bodyPr>
          <a:lstStyle/>
          <a:p>
            <a:r>
              <a:rPr lang="de-DE" sz="4200" dirty="0"/>
              <a:t>Was ist SAPUI5?</a:t>
            </a:r>
          </a:p>
        </p:txBody>
      </p:sp>
      <p:sp>
        <p:nvSpPr>
          <p:cNvPr id="43" name="sketch line">
            <a:extLst>
              <a:ext uri="{FF2B5EF4-FFF2-40B4-BE49-F238E27FC236}">
                <a16:creationId xmlns:a16="http://schemas.microsoft.com/office/drawing/2014/main" id="{ACAAE56C-3F46-ECAC-ADF5-4243069A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object 10">
            <a:extLst>
              <a:ext uri="{FF2B5EF4-FFF2-40B4-BE49-F238E27FC236}">
                <a16:creationId xmlns:a16="http://schemas.microsoft.com/office/drawing/2014/main" id="{42113C8C-B014-E796-5D6E-40D23CD48179}"/>
              </a:ext>
            </a:extLst>
          </p:cNvPr>
          <p:cNvPicPr>
            <a:picLocks noGrp="1"/>
          </p:cNvPicPr>
          <p:nvPr>
            <p:ph idx="1"/>
          </p:nvPr>
        </p:nvPicPr>
        <p:blipFill>
          <a:blip r:embed="rId3" cstate="print"/>
          <a:stretch>
            <a:fillRect/>
          </a:stretch>
        </p:blipFill>
        <p:spPr>
          <a:xfrm>
            <a:off x="1270907" y="2055813"/>
            <a:ext cx="6621855" cy="4377154"/>
          </a:xfrm>
          <a:prstGeom prst="rect">
            <a:avLst/>
          </a:prstGeom>
        </p:spPr>
      </p:pic>
    </p:spTree>
    <p:extLst>
      <p:ext uri="{BB962C8B-B14F-4D97-AF65-F5344CB8AC3E}">
        <p14:creationId xmlns:p14="http://schemas.microsoft.com/office/powerpoint/2010/main" val="2881206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D4EDB-AF6B-7789-257A-6FF7C2A41D4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35A4074-0FBC-1CB3-7587-A8FC2AF14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CDBEC18-D7BA-441D-8E9B-ABE9FB57404F}"/>
              </a:ext>
            </a:extLst>
          </p:cNvPr>
          <p:cNvSpPr>
            <a:spLocks noGrp="1"/>
          </p:cNvSpPr>
          <p:nvPr>
            <p:ph type="title"/>
          </p:nvPr>
        </p:nvSpPr>
        <p:spPr>
          <a:xfrm>
            <a:off x="838200" y="365125"/>
            <a:ext cx="10515600" cy="1325563"/>
          </a:xfrm>
        </p:spPr>
        <p:txBody>
          <a:bodyPr>
            <a:normAutofit/>
          </a:bodyPr>
          <a:lstStyle/>
          <a:p>
            <a:r>
              <a:rPr lang="de-DE" sz="4200" dirty="0"/>
              <a:t>SAPUI5 – Wichtigste Bausteine</a:t>
            </a:r>
          </a:p>
        </p:txBody>
      </p:sp>
      <p:sp>
        <p:nvSpPr>
          <p:cNvPr id="43" name="sketch line">
            <a:extLst>
              <a:ext uri="{FF2B5EF4-FFF2-40B4-BE49-F238E27FC236}">
                <a16:creationId xmlns:a16="http://schemas.microsoft.com/office/drawing/2014/main" id="{3E34D588-2C60-59CD-F64C-1D0765D4D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Grafik 4">
            <a:extLst>
              <a:ext uri="{FF2B5EF4-FFF2-40B4-BE49-F238E27FC236}">
                <a16:creationId xmlns:a16="http://schemas.microsoft.com/office/drawing/2014/main" id="{8A0FC4B1-9FDE-9CEF-AC40-C70CC79F0AC4}"/>
              </a:ext>
            </a:extLst>
          </p:cNvPr>
          <p:cNvPicPr>
            <a:picLocks noChangeAspect="1"/>
          </p:cNvPicPr>
          <p:nvPr/>
        </p:nvPicPr>
        <p:blipFill>
          <a:blip r:embed="rId3"/>
          <a:stretch>
            <a:fillRect/>
          </a:stretch>
        </p:blipFill>
        <p:spPr>
          <a:xfrm>
            <a:off x="1155072" y="1920331"/>
            <a:ext cx="9654766" cy="4282419"/>
          </a:xfrm>
          <a:prstGeom prst="rect">
            <a:avLst/>
          </a:prstGeom>
        </p:spPr>
      </p:pic>
    </p:spTree>
    <p:extLst>
      <p:ext uri="{BB962C8B-B14F-4D97-AF65-F5344CB8AC3E}">
        <p14:creationId xmlns:p14="http://schemas.microsoft.com/office/powerpoint/2010/main" val="3455615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38BE47-A4A4-695E-5F5A-A99474A65AD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1BFD396-5DFC-651D-D3A2-DA74FDDC4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5C1B114-9995-A438-2307-4D09CACA1D21}"/>
              </a:ext>
            </a:extLst>
          </p:cNvPr>
          <p:cNvSpPr>
            <a:spLocks noGrp="1"/>
          </p:cNvSpPr>
          <p:nvPr>
            <p:ph type="title"/>
          </p:nvPr>
        </p:nvSpPr>
        <p:spPr>
          <a:xfrm>
            <a:off x="838200" y="365125"/>
            <a:ext cx="10515600" cy="1325563"/>
          </a:xfrm>
        </p:spPr>
        <p:txBody>
          <a:bodyPr>
            <a:normAutofit/>
          </a:bodyPr>
          <a:lstStyle/>
          <a:p>
            <a:r>
              <a:rPr lang="de-DE" sz="4200" dirty="0"/>
              <a:t>SAPUI5 – Wichtigste Bausteine</a:t>
            </a:r>
          </a:p>
        </p:txBody>
      </p:sp>
      <p:sp>
        <p:nvSpPr>
          <p:cNvPr id="43" name="sketch line">
            <a:extLst>
              <a:ext uri="{FF2B5EF4-FFF2-40B4-BE49-F238E27FC236}">
                <a16:creationId xmlns:a16="http://schemas.microsoft.com/office/drawing/2014/main" id="{C25E871E-6D4A-9F98-9862-139D07471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Grafik 5">
            <a:extLst>
              <a:ext uri="{FF2B5EF4-FFF2-40B4-BE49-F238E27FC236}">
                <a16:creationId xmlns:a16="http://schemas.microsoft.com/office/drawing/2014/main" id="{6EFE00CD-0977-29C9-02F0-2DA3FB3899CF}"/>
              </a:ext>
            </a:extLst>
          </p:cNvPr>
          <p:cNvPicPr>
            <a:picLocks noChangeAspect="1"/>
          </p:cNvPicPr>
          <p:nvPr/>
        </p:nvPicPr>
        <p:blipFill>
          <a:blip r:embed="rId3"/>
          <a:stretch>
            <a:fillRect/>
          </a:stretch>
        </p:blipFill>
        <p:spPr>
          <a:xfrm>
            <a:off x="1370018" y="1768280"/>
            <a:ext cx="8516365" cy="5210146"/>
          </a:xfrm>
          <a:prstGeom prst="rect">
            <a:avLst/>
          </a:prstGeom>
        </p:spPr>
      </p:pic>
    </p:spTree>
    <p:extLst>
      <p:ext uri="{BB962C8B-B14F-4D97-AF65-F5344CB8AC3E}">
        <p14:creationId xmlns:p14="http://schemas.microsoft.com/office/powerpoint/2010/main" val="2431542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67B99-5936-906B-F487-7B899980925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ED145FB-90CD-F042-9E63-8F824839D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852C33C-EEC9-2A43-FCF1-442FF6CCE603}"/>
              </a:ext>
            </a:extLst>
          </p:cNvPr>
          <p:cNvSpPr>
            <a:spLocks noGrp="1"/>
          </p:cNvSpPr>
          <p:nvPr>
            <p:ph type="title"/>
          </p:nvPr>
        </p:nvSpPr>
        <p:spPr>
          <a:xfrm>
            <a:off x="838200" y="365125"/>
            <a:ext cx="10515600" cy="1325563"/>
          </a:xfrm>
        </p:spPr>
        <p:txBody>
          <a:bodyPr>
            <a:normAutofit/>
          </a:bodyPr>
          <a:lstStyle/>
          <a:p>
            <a:r>
              <a:rPr lang="de-DE" sz="4200" dirty="0"/>
              <a:t>SAPUI5 – Unterschiede SAPUI5 </a:t>
            </a:r>
            <a:r>
              <a:rPr lang="de-DE" sz="4200" dirty="0" err="1"/>
              <a:t>vs</a:t>
            </a:r>
            <a:r>
              <a:rPr lang="de-DE" sz="4200" dirty="0"/>
              <a:t> OpenUI5</a:t>
            </a:r>
          </a:p>
        </p:txBody>
      </p:sp>
      <p:sp>
        <p:nvSpPr>
          <p:cNvPr id="43" name="sketch line">
            <a:extLst>
              <a:ext uri="{FF2B5EF4-FFF2-40B4-BE49-F238E27FC236}">
                <a16:creationId xmlns:a16="http://schemas.microsoft.com/office/drawing/2014/main" id="{9210B96C-3C57-A543-88A8-50FC625B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Grafik 3">
            <a:extLst>
              <a:ext uri="{FF2B5EF4-FFF2-40B4-BE49-F238E27FC236}">
                <a16:creationId xmlns:a16="http://schemas.microsoft.com/office/drawing/2014/main" id="{99FB9440-AC1B-2693-0C20-9B895A21872D}"/>
              </a:ext>
            </a:extLst>
          </p:cNvPr>
          <p:cNvPicPr>
            <a:picLocks noChangeAspect="1"/>
          </p:cNvPicPr>
          <p:nvPr/>
        </p:nvPicPr>
        <p:blipFill>
          <a:blip r:embed="rId3"/>
          <a:stretch>
            <a:fillRect/>
          </a:stretch>
        </p:blipFill>
        <p:spPr>
          <a:xfrm>
            <a:off x="838200" y="2055813"/>
            <a:ext cx="9655210" cy="4234333"/>
          </a:xfrm>
          <a:prstGeom prst="rect">
            <a:avLst/>
          </a:prstGeom>
        </p:spPr>
      </p:pic>
    </p:spTree>
    <p:extLst>
      <p:ext uri="{BB962C8B-B14F-4D97-AF65-F5344CB8AC3E}">
        <p14:creationId xmlns:p14="http://schemas.microsoft.com/office/powerpoint/2010/main" val="287494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7CA43-AB91-ADAC-1A0A-FD907301D7C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99A86E8-8D92-6E9F-2E89-C2633196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4C84713-3DB5-AC93-9869-6896204EE898}"/>
              </a:ext>
            </a:extLst>
          </p:cNvPr>
          <p:cNvSpPr>
            <a:spLocks noGrp="1"/>
          </p:cNvSpPr>
          <p:nvPr>
            <p:ph type="title"/>
          </p:nvPr>
        </p:nvSpPr>
        <p:spPr>
          <a:xfrm>
            <a:off x="838200" y="365125"/>
            <a:ext cx="10515600" cy="1325563"/>
          </a:xfrm>
        </p:spPr>
        <p:txBody>
          <a:bodyPr>
            <a:normAutofit/>
          </a:bodyPr>
          <a:lstStyle/>
          <a:p>
            <a:r>
              <a:rPr lang="de-DE" sz="4200" dirty="0"/>
              <a:t>SAPUI5 – SAPUI5 Architektur</a:t>
            </a:r>
          </a:p>
        </p:txBody>
      </p:sp>
      <p:sp>
        <p:nvSpPr>
          <p:cNvPr id="43" name="sketch line">
            <a:extLst>
              <a:ext uri="{FF2B5EF4-FFF2-40B4-BE49-F238E27FC236}">
                <a16:creationId xmlns:a16="http://schemas.microsoft.com/office/drawing/2014/main" id="{8F2B9224-A50F-A95A-71FF-BBE2878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Grafik 4">
            <a:extLst>
              <a:ext uri="{FF2B5EF4-FFF2-40B4-BE49-F238E27FC236}">
                <a16:creationId xmlns:a16="http://schemas.microsoft.com/office/drawing/2014/main" id="{81F10CB8-2A66-4253-B151-5926F2860093}"/>
              </a:ext>
            </a:extLst>
          </p:cNvPr>
          <p:cNvPicPr>
            <a:picLocks noChangeAspect="1"/>
          </p:cNvPicPr>
          <p:nvPr/>
        </p:nvPicPr>
        <p:blipFill>
          <a:blip r:embed="rId3"/>
          <a:stretch>
            <a:fillRect/>
          </a:stretch>
        </p:blipFill>
        <p:spPr>
          <a:xfrm>
            <a:off x="3334539" y="1829842"/>
            <a:ext cx="4069231" cy="4507584"/>
          </a:xfrm>
          <a:prstGeom prst="rect">
            <a:avLst/>
          </a:prstGeom>
        </p:spPr>
      </p:pic>
    </p:spTree>
    <p:extLst>
      <p:ext uri="{BB962C8B-B14F-4D97-AF65-F5344CB8AC3E}">
        <p14:creationId xmlns:p14="http://schemas.microsoft.com/office/powerpoint/2010/main" val="361099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C8C3FC-E17B-5FB9-6AB0-5C6B05864B8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A25DDFE-7637-F7CF-D968-C656EEA3E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9AC89C7-F4A6-5563-2928-19EA3FC50FF7}"/>
              </a:ext>
            </a:extLst>
          </p:cNvPr>
          <p:cNvSpPr>
            <a:spLocks noGrp="1"/>
          </p:cNvSpPr>
          <p:nvPr>
            <p:ph type="title"/>
          </p:nvPr>
        </p:nvSpPr>
        <p:spPr>
          <a:xfrm>
            <a:off x="838200" y="365125"/>
            <a:ext cx="10515600" cy="1325563"/>
          </a:xfrm>
        </p:spPr>
        <p:txBody>
          <a:bodyPr>
            <a:normAutofit/>
          </a:bodyPr>
          <a:lstStyle/>
          <a:p>
            <a:r>
              <a:rPr lang="de-DE" sz="4200" dirty="0"/>
              <a:t>SAPUI5 – Warum?</a:t>
            </a:r>
          </a:p>
        </p:txBody>
      </p:sp>
      <p:sp>
        <p:nvSpPr>
          <p:cNvPr id="43" name="sketch line">
            <a:extLst>
              <a:ext uri="{FF2B5EF4-FFF2-40B4-BE49-F238E27FC236}">
                <a16:creationId xmlns:a16="http://schemas.microsoft.com/office/drawing/2014/main" id="{007386C8-11B5-A5C4-ECDF-6D2F123F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9DC2838-AE64-A570-E1C8-3B763AF765FD}"/>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dirty="0">
                <a:solidFill>
                  <a:sysClr val="windowText" lastClr="000000"/>
                </a:solidFill>
                <a:latin typeface="Arial"/>
                <a:cs typeface="Arial"/>
              </a:rPr>
              <a:t>Entwicklung von Unternehmensanwendungen mit einer konsistenten Benutzererfahrung.</a:t>
            </a:r>
          </a:p>
          <a:p>
            <a:pPr algn="l">
              <a:buFont typeface="Arial" panose="020B0604020202020204" pitchFamily="34" charset="0"/>
              <a:buChar char="•"/>
            </a:pPr>
            <a:r>
              <a:rPr lang="de-DE" sz="2200" kern="0" dirty="0">
                <a:solidFill>
                  <a:sysClr val="windowText" lastClr="000000"/>
                </a:solidFill>
                <a:latin typeface="Arial"/>
                <a:cs typeface="Arial"/>
              </a:rPr>
              <a:t>Erstellung von responsiven und plattformunabhängigen Webanwendungen.</a:t>
            </a:r>
          </a:p>
          <a:p>
            <a:pPr algn="l">
              <a:buFont typeface="Arial" panose="020B0604020202020204" pitchFamily="34" charset="0"/>
              <a:buChar char="•"/>
            </a:pPr>
            <a:r>
              <a:rPr lang="de-DE" sz="2200" kern="0" dirty="0">
                <a:solidFill>
                  <a:sysClr val="windowText" lastClr="000000"/>
                </a:solidFill>
                <a:latin typeface="Arial"/>
                <a:cs typeface="Arial"/>
              </a:rPr>
              <a:t>Integration mit SAP-Backend-Systemen wie SAP S/4HANA und SAP Business Suite.</a:t>
            </a:r>
          </a:p>
        </p:txBody>
      </p:sp>
    </p:spTree>
    <p:extLst>
      <p:ext uri="{BB962C8B-B14F-4D97-AF65-F5344CB8AC3E}">
        <p14:creationId xmlns:p14="http://schemas.microsoft.com/office/powerpoint/2010/main" val="292742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3CE60-E0A1-9FEF-1B33-EC59FA5AA7B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512B5E5-1DF7-62AE-C7A5-C665F52BD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697E2F8-8452-9C81-2030-C09416A7E48B}"/>
              </a:ext>
            </a:extLst>
          </p:cNvPr>
          <p:cNvSpPr>
            <a:spLocks noGrp="1"/>
          </p:cNvSpPr>
          <p:nvPr>
            <p:ph type="title"/>
          </p:nvPr>
        </p:nvSpPr>
        <p:spPr>
          <a:xfrm>
            <a:off x="838200" y="365125"/>
            <a:ext cx="10515600" cy="1325563"/>
          </a:xfrm>
        </p:spPr>
        <p:txBody>
          <a:bodyPr>
            <a:normAutofit/>
          </a:bodyPr>
          <a:lstStyle/>
          <a:p>
            <a:r>
              <a:rPr lang="de-DE" sz="4200" dirty="0"/>
              <a:t>SAPUI5 – Key </a:t>
            </a:r>
            <a:r>
              <a:rPr lang="de-DE" sz="4200" dirty="0" err="1"/>
              <a:t>features</a:t>
            </a:r>
            <a:endParaRPr lang="de-DE" sz="4200" dirty="0"/>
          </a:p>
        </p:txBody>
      </p:sp>
      <p:sp>
        <p:nvSpPr>
          <p:cNvPr id="43" name="sketch line">
            <a:extLst>
              <a:ext uri="{FF2B5EF4-FFF2-40B4-BE49-F238E27FC236}">
                <a16:creationId xmlns:a16="http://schemas.microsoft.com/office/drawing/2014/main" id="{51A9EEA5-C9BD-A3BF-B369-95B06150A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Grafik 3">
            <a:extLst>
              <a:ext uri="{FF2B5EF4-FFF2-40B4-BE49-F238E27FC236}">
                <a16:creationId xmlns:a16="http://schemas.microsoft.com/office/drawing/2014/main" id="{760681B3-AA0D-BDBE-8C7B-5F4DAA0DF4C8}"/>
              </a:ext>
            </a:extLst>
          </p:cNvPr>
          <p:cNvPicPr>
            <a:picLocks noChangeAspect="1"/>
          </p:cNvPicPr>
          <p:nvPr/>
        </p:nvPicPr>
        <p:blipFill>
          <a:blip r:embed="rId3"/>
          <a:stretch>
            <a:fillRect/>
          </a:stretch>
        </p:blipFill>
        <p:spPr>
          <a:xfrm>
            <a:off x="3298475" y="2055813"/>
            <a:ext cx="5855440" cy="4072701"/>
          </a:xfrm>
          <a:prstGeom prst="rect">
            <a:avLst/>
          </a:prstGeom>
        </p:spPr>
      </p:pic>
    </p:spTree>
    <p:extLst>
      <p:ext uri="{BB962C8B-B14F-4D97-AF65-F5344CB8AC3E}">
        <p14:creationId xmlns:p14="http://schemas.microsoft.com/office/powerpoint/2010/main" val="2935361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1A8322-EAA7-87DD-D3A1-05B1C5F87C1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52A47ED-0214-A7F8-B024-659BEE01A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43AC673-DC1F-CC8A-9531-A8683010F5A7}"/>
              </a:ext>
            </a:extLst>
          </p:cNvPr>
          <p:cNvSpPr>
            <a:spLocks noGrp="1"/>
          </p:cNvSpPr>
          <p:nvPr>
            <p:ph type="title"/>
          </p:nvPr>
        </p:nvSpPr>
        <p:spPr>
          <a:xfrm>
            <a:off x="838200" y="365125"/>
            <a:ext cx="10515600" cy="1325563"/>
          </a:xfrm>
        </p:spPr>
        <p:txBody>
          <a:bodyPr>
            <a:normAutofit/>
          </a:bodyPr>
          <a:lstStyle/>
          <a:p>
            <a:r>
              <a:rPr lang="de-DE" sz="4200" dirty="0"/>
              <a:t>SAPUI5 – Weitere Features</a:t>
            </a:r>
          </a:p>
        </p:txBody>
      </p:sp>
      <p:sp>
        <p:nvSpPr>
          <p:cNvPr id="43" name="sketch line">
            <a:extLst>
              <a:ext uri="{FF2B5EF4-FFF2-40B4-BE49-F238E27FC236}">
                <a16:creationId xmlns:a16="http://schemas.microsoft.com/office/drawing/2014/main" id="{FF12B9A1-303C-F02D-3968-964C6AD6B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C2161D9-12AD-C7C0-EBC2-C0EA9A1E694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Responsives Design: Anpassung an verschiedene Bildschirmgrößen und Geräte.</a:t>
            </a:r>
          </a:p>
          <a:p>
            <a:r>
              <a:rPr lang="de-DE" sz="2200" kern="0" dirty="0" err="1">
                <a:solidFill>
                  <a:sysClr val="windowText" lastClr="000000"/>
                </a:solidFill>
                <a:latin typeface="Arial"/>
                <a:cs typeface="Arial"/>
              </a:rPr>
              <a:t>Theming</a:t>
            </a:r>
            <a:r>
              <a:rPr lang="de-DE" sz="2200" kern="0" dirty="0">
                <a:solidFill>
                  <a:sysClr val="windowText" lastClr="000000"/>
                </a:solidFill>
                <a:latin typeface="Arial"/>
                <a:cs typeface="Arial"/>
              </a:rPr>
              <a:t>: Anpassbare Themen zur Konsistenz der Benutzeroberfläche.</a:t>
            </a:r>
          </a:p>
          <a:p>
            <a:r>
              <a:rPr lang="de-DE" sz="2200" kern="0" dirty="0">
                <a:solidFill>
                  <a:sysClr val="windowText" lastClr="000000"/>
                </a:solidFill>
                <a:latin typeface="Arial"/>
                <a:cs typeface="Arial"/>
              </a:rPr>
              <a:t>Internationalisierung: Unterstützung mehrerer Sprachen und Kulturen.</a:t>
            </a:r>
          </a:p>
          <a:p>
            <a:r>
              <a:rPr lang="de-DE" sz="2200" kern="0" dirty="0">
                <a:solidFill>
                  <a:sysClr val="windowText" lastClr="000000"/>
                </a:solidFill>
                <a:latin typeface="Arial"/>
                <a:cs typeface="Arial"/>
              </a:rPr>
              <a:t>Zugänglichkeit: Barrierefreie Anwendungen gemäß internationalen Standards.</a:t>
            </a:r>
          </a:p>
          <a:p>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spTree>
    <p:extLst>
      <p:ext uri="{BB962C8B-B14F-4D97-AF65-F5344CB8AC3E}">
        <p14:creationId xmlns:p14="http://schemas.microsoft.com/office/powerpoint/2010/main" val="8967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53752B-9A21-C028-3B09-DC85A59CBFF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14FF8BC-5847-3FAC-303B-513E2490C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CBAAA56-5B13-A028-C30F-CCDC217AD216}"/>
              </a:ext>
            </a:extLst>
          </p:cNvPr>
          <p:cNvSpPr>
            <a:spLocks noGrp="1"/>
          </p:cNvSpPr>
          <p:nvPr>
            <p:ph type="title"/>
          </p:nvPr>
        </p:nvSpPr>
        <p:spPr>
          <a:xfrm>
            <a:off x="838200" y="365125"/>
            <a:ext cx="10515600" cy="1325563"/>
          </a:xfrm>
        </p:spPr>
        <p:txBody>
          <a:bodyPr>
            <a:normAutofit/>
          </a:bodyPr>
          <a:lstStyle/>
          <a:p>
            <a:r>
              <a:rPr lang="de-DE" sz="4200" dirty="0"/>
              <a:t>SAPUI5 – Anwendungsfälle – Fiori Apps</a:t>
            </a:r>
          </a:p>
        </p:txBody>
      </p:sp>
      <p:sp>
        <p:nvSpPr>
          <p:cNvPr id="43" name="sketch line">
            <a:extLst>
              <a:ext uri="{FF2B5EF4-FFF2-40B4-BE49-F238E27FC236}">
                <a16:creationId xmlns:a16="http://schemas.microsoft.com/office/drawing/2014/main" id="{1EB964CF-8D5F-6C53-B5B4-F1483D42F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2AF2361-1029-8D7B-FDD4-F68E8160C4F5}"/>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dirty="0">
                <a:solidFill>
                  <a:sysClr val="windowText" lastClr="000000"/>
                </a:solidFill>
                <a:latin typeface="Arial"/>
                <a:cs typeface="Arial"/>
              </a:rPr>
              <a:t>Haupt-Anwendungsfälle: Fiori Apps</a:t>
            </a:r>
          </a:p>
          <a:p>
            <a:pPr algn="l">
              <a:buFont typeface="Arial" panose="020B0604020202020204" pitchFamily="34" charset="0"/>
              <a:buChar char="•"/>
            </a:pPr>
            <a:r>
              <a:rPr lang="de-DE" sz="2200" kern="0" dirty="0">
                <a:solidFill>
                  <a:sysClr val="windowText" lastClr="000000"/>
                </a:solidFill>
                <a:latin typeface="Arial"/>
                <a:cs typeface="Arial"/>
              </a:rPr>
              <a:t>SAP Fiori ist ein Benutzererlebnis / Designkonzept, das zentral für zahlreiche neue SAP-Anwendungen ist. </a:t>
            </a:r>
          </a:p>
          <a:p>
            <a:pPr algn="l">
              <a:buFont typeface="Arial" panose="020B0604020202020204" pitchFamily="34" charset="0"/>
              <a:buChar char="•"/>
            </a:pPr>
            <a:r>
              <a:rPr lang="de-DE" sz="2200" kern="0" dirty="0">
                <a:solidFill>
                  <a:sysClr val="windowText" lastClr="000000"/>
                </a:solidFill>
                <a:latin typeface="Arial"/>
                <a:cs typeface="Arial"/>
              </a:rPr>
              <a:t>Designprinzipien von SAP Fiori wurden in die von SAPUI5 verwendeten Controls integriert, (früher in </a:t>
            </a:r>
            <a:r>
              <a:rPr lang="de-DE" sz="2200" kern="0" dirty="0" err="1">
                <a:solidFill>
                  <a:sysClr val="windowText" lastClr="000000"/>
                </a:solidFill>
                <a:latin typeface="Arial"/>
                <a:cs typeface="Arial"/>
              </a:rPr>
              <a:t>Theme</a:t>
            </a:r>
            <a:r>
              <a:rPr lang="de-DE" sz="2200" kern="0" dirty="0">
                <a:solidFill>
                  <a:sysClr val="windowText" lastClr="000000"/>
                </a:solidFill>
                <a:latin typeface="Arial"/>
                <a:cs typeface="Arial"/>
              </a:rPr>
              <a:t> Blue Crystal, heute z.B. Fiori_3) </a:t>
            </a:r>
          </a:p>
          <a:p>
            <a:pPr algn="l">
              <a:buFont typeface="Arial" panose="020B0604020202020204" pitchFamily="34" charset="0"/>
              <a:buChar char="•"/>
            </a:pPr>
            <a:r>
              <a:rPr lang="de-DE" sz="2200" kern="0" dirty="0">
                <a:solidFill>
                  <a:sysClr val="windowText" lastClr="000000"/>
                </a:solidFill>
                <a:latin typeface="Arial"/>
                <a:cs typeface="Arial"/>
              </a:rPr>
              <a:t>Deshalb: SAP Fiori und SAPUI5 eng miteinander verbunden, aber technisch voneinander unabhängig. </a:t>
            </a:r>
          </a:p>
          <a:p>
            <a:pPr algn="l">
              <a:buFont typeface="Arial" panose="020B0604020202020204" pitchFamily="34" charset="0"/>
              <a:buChar char="•"/>
            </a:pPr>
            <a:r>
              <a:rPr lang="de-DE" sz="2200" kern="0" dirty="0">
                <a:solidFill>
                  <a:sysClr val="windowText" lastClr="000000"/>
                </a:solidFill>
                <a:latin typeface="Arial"/>
                <a:cs typeface="Arial"/>
              </a:rPr>
              <a:t>Es können z.B. SAPUI5-Anwendungen erstellt werden, die in Look and </a:t>
            </a:r>
            <a:r>
              <a:rPr lang="de-DE" sz="2200" kern="0" dirty="0" err="1">
                <a:solidFill>
                  <a:sysClr val="windowText" lastClr="000000"/>
                </a:solidFill>
                <a:latin typeface="Arial"/>
                <a:cs typeface="Arial"/>
              </a:rPr>
              <a:t>Feel</a:t>
            </a:r>
            <a:r>
              <a:rPr lang="de-DE" sz="2200" kern="0" dirty="0">
                <a:solidFill>
                  <a:sysClr val="windowText" lastClr="000000"/>
                </a:solidFill>
                <a:latin typeface="Arial"/>
                <a:cs typeface="Arial"/>
              </a:rPr>
              <a:t> komplett anders sind als SAP-Fiori-Apps.</a:t>
            </a:r>
          </a:p>
        </p:txBody>
      </p:sp>
    </p:spTree>
    <p:extLst>
      <p:ext uri="{BB962C8B-B14F-4D97-AF65-F5344CB8AC3E}">
        <p14:creationId xmlns:p14="http://schemas.microsoft.com/office/powerpoint/2010/main" val="180513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800AA6-9A9D-3291-61BE-F6B8F5DFCD1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F844EC-B8E5-1D76-7154-DAF48C779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834581D-E5D1-D3E7-3B77-B790D40D3A54}"/>
              </a:ext>
            </a:extLst>
          </p:cNvPr>
          <p:cNvSpPr>
            <a:spLocks noGrp="1"/>
          </p:cNvSpPr>
          <p:nvPr>
            <p:ph type="title"/>
          </p:nvPr>
        </p:nvSpPr>
        <p:spPr>
          <a:xfrm>
            <a:off x="838200" y="365125"/>
            <a:ext cx="10515600" cy="1325563"/>
          </a:xfrm>
        </p:spPr>
        <p:txBody>
          <a:bodyPr>
            <a:normAutofit/>
          </a:bodyPr>
          <a:lstStyle/>
          <a:p>
            <a:r>
              <a:rPr lang="de-DE" sz="5400" dirty="0"/>
              <a:t>HTML5 Grundlagen</a:t>
            </a:r>
          </a:p>
        </p:txBody>
      </p:sp>
      <p:sp>
        <p:nvSpPr>
          <p:cNvPr id="10" name="sketch line">
            <a:extLst>
              <a:ext uri="{FF2B5EF4-FFF2-40B4-BE49-F238E27FC236}">
                <a16:creationId xmlns:a16="http://schemas.microsoft.com/office/drawing/2014/main" id="{8B5DCB5F-B24D-511C-8074-52EEECB8E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03DDEFA5-ABB8-051B-AD77-9AD5397F468B}"/>
              </a:ext>
            </a:extLst>
          </p:cNvPr>
          <p:cNvSpPr>
            <a:spLocks noGrp="1"/>
          </p:cNvSpPr>
          <p:nvPr>
            <p:ph idx="1"/>
          </p:nvPr>
        </p:nvSpPr>
        <p:spPr>
          <a:xfrm>
            <a:off x="838200" y="1929384"/>
            <a:ext cx="5257800" cy="4251960"/>
          </a:xfrm>
        </p:spPr>
        <p:txBody>
          <a:bodyPr>
            <a:normAutofit/>
          </a:bodyPr>
          <a:lstStyle/>
          <a:p>
            <a:pPr>
              <a:lnSpc>
                <a:spcPct val="80000"/>
              </a:lnSpc>
            </a:pPr>
            <a:r>
              <a:rPr lang="de-DE" sz="2200" kern="0" spc="-10" dirty="0">
                <a:solidFill>
                  <a:sysClr val="windowText" lastClr="000000"/>
                </a:solidFill>
                <a:latin typeface="Arial"/>
                <a:cs typeface="Arial"/>
              </a:rPr>
              <a:t>HTML5 ist die neueste Version der Hypertext Markup Language (HTML).</a:t>
            </a:r>
          </a:p>
          <a:p>
            <a:pPr>
              <a:lnSpc>
                <a:spcPct val="80000"/>
              </a:lnSpc>
            </a:pPr>
            <a:r>
              <a:rPr lang="de-DE" sz="2200" kern="0" spc="-10" dirty="0">
                <a:solidFill>
                  <a:sysClr val="windowText" lastClr="000000"/>
                </a:solidFill>
                <a:latin typeface="Arial"/>
                <a:cs typeface="Arial"/>
              </a:rPr>
              <a:t>Es wird verwendet, um die Struktur und den Inhalt von Webseiten zu definieren.</a:t>
            </a:r>
          </a:p>
          <a:p>
            <a:pPr>
              <a:lnSpc>
                <a:spcPct val="80000"/>
              </a:lnSpc>
            </a:pPr>
            <a:r>
              <a:rPr lang="de-DE" sz="2200" kern="0" spc="-10" dirty="0">
                <a:solidFill>
                  <a:sysClr val="windowText" lastClr="000000"/>
                </a:solidFill>
                <a:latin typeface="Arial"/>
                <a:cs typeface="Arial"/>
              </a:rPr>
              <a:t>HTML5 bietet neue Elemente und Attribute, die die Erstellung von modernen, interaktiven Webseiten erleichtern.</a:t>
            </a:r>
          </a:p>
          <a:p>
            <a:pPr algn="l">
              <a:buFont typeface="Arial" panose="020B0604020202020204" pitchFamily="34" charset="0"/>
              <a:buChar char="•"/>
            </a:pPr>
            <a:endParaRPr lang="de-DE" sz="1600" dirty="0">
              <a:solidFill>
                <a:srgbClr val="CCCCCC"/>
              </a:solidFill>
              <a:latin typeface="Segoe WPC"/>
            </a:endParaRPr>
          </a:p>
          <a:p>
            <a:pPr algn="l">
              <a:buFont typeface="Arial" panose="020B0604020202020204" pitchFamily="34" charset="0"/>
              <a:buChar char="•"/>
            </a:pPr>
            <a:endParaRPr lang="de-DE" sz="1600" b="0" i="0" dirty="0">
              <a:solidFill>
                <a:srgbClr val="CCCCCC"/>
              </a:solidFill>
              <a:effectLst/>
              <a:latin typeface="Segoe WPC"/>
            </a:endParaRPr>
          </a:p>
          <a:p>
            <a:pPr algn="l">
              <a:buFont typeface="Arial" panose="020B0604020202020204" pitchFamily="34" charset="0"/>
              <a:buChar char="•"/>
            </a:pPr>
            <a:endParaRPr lang="de-DE" sz="1600" b="0" i="0" dirty="0">
              <a:solidFill>
                <a:srgbClr val="CCCCCC"/>
              </a:solidFill>
              <a:effectLst/>
              <a:latin typeface="Segoe WPC"/>
            </a:endParaRPr>
          </a:p>
          <a:p>
            <a:endParaRPr lang="de-DE" sz="2200" dirty="0"/>
          </a:p>
        </p:txBody>
      </p:sp>
      <p:pic>
        <p:nvPicPr>
          <p:cNvPr id="5" name="Grafik 4">
            <a:extLst>
              <a:ext uri="{FF2B5EF4-FFF2-40B4-BE49-F238E27FC236}">
                <a16:creationId xmlns:a16="http://schemas.microsoft.com/office/drawing/2014/main" id="{2BB65929-6731-3778-CF7B-5ED5177B9FBF}"/>
              </a:ext>
            </a:extLst>
          </p:cNvPr>
          <p:cNvPicPr>
            <a:picLocks noChangeAspect="1"/>
          </p:cNvPicPr>
          <p:nvPr/>
        </p:nvPicPr>
        <p:blipFill>
          <a:blip r:embed="rId2"/>
          <a:stretch>
            <a:fillRect/>
          </a:stretch>
        </p:blipFill>
        <p:spPr>
          <a:xfrm>
            <a:off x="6833096" y="1885032"/>
            <a:ext cx="4520704" cy="4607843"/>
          </a:xfrm>
          <a:prstGeom prst="rect">
            <a:avLst/>
          </a:prstGeom>
        </p:spPr>
      </p:pic>
    </p:spTree>
    <p:extLst>
      <p:ext uri="{BB962C8B-B14F-4D97-AF65-F5344CB8AC3E}">
        <p14:creationId xmlns:p14="http://schemas.microsoft.com/office/powerpoint/2010/main" val="339264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ACBDE1-FBB6-9308-38A2-0FBA5F7C07C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9961C1F-7887-89B3-2315-7F563C93C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165641D-4DD2-08D4-FEB9-2E8B290C9537}"/>
              </a:ext>
            </a:extLst>
          </p:cNvPr>
          <p:cNvSpPr>
            <a:spLocks noGrp="1"/>
          </p:cNvSpPr>
          <p:nvPr>
            <p:ph type="title"/>
          </p:nvPr>
        </p:nvSpPr>
        <p:spPr>
          <a:xfrm>
            <a:off x="838200" y="365125"/>
            <a:ext cx="10515600" cy="1325563"/>
          </a:xfrm>
        </p:spPr>
        <p:txBody>
          <a:bodyPr>
            <a:normAutofit/>
          </a:bodyPr>
          <a:lstStyle/>
          <a:p>
            <a:r>
              <a:rPr lang="de-DE" sz="4200" dirty="0"/>
              <a:t>SAPUI5 – Anwendungsfälle – Fiori Apps</a:t>
            </a:r>
          </a:p>
        </p:txBody>
      </p:sp>
      <p:sp>
        <p:nvSpPr>
          <p:cNvPr id="43" name="sketch line">
            <a:extLst>
              <a:ext uri="{FF2B5EF4-FFF2-40B4-BE49-F238E27FC236}">
                <a16:creationId xmlns:a16="http://schemas.microsoft.com/office/drawing/2014/main" id="{8B3AD0D2-7567-0FE5-F8C4-A475A8DB4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4D088F1-A3DC-C09F-8F96-C2FDB85FA506}"/>
              </a:ext>
            </a:extLst>
          </p:cNvPr>
          <p:cNvSpPr>
            <a:spLocks noGrp="1"/>
          </p:cNvSpPr>
          <p:nvPr>
            <p:ph idx="1"/>
          </p:nvPr>
        </p:nvSpPr>
        <p:spPr>
          <a:xfrm>
            <a:off x="838200" y="1920331"/>
            <a:ext cx="10515600" cy="4251960"/>
          </a:xfrm>
        </p:spPr>
        <p:txBody>
          <a:bodyPr>
            <a:normAutofit lnSpcReduction="10000"/>
          </a:bodyPr>
          <a:lstStyle/>
          <a:p>
            <a:pPr algn="l">
              <a:buFont typeface="Arial" panose="020B0604020202020204" pitchFamily="34" charset="0"/>
              <a:buChar char="•"/>
            </a:pPr>
            <a:r>
              <a:rPr lang="de-DE" sz="2200" kern="0" dirty="0">
                <a:solidFill>
                  <a:sysClr val="windowText" lastClr="000000"/>
                </a:solidFill>
                <a:latin typeface="Arial"/>
                <a:cs typeface="Arial"/>
              </a:rPr>
              <a:t>Es gibt drei klassische Typen von SAP-Fiori-Apps:</a:t>
            </a:r>
          </a:p>
          <a:p>
            <a:pPr algn="l">
              <a:buFont typeface="Arial" panose="020B0604020202020204" pitchFamily="34" charset="0"/>
              <a:buChar char="•"/>
            </a:pPr>
            <a:r>
              <a:rPr lang="de-DE" sz="2200" kern="0" dirty="0">
                <a:solidFill>
                  <a:sysClr val="windowText" lastClr="000000"/>
                </a:solidFill>
                <a:latin typeface="Arial"/>
                <a:cs typeface="Arial"/>
              </a:rPr>
              <a:t> Transaktionale Apps</a:t>
            </a:r>
          </a:p>
          <a:p>
            <a:pPr lvl="1"/>
            <a:r>
              <a:rPr lang="de-DE" sz="1800" kern="0" dirty="0">
                <a:solidFill>
                  <a:sysClr val="windowText" lastClr="000000"/>
                </a:solidFill>
                <a:latin typeface="Arial"/>
                <a:cs typeface="Arial"/>
              </a:rPr>
              <a:t>Transaktionale Apps ermöglichen die Durchführung transaktionaler Aufgaben, wie z.B. die Erteilung oder Genehmigung eines Auftrags.</a:t>
            </a:r>
          </a:p>
          <a:p>
            <a:pPr algn="l">
              <a:buFont typeface="Arial" panose="020B0604020202020204" pitchFamily="34" charset="0"/>
              <a:buChar char="•"/>
            </a:pPr>
            <a:r>
              <a:rPr lang="de-DE" sz="2200" kern="0" dirty="0">
                <a:solidFill>
                  <a:sysClr val="windowText" lastClr="000000"/>
                </a:solidFill>
                <a:latin typeface="Arial"/>
                <a:cs typeface="Arial"/>
              </a:rPr>
              <a:t> Infoblatt-Apps</a:t>
            </a:r>
          </a:p>
          <a:p>
            <a:pPr lvl="1"/>
            <a:r>
              <a:rPr lang="de-DE" sz="1800" kern="0" dirty="0">
                <a:solidFill>
                  <a:sysClr val="windowText" lastClr="000000"/>
                </a:solidFill>
                <a:latin typeface="Arial"/>
                <a:cs typeface="Arial"/>
              </a:rPr>
              <a:t>In Infoblatt-Apps werden Informationen und wichtige Fakten über zentrale, in Geschäftsprozessen verwendete Objekte angezeigt.</a:t>
            </a:r>
          </a:p>
          <a:p>
            <a:pPr algn="l">
              <a:buFont typeface="Arial" panose="020B0604020202020204" pitchFamily="34" charset="0"/>
              <a:buChar char="•"/>
            </a:pPr>
            <a:r>
              <a:rPr lang="de-DE" sz="2200" kern="0" dirty="0">
                <a:solidFill>
                  <a:sysClr val="windowText" lastClr="000000"/>
                </a:solidFill>
                <a:latin typeface="Arial"/>
                <a:cs typeface="Arial"/>
              </a:rPr>
              <a:t> Analytische Apps</a:t>
            </a:r>
          </a:p>
          <a:p>
            <a:pPr lvl="1"/>
            <a:r>
              <a:rPr lang="de-DE" sz="1800" kern="0" dirty="0">
                <a:solidFill>
                  <a:sysClr val="windowText" lastClr="000000"/>
                </a:solidFill>
                <a:latin typeface="Arial"/>
                <a:cs typeface="Arial"/>
              </a:rPr>
              <a:t>Analytische Apps ermöglichen Ihnen das Sammeln und Analysieren von Daten aus Echtzeitprozessen Ihres Geschäfts.</a:t>
            </a:r>
          </a:p>
          <a:p>
            <a:pPr lvl="1"/>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Alle verfügbaren SAP Standard Fiori Apps findet man unter: </a:t>
            </a:r>
            <a:r>
              <a:rPr lang="de-DE" sz="2200" kern="0" dirty="0">
                <a:solidFill>
                  <a:sysClr val="windowText" lastClr="000000"/>
                </a:solidFill>
                <a:latin typeface="Arial"/>
                <a:cs typeface="Arial"/>
                <a:hlinkClick r:id="rId3"/>
              </a:rPr>
              <a:t>https://fioriappslibrary.hana.ondemand.com/</a:t>
            </a:r>
            <a:r>
              <a:rPr lang="de-DE" dirty="0">
                <a:latin typeface="Arial" panose="020B0604020202020204" pitchFamily="34" charset="0"/>
                <a:cs typeface="Times New Roman" panose="02020603050405020304" pitchFamily="18" charset="0"/>
              </a:rPr>
              <a:t> </a:t>
            </a: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69139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085ACF-3CB1-9FA6-99B4-3BB0850B631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32D6F7F-D93E-526F-6B42-A14773F77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1118A6B-1D00-84BB-4B36-C240C5AA5406}"/>
              </a:ext>
            </a:extLst>
          </p:cNvPr>
          <p:cNvSpPr>
            <a:spLocks noGrp="1"/>
          </p:cNvSpPr>
          <p:nvPr>
            <p:ph type="title"/>
          </p:nvPr>
        </p:nvSpPr>
        <p:spPr>
          <a:xfrm>
            <a:off x="838200" y="365125"/>
            <a:ext cx="10515600" cy="1325563"/>
          </a:xfrm>
        </p:spPr>
        <p:txBody>
          <a:bodyPr>
            <a:normAutofit/>
          </a:bodyPr>
          <a:lstStyle/>
          <a:p>
            <a:r>
              <a:rPr lang="de-DE" sz="4200" dirty="0"/>
              <a:t>SAPUI5 – Bsp.: SAP Fiori Standard App</a:t>
            </a:r>
          </a:p>
        </p:txBody>
      </p:sp>
      <p:sp>
        <p:nvSpPr>
          <p:cNvPr id="43" name="sketch line">
            <a:extLst>
              <a:ext uri="{FF2B5EF4-FFF2-40B4-BE49-F238E27FC236}">
                <a16:creationId xmlns:a16="http://schemas.microsoft.com/office/drawing/2014/main" id="{1245916D-1BC3-DBF7-A2B6-AA81D10CC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nhaltsplatzhalter 3">
            <a:extLst>
              <a:ext uri="{FF2B5EF4-FFF2-40B4-BE49-F238E27FC236}">
                <a16:creationId xmlns:a16="http://schemas.microsoft.com/office/drawing/2014/main" id="{96398A26-61D2-74C1-1904-6F571579AF7C}"/>
              </a:ext>
            </a:extLst>
          </p:cNvPr>
          <p:cNvPicPr>
            <a:picLocks noGrp="1" noChangeAspect="1"/>
          </p:cNvPicPr>
          <p:nvPr>
            <p:ph idx="1"/>
          </p:nvPr>
        </p:nvPicPr>
        <p:blipFill>
          <a:blip r:embed="rId3"/>
          <a:stretch>
            <a:fillRect/>
          </a:stretch>
        </p:blipFill>
        <p:spPr>
          <a:xfrm>
            <a:off x="1659404" y="1837563"/>
            <a:ext cx="8160872" cy="4738728"/>
          </a:xfrm>
        </p:spPr>
      </p:pic>
    </p:spTree>
    <p:extLst>
      <p:ext uri="{BB962C8B-B14F-4D97-AF65-F5344CB8AC3E}">
        <p14:creationId xmlns:p14="http://schemas.microsoft.com/office/powerpoint/2010/main" val="51130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8BEE1-E997-D89F-2093-A6F62F38136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E7108F0-2726-B205-4B7C-9C1224F51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4A326A9-0A1B-ED7F-7E16-4280B0DABB0D}"/>
              </a:ext>
            </a:extLst>
          </p:cNvPr>
          <p:cNvSpPr>
            <a:spLocks noGrp="1"/>
          </p:cNvSpPr>
          <p:nvPr>
            <p:ph type="title"/>
          </p:nvPr>
        </p:nvSpPr>
        <p:spPr>
          <a:xfrm>
            <a:off x="838200" y="365125"/>
            <a:ext cx="10515600" cy="1325563"/>
          </a:xfrm>
        </p:spPr>
        <p:txBody>
          <a:bodyPr>
            <a:normAutofit/>
          </a:bodyPr>
          <a:lstStyle/>
          <a:p>
            <a:r>
              <a:rPr lang="de-DE" sz="4200" dirty="0"/>
              <a:t>SAPUI5 – Bsp.: SAP Fiori Standard App</a:t>
            </a:r>
          </a:p>
        </p:txBody>
      </p:sp>
      <p:sp>
        <p:nvSpPr>
          <p:cNvPr id="43" name="sketch line">
            <a:extLst>
              <a:ext uri="{FF2B5EF4-FFF2-40B4-BE49-F238E27FC236}">
                <a16:creationId xmlns:a16="http://schemas.microsoft.com/office/drawing/2014/main" id="{0658DE84-F666-D6C6-6892-81F7BBF2E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nhaltsplatzhalter 3">
            <a:extLst>
              <a:ext uri="{FF2B5EF4-FFF2-40B4-BE49-F238E27FC236}">
                <a16:creationId xmlns:a16="http://schemas.microsoft.com/office/drawing/2014/main" id="{9CCF4B3A-DB91-1E33-369E-750DCC86F9E6}"/>
              </a:ext>
            </a:extLst>
          </p:cNvPr>
          <p:cNvPicPr>
            <a:picLocks noGrp="1" noChangeAspect="1"/>
          </p:cNvPicPr>
          <p:nvPr>
            <p:ph idx="1"/>
          </p:nvPr>
        </p:nvPicPr>
        <p:blipFill>
          <a:blip r:embed="rId3"/>
          <a:stretch>
            <a:fillRect/>
          </a:stretch>
        </p:blipFill>
        <p:spPr>
          <a:xfrm>
            <a:off x="1807249" y="1874220"/>
            <a:ext cx="8577501" cy="4618655"/>
          </a:xfrm>
        </p:spPr>
      </p:pic>
    </p:spTree>
    <p:extLst>
      <p:ext uri="{BB962C8B-B14F-4D97-AF65-F5344CB8AC3E}">
        <p14:creationId xmlns:p14="http://schemas.microsoft.com/office/powerpoint/2010/main" val="242743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6E620-67E7-0EF3-0737-8EDAF0F7215E}"/>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50889E91-1208-95F2-32C6-00C268B08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E2A120E-C444-5858-64E3-0528245D0C7E}"/>
              </a:ext>
            </a:extLst>
          </p:cNvPr>
          <p:cNvSpPr>
            <a:spLocks noGrp="1"/>
          </p:cNvSpPr>
          <p:nvPr>
            <p:ph type="ctrTitle"/>
          </p:nvPr>
        </p:nvSpPr>
        <p:spPr>
          <a:xfrm>
            <a:off x="643468" y="643467"/>
            <a:ext cx="6077372" cy="4567137"/>
          </a:xfrm>
        </p:spPr>
        <p:txBody>
          <a:bodyPr>
            <a:normAutofit/>
          </a:bodyPr>
          <a:lstStyle/>
          <a:p>
            <a:pPr algn="l"/>
            <a:r>
              <a:rPr lang="de-DE" sz="4400" dirty="0"/>
              <a:t>SAPUI5 Dokumentation</a:t>
            </a:r>
          </a:p>
        </p:txBody>
      </p:sp>
      <p:sp>
        <p:nvSpPr>
          <p:cNvPr id="3" name="Untertitel 2">
            <a:extLst>
              <a:ext uri="{FF2B5EF4-FFF2-40B4-BE49-F238E27FC236}">
                <a16:creationId xmlns:a16="http://schemas.microsoft.com/office/drawing/2014/main" id="{D0828FE1-EF02-B104-99AE-EFAD8454C84B}"/>
              </a:ext>
            </a:extLst>
          </p:cNvPr>
          <p:cNvSpPr>
            <a:spLocks noGrp="1"/>
          </p:cNvSpPr>
          <p:nvPr>
            <p:ph type="subTitle" idx="1"/>
          </p:nvPr>
        </p:nvSpPr>
        <p:spPr>
          <a:xfrm>
            <a:off x="643467" y="5277684"/>
            <a:ext cx="4620584" cy="775494"/>
          </a:xfrm>
        </p:spPr>
        <p:txBody>
          <a:bodyPr>
            <a:normAutofit/>
          </a:bodyPr>
          <a:lstStyle/>
          <a:p>
            <a:pPr algn="l"/>
            <a:r>
              <a:rPr lang="de-DE" dirty="0"/>
              <a:t>Wo findet man was?</a:t>
            </a:r>
          </a:p>
        </p:txBody>
      </p:sp>
      <p:pic>
        <p:nvPicPr>
          <p:cNvPr id="115" name="Picture 4">
            <a:extLst>
              <a:ext uri="{FF2B5EF4-FFF2-40B4-BE49-F238E27FC236}">
                <a16:creationId xmlns:a16="http://schemas.microsoft.com/office/drawing/2014/main" id="{085C8033-1732-8AAC-C5E2-47C27815E4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8816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E29BE9-B40A-A828-A65A-1D99A35A027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004BB63-7FD8-CAF1-30E8-A147A8A08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1608A2-1059-5ED2-55B1-20EFD0F2E401}"/>
              </a:ext>
            </a:extLst>
          </p:cNvPr>
          <p:cNvSpPr>
            <a:spLocks noGrp="1"/>
          </p:cNvSpPr>
          <p:nvPr>
            <p:ph type="title"/>
          </p:nvPr>
        </p:nvSpPr>
        <p:spPr>
          <a:xfrm>
            <a:off x="838200" y="365125"/>
            <a:ext cx="10515600" cy="1325563"/>
          </a:xfrm>
        </p:spPr>
        <p:txBody>
          <a:bodyPr>
            <a:normAutofit/>
          </a:bodyPr>
          <a:lstStyle/>
          <a:p>
            <a:r>
              <a:rPr lang="de-DE" sz="4200" dirty="0"/>
              <a:t>SAPUI5 SDK - Dokumentation</a:t>
            </a:r>
          </a:p>
        </p:txBody>
      </p:sp>
      <p:sp>
        <p:nvSpPr>
          <p:cNvPr id="43" name="sketch line">
            <a:extLst>
              <a:ext uri="{FF2B5EF4-FFF2-40B4-BE49-F238E27FC236}">
                <a16:creationId xmlns:a16="http://schemas.microsoft.com/office/drawing/2014/main" id="{2B84C838-B830-16F8-696D-2C343E43D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83043266-3B1E-515A-19C1-ADAC7A60D9CD}"/>
              </a:ext>
            </a:extLst>
          </p:cNvPr>
          <p:cNvSpPr>
            <a:spLocks noGrp="1"/>
          </p:cNvSpPr>
          <p:nvPr>
            <p:ph idx="1"/>
          </p:nvPr>
        </p:nvSpPr>
        <p:spPr>
          <a:xfrm>
            <a:off x="838200" y="1920331"/>
            <a:ext cx="10515600" cy="4251960"/>
          </a:xfrm>
        </p:spPr>
        <p:txBody>
          <a:bodyPr>
            <a:normAutofit/>
          </a:bodyPr>
          <a:lstStyle/>
          <a:p>
            <a:r>
              <a:rPr lang="de-DE" sz="2400" dirty="0"/>
              <a:t>Dokumentation des SAPUI5 Software Development Kits ist ausführlich, API Doku, viele Beispiele und Schritt für Schritt Anleitungen</a:t>
            </a:r>
          </a:p>
          <a:p>
            <a:r>
              <a:rPr lang="de-DE" sz="2400" dirty="0"/>
              <a:t>SAPUI5: </a:t>
            </a:r>
            <a:r>
              <a:rPr lang="de-DE" sz="2400" dirty="0">
                <a:hlinkClick r:id="rId3"/>
              </a:rPr>
              <a:t>https://ui5.sap.com/</a:t>
            </a:r>
            <a:endParaRPr lang="de-DE" sz="2400" dirty="0"/>
          </a:p>
          <a:p>
            <a:r>
              <a:rPr lang="de-DE" sz="2400" dirty="0"/>
              <a:t>OpenUI5: </a:t>
            </a:r>
            <a:r>
              <a:rPr lang="de-DE" sz="2400" dirty="0">
                <a:hlinkClick r:id="rId4"/>
              </a:rPr>
              <a:t>https://openui5.hana.ondemand.com/</a:t>
            </a:r>
            <a:endParaRPr lang="de-DE" sz="2400" dirty="0"/>
          </a:p>
          <a:p>
            <a:endParaRPr lang="de-DE" sz="2400" dirty="0"/>
          </a:p>
        </p:txBody>
      </p:sp>
    </p:spTree>
    <p:extLst>
      <p:ext uri="{BB962C8B-B14F-4D97-AF65-F5344CB8AC3E}">
        <p14:creationId xmlns:p14="http://schemas.microsoft.com/office/powerpoint/2010/main" val="711339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6E2FAF-814A-CD8E-7D72-B8BC774B970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B29E27A-C661-7AD3-A4C1-49B916CC8A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E56261B-BDA7-2685-381C-487053026F68}"/>
              </a:ext>
            </a:extLst>
          </p:cNvPr>
          <p:cNvSpPr>
            <a:spLocks noGrp="1"/>
          </p:cNvSpPr>
          <p:nvPr>
            <p:ph type="title"/>
          </p:nvPr>
        </p:nvSpPr>
        <p:spPr>
          <a:xfrm>
            <a:off x="838200" y="365125"/>
            <a:ext cx="10515600" cy="1325563"/>
          </a:xfrm>
        </p:spPr>
        <p:txBody>
          <a:bodyPr>
            <a:normAutofit/>
          </a:bodyPr>
          <a:lstStyle/>
          <a:p>
            <a:r>
              <a:rPr lang="de-DE" sz="4200" dirty="0"/>
              <a:t>SAPUI5 SDK - Dokumentation</a:t>
            </a:r>
          </a:p>
        </p:txBody>
      </p:sp>
      <p:sp>
        <p:nvSpPr>
          <p:cNvPr id="43" name="sketch line">
            <a:extLst>
              <a:ext uri="{FF2B5EF4-FFF2-40B4-BE49-F238E27FC236}">
                <a16:creationId xmlns:a16="http://schemas.microsoft.com/office/drawing/2014/main" id="{53974FCE-A6F1-2161-3CC3-D266FFD0B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F2CCE28-14ED-7106-CC89-CDF785A91A5A}"/>
              </a:ext>
            </a:extLst>
          </p:cNvPr>
          <p:cNvSpPr>
            <a:spLocks noGrp="1"/>
          </p:cNvSpPr>
          <p:nvPr>
            <p:ph idx="1"/>
          </p:nvPr>
        </p:nvSpPr>
        <p:spPr>
          <a:xfrm>
            <a:off x="838200" y="1920331"/>
            <a:ext cx="10515600" cy="4251960"/>
          </a:xfrm>
        </p:spPr>
        <p:txBody>
          <a:bodyPr>
            <a:normAutofit/>
          </a:bodyPr>
          <a:lstStyle/>
          <a:p>
            <a:r>
              <a:rPr lang="de-DE" sz="2400" dirty="0"/>
              <a:t>Vorher immer sicherstellen, dass die entsprechende UI5 Version ausgewählt ist:</a:t>
            </a:r>
          </a:p>
          <a:p>
            <a:endParaRPr lang="de-DE" sz="2400" dirty="0"/>
          </a:p>
        </p:txBody>
      </p:sp>
      <p:pic>
        <p:nvPicPr>
          <p:cNvPr id="4" name="Grafik 3">
            <a:extLst>
              <a:ext uri="{FF2B5EF4-FFF2-40B4-BE49-F238E27FC236}">
                <a16:creationId xmlns:a16="http://schemas.microsoft.com/office/drawing/2014/main" id="{9BBC9507-6CDD-062B-4F0F-DB8AC144F1A5}"/>
              </a:ext>
            </a:extLst>
          </p:cNvPr>
          <p:cNvPicPr>
            <a:picLocks noChangeAspect="1"/>
          </p:cNvPicPr>
          <p:nvPr/>
        </p:nvPicPr>
        <p:blipFill>
          <a:blip r:embed="rId3"/>
          <a:stretch>
            <a:fillRect/>
          </a:stretch>
        </p:blipFill>
        <p:spPr>
          <a:xfrm>
            <a:off x="1154546" y="2808543"/>
            <a:ext cx="8677532" cy="3815161"/>
          </a:xfrm>
          <a:prstGeom prst="rect">
            <a:avLst/>
          </a:prstGeom>
        </p:spPr>
      </p:pic>
    </p:spTree>
    <p:extLst>
      <p:ext uri="{BB962C8B-B14F-4D97-AF65-F5344CB8AC3E}">
        <p14:creationId xmlns:p14="http://schemas.microsoft.com/office/powerpoint/2010/main" val="149270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A4D7A7-DA47-E6BE-3F27-513EDE9BDF1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5DBE55E-D4CC-2FD5-CF1A-99B9FCA2E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F42FD9C-DA36-0153-AEBA-01D82B482015}"/>
              </a:ext>
            </a:extLst>
          </p:cNvPr>
          <p:cNvSpPr>
            <a:spLocks noGrp="1"/>
          </p:cNvSpPr>
          <p:nvPr>
            <p:ph type="title"/>
          </p:nvPr>
        </p:nvSpPr>
        <p:spPr>
          <a:xfrm>
            <a:off x="838200" y="365125"/>
            <a:ext cx="10515600" cy="1325563"/>
          </a:xfrm>
        </p:spPr>
        <p:txBody>
          <a:bodyPr>
            <a:normAutofit/>
          </a:bodyPr>
          <a:lstStyle/>
          <a:p>
            <a:r>
              <a:rPr lang="de-DE" sz="4200" dirty="0"/>
              <a:t>SAPUI5 SDK - Beispielcode</a:t>
            </a:r>
          </a:p>
        </p:txBody>
      </p:sp>
      <p:sp>
        <p:nvSpPr>
          <p:cNvPr id="43" name="sketch line">
            <a:extLst>
              <a:ext uri="{FF2B5EF4-FFF2-40B4-BE49-F238E27FC236}">
                <a16:creationId xmlns:a16="http://schemas.microsoft.com/office/drawing/2014/main" id="{C20ABEB2-5533-AA99-061C-416A7E385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A5F98CF0-537D-A080-B8FD-628233FB1A40}"/>
              </a:ext>
            </a:extLst>
          </p:cNvPr>
          <p:cNvSpPr>
            <a:spLocks noGrp="1"/>
          </p:cNvSpPr>
          <p:nvPr>
            <p:ph idx="1"/>
          </p:nvPr>
        </p:nvSpPr>
        <p:spPr>
          <a:xfrm>
            <a:off x="838200" y="1920331"/>
            <a:ext cx="10515600" cy="4251960"/>
          </a:xfrm>
        </p:spPr>
        <p:txBody>
          <a:bodyPr>
            <a:normAutofit/>
          </a:bodyPr>
          <a:lstStyle/>
          <a:p>
            <a:r>
              <a:rPr lang="de-DE" sz="2400" dirty="0"/>
              <a:t>In den Samples gibt es für fast alle UI5 Controls Beispielcode, auch zum Download</a:t>
            </a:r>
          </a:p>
          <a:p>
            <a:endParaRPr lang="de-DE" sz="2400" dirty="0"/>
          </a:p>
        </p:txBody>
      </p:sp>
      <p:pic>
        <p:nvPicPr>
          <p:cNvPr id="5" name="Grafik 4">
            <a:extLst>
              <a:ext uri="{FF2B5EF4-FFF2-40B4-BE49-F238E27FC236}">
                <a16:creationId xmlns:a16="http://schemas.microsoft.com/office/drawing/2014/main" id="{9D8A829E-AFA4-5361-D0D8-FCBDDC439A87}"/>
              </a:ext>
            </a:extLst>
          </p:cNvPr>
          <p:cNvPicPr>
            <a:picLocks noChangeAspect="1"/>
          </p:cNvPicPr>
          <p:nvPr/>
        </p:nvPicPr>
        <p:blipFill>
          <a:blip r:embed="rId3"/>
          <a:stretch>
            <a:fillRect/>
          </a:stretch>
        </p:blipFill>
        <p:spPr>
          <a:xfrm>
            <a:off x="1267567" y="2832369"/>
            <a:ext cx="8046903" cy="3263631"/>
          </a:xfrm>
          <a:prstGeom prst="rect">
            <a:avLst/>
          </a:prstGeom>
        </p:spPr>
      </p:pic>
    </p:spTree>
    <p:extLst>
      <p:ext uri="{BB962C8B-B14F-4D97-AF65-F5344CB8AC3E}">
        <p14:creationId xmlns:p14="http://schemas.microsoft.com/office/powerpoint/2010/main" val="3867006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F84BE0-0356-BF16-350B-D22705E23E2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4C58785-49EB-4751-B0DE-969280422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5D58720-0D9C-8724-16F0-03E70014CABB}"/>
              </a:ext>
            </a:extLst>
          </p:cNvPr>
          <p:cNvSpPr>
            <a:spLocks noGrp="1"/>
          </p:cNvSpPr>
          <p:nvPr>
            <p:ph type="title"/>
          </p:nvPr>
        </p:nvSpPr>
        <p:spPr>
          <a:xfrm>
            <a:off x="838200" y="365125"/>
            <a:ext cx="10515600" cy="1325563"/>
          </a:xfrm>
        </p:spPr>
        <p:txBody>
          <a:bodyPr>
            <a:normAutofit/>
          </a:bodyPr>
          <a:lstStyle/>
          <a:p>
            <a:r>
              <a:rPr lang="de-DE" sz="4200" dirty="0"/>
              <a:t>SAPUI5 SDK – API Reference</a:t>
            </a:r>
          </a:p>
        </p:txBody>
      </p:sp>
      <p:sp>
        <p:nvSpPr>
          <p:cNvPr id="43" name="sketch line">
            <a:extLst>
              <a:ext uri="{FF2B5EF4-FFF2-40B4-BE49-F238E27FC236}">
                <a16:creationId xmlns:a16="http://schemas.microsoft.com/office/drawing/2014/main" id="{110D18C3-9D8B-FF40-36E5-B8489E3F3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1A83DE5-6DC4-EAB1-3054-0DFAE2555181}"/>
              </a:ext>
            </a:extLst>
          </p:cNvPr>
          <p:cNvSpPr>
            <a:spLocks noGrp="1"/>
          </p:cNvSpPr>
          <p:nvPr>
            <p:ph idx="1"/>
          </p:nvPr>
        </p:nvSpPr>
        <p:spPr>
          <a:xfrm>
            <a:off x="838200" y="1920331"/>
            <a:ext cx="10515600" cy="4251960"/>
          </a:xfrm>
        </p:spPr>
        <p:txBody>
          <a:bodyPr>
            <a:normAutofit/>
          </a:bodyPr>
          <a:lstStyle/>
          <a:p>
            <a:r>
              <a:rPr lang="de-DE" sz="2400" dirty="0"/>
              <a:t>Die API Reference ist quasi die eigentliche </a:t>
            </a:r>
            <a:r>
              <a:rPr lang="de-DE" sz="2400" dirty="0" err="1"/>
              <a:t>Referenzdoku</a:t>
            </a:r>
            <a:r>
              <a:rPr lang="de-DE" sz="2400" dirty="0"/>
              <a:t>, hier sind für alle UI5 Controls alle Eigenschaften, Funktionen (Methods), Events sowie Aggregationen und Assoziationen dokumentiert</a:t>
            </a:r>
          </a:p>
          <a:p>
            <a:endParaRPr lang="de-DE" sz="2400" dirty="0"/>
          </a:p>
        </p:txBody>
      </p:sp>
      <p:pic>
        <p:nvPicPr>
          <p:cNvPr id="4" name="Grafik 3">
            <a:extLst>
              <a:ext uri="{FF2B5EF4-FFF2-40B4-BE49-F238E27FC236}">
                <a16:creationId xmlns:a16="http://schemas.microsoft.com/office/drawing/2014/main" id="{1B892AFA-3FEE-8750-5BE2-A56455217F21}"/>
              </a:ext>
            </a:extLst>
          </p:cNvPr>
          <p:cNvPicPr>
            <a:picLocks noChangeAspect="1"/>
          </p:cNvPicPr>
          <p:nvPr/>
        </p:nvPicPr>
        <p:blipFill>
          <a:blip r:embed="rId3"/>
          <a:stretch>
            <a:fillRect/>
          </a:stretch>
        </p:blipFill>
        <p:spPr>
          <a:xfrm>
            <a:off x="1191490" y="3141481"/>
            <a:ext cx="5979161" cy="3169355"/>
          </a:xfrm>
          <a:prstGeom prst="rect">
            <a:avLst/>
          </a:prstGeom>
        </p:spPr>
      </p:pic>
    </p:spTree>
    <p:extLst>
      <p:ext uri="{BB962C8B-B14F-4D97-AF65-F5344CB8AC3E}">
        <p14:creationId xmlns:p14="http://schemas.microsoft.com/office/powerpoint/2010/main" val="292431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8B85E-4946-F21E-24C3-DDB3F773B60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09D4F60-D85B-B7D6-2B41-085CD251C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8F0EF21-9071-424A-7E61-FC2F98314C22}"/>
              </a:ext>
            </a:extLst>
          </p:cNvPr>
          <p:cNvSpPr>
            <a:spLocks noGrp="1"/>
          </p:cNvSpPr>
          <p:nvPr>
            <p:ph type="title"/>
          </p:nvPr>
        </p:nvSpPr>
        <p:spPr>
          <a:xfrm>
            <a:off x="838200" y="365125"/>
            <a:ext cx="10515600" cy="1325563"/>
          </a:xfrm>
        </p:spPr>
        <p:txBody>
          <a:bodyPr>
            <a:normAutofit/>
          </a:bodyPr>
          <a:lstStyle/>
          <a:p>
            <a:r>
              <a:rPr lang="de-DE" sz="4200" dirty="0"/>
              <a:t>SAPUI5 SDK – </a:t>
            </a:r>
            <a:r>
              <a:rPr lang="de-DE" sz="4200" dirty="0" err="1"/>
              <a:t>Documentation</a:t>
            </a:r>
            <a:endParaRPr lang="de-DE" sz="4200" dirty="0"/>
          </a:p>
        </p:txBody>
      </p:sp>
      <p:sp>
        <p:nvSpPr>
          <p:cNvPr id="43" name="sketch line">
            <a:extLst>
              <a:ext uri="{FF2B5EF4-FFF2-40B4-BE49-F238E27FC236}">
                <a16:creationId xmlns:a16="http://schemas.microsoft.com/office/drawing/2014/main" id="{9A10969C-64DA-00AD-0174-2CC3C1A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39D3297-791B-1CB8-EF6B-14426A906A32}"/>
              </a:ext>
            </a:extLst>
          </p:cNvPr>
          <p:cNvSpPr>
            <a:spLocks noGrp="1"/>
          </p:cNvSpPr>
          <p:nvPr>
            <p:ph idx="1"/>
          </p:nvPr>
        </p:nvSpPr>
        <p:spPr>
          <a:xfrm>
            <a:off x="838200" y="1920331"/>
            <a:ext cx="10515600" cy="4251960"/>
          </a:xfrm>
        </p:spPr>
        <p:txBody>
          <a:bodyPr>
            <a:normAutofit/>
          </a:bodyPr>
          <a:lstStyle/>
          <a:p>
            <a:r>
              <a:rPr lang="de-DE" sz="2400" dirty="0"/>
              <a:t>Hilfreich ist auch die „</a:t>
            </a:r>
            <a:r>
              <a:rPr lang="de-DE" sz="2400" dirty="0" err="1"/>
              <a:t>Documentation</a:t>
            </a:r>
            <a:r>
              <a:rPr lang="de-DE" sz="2400" dirty="0"/>
              <a:t>“, hier werden einzelne Begriffe erklärt (zum Beispiel suchen nach ‚MVC‘) und es gibt Walkthrough Tutorials mit Beispielen</a:t>
            </a:r>
          </a:p>
        </p:txBody>
      </p:sp>
      <p:pic>
        <p:nvPicPr>
          <p:cNvPr id="5" name="Grafik 4">
            <a:extLst>
              <a:ext uri="{FF2B5EF4-FFF2-40B4-BE49-F238E27FC236}">
                <a16:creationId xmlns:a16="http://schemas.microsoft.com/office/drawing/2014/main" id="{C9A30F9A-3AF4-D678-BC5A-EA51B0FC702C}"/>
              </a:ext>
            </a:extLst>
          </p:cNvPr>
          <p:cNvPicPr>
            <a:picLocks noChangeAspect="1"/>
          </p:cNvPicPr>
          <p:nvPr/>
        </p:nvPicPr>
        <p:blipFill>
          <a:blip r:embed="rId3"/>
          <a:stretch>
            <a:fillRect/>
          </a:stretch>
        </p:blipFill>
        <p:spPr>
          <a:xfrm>
            <a:off x="2879184" y="3002936"/>
            <a:ext cx="5064088" cy="3179776"/>
          </a:xfrm>
          <a:prstGeom prst="rect">
            <a:avLst/>
          </a:prstGeom>
        </p:spPr>
      </p:pic>
    </p:spTree>
    <p:extLst>
      <p:ext uri="{BB962C8B-B14F-4D97-AF65-F5344CB8AC3E}">
        <p14:creationId xmlns:p14="http://schemas.microsoft.com/office/powerpoint/2010/main" val="90356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8B75CD-ECC5-19C4-6527-98A0FFE90597}"/>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69A31FC3-EE5E-EDE8-680C-FE278A82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3033C90-62BF-33E2-BD13-7507491E2E76}"/>
              </a:ext>
            </a:extLst>
          </p:cNvPr>
          <p:cNvSpPr>
            <a:spLocks noGrp="1"/>
          </p:cNvSpPr>
          <p:nvPr>
            <p:ph type="ctrTitle"/>
          </p:nvPr>
        </p:nvSpPr>
        <p:spPr>
          <a:xfrm>
            <a:off x="643468" y="643467"/>
            <a:ext cx="6470564" cy="4567137"/>
          </a:xfrm>
        </p:spPr>
        <p:txBody>
          <a:bodyPr>
            <a:normAutofit/>
          </a:bodyPr>
          <a:lstStyle/>
          <a:p>
            <a:pPr algn="l"/>
            <a:r>
              <a:rPr lang="de-DE" sz="4400" dirty="0"/>
              <a:t>Einstieg in die </a:t>
            </a:r>
            <a:r>
              <a:rPr lang="de-DE" sz="4400" dirty="0" err="1"/>
              <a:t>WebIDE</a:t>
            </a:r>
            <a:endParaRPr lang="de-DE" sz="4400" dirty="0"/>
          </a:p>
        </p:txBody>
      </p:sp>
      <p:sp>
        <p:nvSpPr>
          <p:cNvPr id="3" name="Untertitel 2">
            <a:extLst>
              <a:ext uri="{FF2B5EF4-FFF2-40B4-BE49-F238E27FC236}">
                <a16:creationId xmlns:a16="http://schemas.microsoft.com/office/drawing/2014/main" id="{38564D7A-4370-B07E-410B-AD520A59C6B9}"/>
              </a:ext>
            </a:extLst>
          </p:cNvPr>
          <p:cNvSpPr>
            <a:spLocks noGrp="1"/>
          </p:cNvSpPr>
          <p:nvPr>
            <p:ph type="subTitle" idx="1"/>
          </p:nvPr>
        </p:nvSpPr>
        <p:spPr>
          <a:xfrm>
            <a:off x="643467" y="5277684"/>
            <a:ext cx="4620584" cy="775494"/>
          </a:xfrm>
        </p:spPr>
        <p:txBody>
          <a:bodyPr>
            <a:normAutofit/>
          </a:bodyPr>
          <a:lstStyle/>
          <a:p>
            <a:pPr algn="l"/>
            <a:r>
              <a:rPr lang="de-DE" dirty="0"/>
              <a:t>Einrichtung der Entwicklungsumgebung</a:t>
            </a:r>
          </a:p>
        </p:txBody>
      </p:sp>
      <p:pic>
        <p:nvPicPr>
          <p:cNvPr id="115" name="Picture 4">
            <a:extLst>
              <a:ext uri="{FF2B5EF4-FFF2-40B4-BE49-F238E27FC236}">
                <a16:creationId xmlns:a16="http://schemas.microsoft.com/office/drawing/2014/main" id="{31F2F0FD-280D-D86C-BAB4-A229B25D4D65}"/>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6974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609A06-B27B-2491-614C-EBC78D552A6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5CDBF7ED-8DF8-F71D-69B3-C5482E625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9646F41-5B75-900C-3972-056FB68BFE0B}"/>
              </a:ext>
            </a:extLst>
          </p:cNvPr>
          <p:cNvSpPr>
            <a:spLocks noGrp="1"/>
          </p:cNvSpPr>
          <p:nvPr>
            <p:ph type="title"/>
          </p:nvPr>
        </p:nvSpPr>
        <p:spPr>
          <a:xfrm>
            <a:off x="838200" y="365125"/>
            <a:ext cx="10515600" cy="1325563"/>
          </a:xfrm>
        </p:spPr>
        <p:txBody>
          <a:bodyPr>
            <a:normAutofit/>
          </a:bodyPr>
          <a:lstStyle/>
          <a:p>
            <a:r>
              <a:rPr lang="de-DE" sz="4400" dirty="0"/>
              <a:t>HTML5 vs. HTML – Was ist neu? </a:t>
            </a:r>
            <a:endParaRPr lang="de-DE" sz="4200" dirty="0"/>
          </a:p>
        </p:txBody>
      </p:sp>
      <p:sp>
        <p:nvSpPr>
          <p:cNvPr id="43" name="sketch line">
            <a:extLst>
              <a:ext uri="{FF2B5EF4-FFF2-40B4-BE49-F238E27FC236}">
                <a16:creationId xmlns:a16="http://schemas.microsoft.com/office/drawing/2014/main" id="{5AE47632-B99F-1576-8A02-D6A6EAF33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2676CB06-2019-A3AA-DC85-7D1EFE0BEB08}"/>
              </a:ext>
            </a:extLst>
          </p:cNvPr>
          <p:cNvSpPr>
            <a:spLocks noGrp="1"/>
          </p:cNvSpPr>
          <p:nvPr>
            <p:ph idx="1"/>
          </p:nvPr>
        </p:nvSpPr>
        <p:spPr>
          <a:xfrm>
            <a:off x="838200" y="1920331"/>
            <a:ext cx="10515600" cy="4251960"/>
          </a:xfrm>
        </p:spPr>
        <p:txBody>
          <a:bodyPr>
            <a:normAutofit fontScale="55000" lnSpcReduction="20000"/>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Neue Semantische Elemente</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führt eine Reihe neuer semantischer Elemente ein, die den Code lesbarer und strukturierter machen. Diese Elemente geben dem Browser und den Entwicklern mehr Informationen über den Inhalt der Seite. Führt spezifische semantische Elemente ein wie: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header</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nav</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section</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Multimedia-Unterstützung</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bietet native Unterstützung für Multimedia-Inhalte ohne die Notwendigkeit von Plugins wie Flash. Führt die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audio</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und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video</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&gt;`-Elemente ein, um Audio- und Videoinhalte direkt im Browser abzuspielen.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0" i="0" u="none" strike="noStrike" kern="0" cap="none" spc="-10" normalizeH="0" baseline="0" noProof="0" dirty="0">
                <a:ln>
                  <a:noFill/>
                </a:ln>
                <a:solidFill>
                  <a:sysClr val="windowText" lastClr="000000"/>
                </a:solidFill>
                <a:effectLst/>
                <a:uLnTx/>
                <a:uFillTx/>
                <a:latin typeface="Arial"/>
                <a:ea typeface="+mn-ea"/>
                <a:cs typeface="Arial"/>
              </a:rPr>
              <a:t> </a:t>
            </a: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Formularelemente und –</a:t>
            </a:r>
            <a:r>
              <a:rPr kumimoji="0" lang="de-DE" sz="2200" b="1" i="0" u="none" strike="noStrike" kern="0" cap="none" spc="-10" normalizeH="0" baseline="0" noProof="0" dirty="0" err="1">
                <a:ln>
                  <a:noFill/>
                </a:ln>
                <a:solidFill>
                  <a:sysClr val="windowText" lastClr="000000"/>
                </a:solidFill>
                <a:effectLst/>
                <a:uLnTx/>
                <a:uFillTx/>
                <a:latin typeface="Arial"/>
                <a:ea typeface="+mn-ea"/>
                <a:cs typeface="Arial"/>
              </a:rPr>
              <a:t>attribute</a:t>
            </a:r>
            <a:endParaRPr kumimoji="0" lang="de-DE" sz="2200" b="1" i="0" u="none" strike="noStrike" kern="0" cap="none" spc="-10" normalizeH="0" baseline="0" noProof="0" dirty="0">
              <a:ln>
                <a:noFill/>
              </a:ln>
              <a:solidFill>
                <a:sysClr val="windowText" lastClr="000000"/>
              </a:solidFill>
              <a:effectLst/>
              <a:uLnTx/>
              <a:uFillTx/>
              <a:latin typeface="Arial"/>
              <a:ea typeface="+mn-ea"/>
              <a:cs typeface="Arial"/>
            </a:endParaRP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erweitert die Möglichkeiten von Formularen durch neue Eingabetypen und Attribute, die die Benutzerfreundlichkeit und Validierung verbessern. Neue Eingabetypen wie `email`, `date`,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number</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Lokale Speicherung</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bietet neue Möglichkeiten zur lokalen Speicherung von Daten im Browser, die über Cookies hinausgehen. Führt Web Storage ein, bestehend aus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localStorage</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und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sessionStorage</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um größere Datenmengen effizient zu speichern.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Verbesserte JavaScript-APIs</a:t>
            </a:r>
          </a:p>
          <a:p>
            <a:pPr marL="685800" marR="0" lvl="1" indent="-228600" algn="l" defTabSz="914400" rtl="0" eaLnBrk="1" fontAlgn="auto" latinLnBrk="0" hangingPunct="1">
              <a:lnSpc>
                <a:spcPct val="100000"/>
              </a:lnSpc>
              <a:spcBef>
                <a:spcPts val="500"/>
              </a:spcBef>
              <a:spcAft>
                <a:spcPts val="120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führt eine Vielzahl neuer JavaScript-APIs ein, die die Interaktivität und Funktionalität von Webseiten verbessern. Neue APIs wie Geolocation API, Drag-and-Drop API, Web Workers,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WebSockets</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Canvas API.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Mobile Unterstützung und Responsives Design</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Einführung des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viewport</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`-Meta-Tags und CSS3-Media-Queries zur Unterstützung von responsivem Design.</a:t>
            </a: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625871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881C2A-7824-4480-F5E3-EDAF6F1F2DA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4CCD7C8-D4F6-00C6-9DC7-DA94D1C5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658F82E-910F-668C-386B-F964062648A1}"/>
              </a:ext>
            </a:extLst>
          </p:cNvPr>
          <p:cNvSpPr>
            <a:spLocks noGrp="1"/>
          </p:cNvSpPr>
          <p:nvPr>
            <p:ph type="title"/>
          </p:nvPr>
        </p:nvSpPr>
        <p:spPr>
          <a:xfrm>
            <a:off x="838200" y="365125"/>
            <a:ext cx="10515600" cy="1325563"/>
          </a:xfrm>
        </p:spPr>
        <p:txBody>
          <a:bodyPr>
            <a:normAutofit/>
          </a:bodyPr>
          <a:lstStyle/>
          <a:p>
            <a:r>
              <a:rPr lang="de-DE" sz="4200" dirty="0"/>
              <a:t>SAP UI5 Entwicklungsumgebungen</a:t>
            </a:r>
          </a:p>
        </p:txBody>
      </p:sp>
      <p:sp>
        <p:nvSpPr>
          <p:cNvPr id="43" name="sketch line">
            <a:extLst>
              <a:ext uri="{FF2B5EF4-FFF2-40B4-BE49-F238E27FC236}">
                <a16:creationId xmlns:a16="http://schemas.microsoft.com/office/drawing/2014/main" id="{BC923850-B3B6-2990-2F65-254261184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7AC998C-0D1D-DF00-EEF2-179738F9C3BF}"/>
              </a:ext>
            </a:extLst>
          </p:cNvPr>
          <p:cNvSpPr>
            <a:spLocks noGrp="1"/>
          </p:cNvSpPr>
          <p:nvPr>
            <p:ph idx="1"/>
          </p:nvPr>
        </p:nvSpPr>
        <p:spPr>
          <a:xfrm>
            <a:off x="838200" y="1920331"/>
            <a:ext cx="10515600" cy="4251960"/>
          </a:xfrm>
        </p:spPr>
        <p:txBody>
          <a:bodyPr>
            <a:normAutofit/>
          </a:bodyPr>
          <a:lstStyle/>
          <a:p>
            <a:r>
              <a:rPr lang="de-DE" sz="2200" kern="0" dirty="0" err="1">
                <a:solidFill>
                  <a:sysClr val="windowText" lastClr="000000"/>
                </a:solidFill>
                <a:latin typeface="Arial"/>
                <a:cs typeface="Arial"/>
              </a:rPr>
              <a:t>Eclipse</a:t>
            </a:r>
            <a:r>
              <a:rPr lang="de-DE" sz="2200" kern="0" dirty="0">
                <a:solidFill>
                  <a:sysClr val="windowText" lastClr="000000"/>
                </a:solidFill>
                <a:latin typeface="Arial"/>
                <a:cs typeface="Arial"/>
              </a:rPr>
              <a:t> (eher veraltet)</a:t>
            </a:r>
          </a:p>
          <a:p>
            <a:r>
              <a:rPr lang="de-DE" sz="2200" kern="0" dirty="0">
                <a:solidFill>
                  <a:sysClr val="windowText" lastClr="000000"/>
                </a:solidFill>
                <a:latin typeface="Arial"/>
                <a:cs typeface="Arial"/>
              </a:rPr>
              <a:t>Visual Studio Code / </a:t>
            </a:r>
            <a:r>
              <a:rPr lang="de-DE" sz="2200" kern="0" dirty="0" err="1">
                <a:solidFill>
                  <a:sysClr val="windowText" lastClr="000000"/>
                </a:solidFill>
                <a:latin typeface="Arial"/>
                <a:cs typeface="Arial"/>
              </a:rPr>
              <a:t>IntelliJ</a:t>
            </a:r>
            <a:r>
              <a:rPr lang="de-DE" sz="2200" kern="0" dirty="0">
                <a:solidFill>
                  <a:sysClr val="windowText" lastClr="000000"/>
                </a:solidFill>
                <a:latin typeface="Arial"/>
                <a:cs typeface="Arial"/>
              </a:rPr>
              <a:t> IDE</a:t>
            </a:r>
          </a:p>
          <a:p>
            <a:r>
              <a:rPr lang="de-DE" sz="2200" kern="0" dirty="0">
                <a:solidFill>
                  <a:schemeClr val="accent6">
                    <a:lumMod val="75000"/>
                  </a:schemeClr>
                </a:solidFill>
                <a:latin typeface="Arial"/>
                <a:cs typeface="Arial"/>
              </a:rPr>
              <a:t>SAP Web IDE (wird hier betrachtet, da aktuell bei ÖV im Einsatz)</a:t>
            </a:r>
          </a:p>
          <a:p>
            <a:r>
              <a:rPr lang="de-DE" sz="2200" kern="0" dirty="0">
                <a:solidFill>
                  <a:sysClr val="windowText" lastClr="000000"/>
                </a:solidFill>
                <a:latin typeface="Arial"/>
                <a:cs typeface="Arial"/>
              </a:rPr>
              <a:t>SAP Business </a:t>
            </a:r>
            <a:r>
              <a:rPr lang="de-DE" sz="2200" kern="0" dirty="0" err="1">
                <a:solidFill>
                  <a:sysClr val="windowText" lastClr="000000"/>
                </a:solidFill>
                <a:latin typeface="Arial"/>
                <a:cs typeface="Arial"/>
              </a:rPr>
              <a:t>Application</a:t>
            </a:r>
            <a:r>
              <a:rPr lang="de-DE" sz="2200" kern="0" dirty="0">
                <a:solidFill>
                  <a:sysClr val="windowText" lastClr="000000"/>
                </a:solidFill>
                <a:latin typeface="Arial"/>
                <a:cs typeface="Arial"/>
              </a:rPr>
              <a:t> Studio (Nachfolger der Web IDE)</a:t>
            </a:r>
          </a:p>
        </p:txBody>
      </p:sp>
    </p:spTree>
    <p:extLst>
      <p:ext uri="{BB962C8B-B14F-4D97-AF65-F5344CB8AC3E}">
        <p14:creationId xmlns:p14="http://schemas.microsoft.com/office/powerpoint/2010/main" val="704856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D9CC1-2DB4-8643-AB82-1D4336B73A4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B2111B4-4025-7B5C-A52C-34356D1B2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51EEED3-8802-7DA1-E7E0-966A4BA7E3C1}"/>
              </a:ext>
            </a:extLst>
          </p:cNvPr>
          <p:cNvSpPr>
            <a:spLocks noGrp="1"/>
          </p:cNvSpPr>
          <p:nvPr>
            <p:ph type="title"/>
          </p:nvPr>
        </p:nvSpPr>
        <p:spPr>
          <a:xfrm>
            <a:off x="838200" y="365125"/>
            <a:ext cx="10515600" cy="1325563"/>
          </a:xfrm>
        </p:spPr>
        <p:txBody>
          <a:bodyPr>
            <a:normAutofit/>
          </a:bodyPr>
          <a:lstStyle/>
          <a:p>
            <a:r>
              <a:rPr lang="de-DE" sz="4200" dirty="0"/>
              <a:t>SAP </a:t>
            </a:r>
            <a:r>
              <a:rPr lang="de-DE" sz="4200" dirty="0" err="1"/>
              <a:t>WebIDE</a:t>
            </a:r>
            <a:r>
              <a:rPr lang="de-DE" sz="4200" dirty="0"/>
              <a:t> – Definition</a:t>
            </a:r>
          </a:p>
        </p:txBody>
      </p:sp>
      <p:sp>
        <p:nvSpPr>
          <p:cNvPr id="43" name="sketch line">
            <a:extLst>
              <a:ext uri="{FF2B5EF4-FFF2-40B4-BE49-F238E27FC236}">
                <a16:creationId xmlns:a16="http://schemas.microsoft.com/office/drawing/2014/main" id="{5EE1B5EE-C1C0-4983-0504-275FE28F9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2C9E2566-9360-3A86-2F98-A3C76E799C3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Definition: SAP Web IDE ist eine cloudbasierte Entwicklungsumgebung, die speziell für die Entwicklung von SAPUI5- und Fiori-Anwendungen entwickelt wurde.</a:t>
            </a:r>
          </a:p>
          <a:p>
            <a:pPr marL="0" indent="0">
              <a:buNone/>
            </a:pPr>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Vorteile:</a:t>
            </a:r>
          </a:p>
          <a:p>
            <a:pPr lvl="1"/>
            <a:r>
              <a:rPr lang="de-DE" sz="1800" kern="0" dirty="0">
                <a:solidFill>
                  <a:sysClr val="windowText" lastClr="000000"/>
                </a:solidFill>
                <a:latin typeface="Arial"/>
                <a:cs typeface="Arial"/>
              </a:rPr>
              <a:t>Integrierte Tools für die Entwicklung, das Debugging und die Bereitstellung von Anwendungen.</a:t>
            </a:r>
          </a:p>
          <a:p>
            <a:pPr lvl="1"/>
            <a:r>
              <a:rPr lang="de-DE" sz="1800" kern="0" dirty="0">
                <a:solidFill>
                  <a:sysClr val="windowText" lastClr="000000"/>
                </a:solidFill>
                <a:latin typeface="Arial"/>
                <a:cs typeface="Arial"/>
              </a:rPr>
              <a:t>Unterstützung für kollaborative Entwicklung.</a:t>
            </a:r>
          </a:p>
          <a:p>
            <a:pPr lvl="1"/>
            <a:r>
              <a:rPr lang="de-DE" sz="1800" kern="0" dirty="0">
                <a:solidFill>
                  <a:sysClr val="windowText" lastClr="000000"/>
                </a:solidFill>
                <a:latin typeface="Arial"/>
                <a:cs typeface="Arial"/>
              </a:rPr>
              <a:t>Zugriff auf SAP HANA, SAP Fiori und andere SAP-Dienste.</a:t>
            </a:r>
          </a:p>
          <a:p>
            <a:pPr marL="457200" lvl="1" indent="0">
              <a:buNone/>
            </a:pPr>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Ziel: Beschleunigung der Anwendungsentwicklung und Verbesserung der Entwicklerproduktivität.</a:t>
            </a:r>
          </a:p>
        </p:txBody>
      </p:sp>
    </p:spTree>
    <p:extLst>
      <p:ext uri="{BB962C8B-B14F-4D97-AF65-F5344CB8AC3E}">
        <p14:creationId xmlns:p14="http://schemas.microsoft.com/office/powerpoint/2010/main" val="2792227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B2922-00DC-2722-CA15-295AA9B6B0F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E421A3E-1E5C-D335-A841-E1D469FB7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7773097-130B-7031-288C-8764FAFDEC52}"/>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Architektur</a:t>
            </a:r>
          </a:p>
        </p:txBody>
      </p:sp>
      <p:sp>
        <p:nvSpPr>
          <p:cNvPr id="43" name="sketch line">
            <a:extLst>
              <a:ext uri="{FF2B5EF4-FFF2-40B4-BE49-F238E27FC236}">
                <a16:creationId xmlns:a16="http://schemas.microsoft.com/office/drawing/2014/main" id="{7E28046F-B810-A1F0-56DC-867C35390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122" name="Picture 2">
            <a:extLst>
              <a:ext uri="{FF2B5EF4-FFF2-40B4-BE49-F238E27FC236}">
                <a16:creationId xmlns:a16="http://schemas.microsoft.com/office/drawing/2014/main" id="{51A7C5FD-4C55-DCDC-B74A-ED9306AE2B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9036" y="1920875"/>
            <a:ext cx="8981111" cy="4251325"/>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64ECD22A-84BB-4560-708C-70D39A46086B}"/>
              </a:ext>
            </a:extLst>
          </p:cNvPr>
          <p:cNvSpPr txBox="1">
            <a:spLocks/>
          </p:cNvSpPr>
          <p:nvPr/>
        </p:nvSpPr>
        <p:spPr>
          <a:xfrm>
            <a:off x="9296400" y="2055813"/>
            <a:ext cx="2618232"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kern="0" dirty="0">
                <a:solidFill>
                  <a:sysClr val="windowText" lastClr="000000"/>
                </a:solidFill>
                <a:latin typeface="Arial"/>
                <a:cs typeface="Arial"/>
              </a:rPr>
              <a:t>SAPUI5 und Fiori Apps können erstellt werden</a:t>
            </a:r>
          </a:p>
          <a:p>
            <a:r>
              <a:rPr lang="de-DE" sz="1400" kern="0" dirty="0">
                <a:solidFill>
                  <a:sysClr val="windowText" lastClr="000000"/>
                </a:solidFill>
                <a:latin typeface="Arial"/>
                <a:cs typeface="Arial"/>
              </a:rPr>
              <a:t>Zugriff auf versch. Externe Services (</a:t>
            </a:r>
            <a:r>
              <a:rPr lang="de-DE" sz="1400" kern="0" dirty="0" err="1">
                <a:solidFill>
                  <a:sysClr val="windowText" lastClr="000000"/>
                </a:solidFill>
                <a:latin typeface="Arial"/>
                <a:cs typeface="Arial"/>
              </a:rPr>
              <a:t>OData</a:t>
            </a:r>
            <a:r>
              <a:rPr lang="de-DE" sz="1400" kern="0" dirty="0">
                <a:solidFill>
                  <a:sysClr val="windowText" lastClr="000000"/>
                </a:solidFill>
                <a:latin typeface="Arial"/>
                <a:cs typeface="Arial"/>
              </a:rPr>
              <a:t> u.a.)</a:t>
            </a:r>
          </a:p>
        </p:txBody>
      </p:sp>
    </p:spTree>
    <p:extLst>
      <p:ext uri="{BB962C8B-B14F-4D97-AF65-F5344CB8AC3E}">
        <p14:creationId xmlns:p14="http://schemas.microsoft.com/office/powerpoint/2010/main" val="513679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DC2E4F-F12E-A712-F31A-F3FA27F3F4F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042ADFE-536B-6481-8CC2-9B4AB2E12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B1E98B6-8FA5-B6BE-D317-E44C97C841C8}"/>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Start </a:t>
            </a:r>
          </a:p>
        </p:txBody>
      </p:sp>
      <p:sp>
        <p:nvSpPr>
          <p:cNvPr id="43" name="sketch line">
            <a:extLst>
              <a:ext uri="{FF2B5EF4-FFF2-40B4-BE49-F238E27FC236}">
                <a16:creationId xmlns:a16="http://schemas.microsoft.com/office/drawing/2014/main" id="{37FB63EE-4FF6-78FB-CA09-9FAB6EE66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C4344A6-DDEC-B73A-DC06-F0B46E24C328}"/>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Voraussetzungen SAP Web IDE:</a:t>
            </a:r>
          </a:p>
          <a:p>
            <a:pPr lvl="1"/>
            <a:r>
              <a:rPr lang="de-DE" sz="1800" kern="0" dirty="0">
                <a:solidFill>
                  <a:sysClr val="windowText" lastClr="000000"/>
                </a:solidFill>
                <a:latin typeface="Arial"/>
                <a:cs typeface="Arial"/>
              </a:rPr>
              <a:t>Web IDE als Service in Cloud </a:t>
            </a:r>
            <a:r>
              <a:rPr lang="de-DE" sz="1800" kern="0" dirty="0" err="1">
                <a:solidFill>
                  <a:sysClr val="windowText" lastClr="000000"/>
                </a:solidFill>
                <a:latin typeface="Arial"/>
                <a:cs typeface="Arial"/>
              </a:rPr>
              <a:t>Platform</a:t>
            </a:r>
            <a:r>
              <a:rPr lang="de-DE" sz="1800" kern="0" dirty="0">
                <a:solidFill>
                  <a:sysClr val="windowText" lastClr="000000"/>
                </a:solidFill>
                <a:latin typeface="Arial"/>
                <a:cs typeface="Arial"/>
              </a:rPr>
              <a:t> installiert</a:t>
            </a:r>
          </a:p>
          <a:p>
            <a:pPr lvl="1"/>
            <a:r>
              <a:rPr lang="de-DE" sz="1800" kern="0" dirty="0">
                <a:solidFill>
                  <a:sysClr val="windowText" lastClr="000000"/>
                </a:solidFill>
                <a:latin typeface="Arial"/>
                <a:cs typeface="Arial"/>
              </a:rPr>
              <a:t>Userrechte für WEB IDE eingetragen</a:t>
            </a:r>
          </a:p>
          <a:p>
            <a:pPr lvl="1"/>
            <a:r>
              <a:rPr lang="de-DE" sz="1800" kern="0" dirty="0">
                <a:solidFill>
                  <a:sysClr val="windowText" lastClr="000000"/>
                </a:solidFill>
                <a:latin typeface="Arial"/>
                <a:cs typeface="Arial"/>
              </a:rPr>
              <a:t>Einrichtung SAP Cloud Connector zum Tunnel/Zugriff auf on </a:t>
            </a:r>
            <a:r>
              <a:rPr lang="de-DE" sz="1800" kern="0" dirty="0" err="1">
                <a:solidFill>
                  <a:sysClr val="windowText" lastClr="000000"/>
                </a:solidFill>
                <a:latin typeface="Arial"/>
                <a:cs typeface="Arial"/>
              </a:rPr>
              <a:t>Premise</a:t>
            </a:r>
            <a:r>
              <a:rPr lang="de-DE" sz="1800" kern="0" dirty="0">
                <a:solidFill>
                  <a:sysClr val="windowText" lastClr="000000"/>
                </a:solidFill>
                <a:latin typeface="Arial"/>
                <a:cs typeface="Arial"/>
              </a:rPr>
              <a:t> SAP Systeme</a:t>
            </a:r>
          </a:p>
          <a:p>
            <a:pPr marL="457200" lvl="1" indent="0">
              <a:buNone/>
            </a:pPr>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Zugriff auf SAP Web IDE:</a:t>
            </a:r>
          </a:p>
          <a:p>
            <a:pPr lvl="1"/>
            <a:r>
              <a:rPr lang="de-DE" sz="1800" kern="0" dirty="0">
                <a:solidFill>
                  <a:sysClr val="windowText" lastClr="000000"/>
                </a:solidFill>
                <a:latin typeface="Arial"/>
                <a:cs typeface="Arial"/>
              </a:rPr>
              <a:t>Anmeldung bei der SAP Cloud </a:t>
            </a:r>
            <a:r>
              <a:rPr lang="de-DE" sz="1800" kern="0" dirty="0" err="1">
                <a:solidFill>
                  <a:sysClr val="windowText" lastClr="000000"/>
                </a:solidFill>
                <a:latin typeface="Arial"/>
                <a:cs typeface="Arial"/>
              </a:rPr>
              <a:t>Platform</a:t>
            </a:r>
            <a:r>
              <a:rPr lang="de-DE" sz="1800" kern="0" dirty="0">
                <a:solidFill>
                  <a:sysClr val="windowText" lastClr="000000"/>
                </a:solidFill>
                <a:latin typeface="Arial"/>
                <a:cs typeface="Arial"/>
              </a:rPr>
              <a:t> (mit SAP User).</a:t>
            </a:r>
          </a:p>
          <a:p>
            <a:pPr lvl="1"/>
            <a:r>
              <a:rPr lang="de-DE" sz="1800" kern="0" dirty="0">
                <a:solidFill>
                  <a:sysClr val="windowText" lastClr="000000"/>
                </a:solidFill>
                <a:latin typeface="Arial"/>
                <a:cs typeface="Arial"/>
              </a:rPr>
              <a:t>Navigieren zur SAP Web IDE über das Cloud Cockpit.</a:t>
            </a:r>
          </a:p>
          <a:p>
            <a:pPr lvl="1"/>
            <a:r>
              <a:rPr lang="de-DE" sz="1800" kern="0" dirty="0">
                <a:solidFill>
                  <a:sysClr val="windowText" lastClr="000000"/>
                </a:solidFill>
                <a:latin typeface="Arial"/>
                <a:cs typeface="Arial"/>
              </a:rPr>
              <a:t>Link z.B.: </a:t>
            </a:r>
            <a:r>
              <a:rPr lang="de-DE" sz="1800" kern="0" dirty="0">
                <a:solidFill>
                  <a:sysClr val="windowText" lastClr="000000"/>
                </a:solidFill>
                <a:latin typeface="Arial"/>
                <a:cs typeface="Arial"/>
                <a:hlinkClick r:id="rId3"/>
              </a:rPr>
              <a:t>https://webidecp-a4befe230.dispatcher.hana.ondemand.com</a:t>
            </a:r>
            <a:endParaRPr lang="de-DE" sz="1800" kern="0" dirty="0">
              <a:solidFill>
                <a:sysClr val="windowText" lastClr="000000"/>
              </a:solidFill>
              <a:latin typeface="Arial"/>
              <a:cs typeface="Arial"/>
            </a:endParaRPr>
          </a:p>
          <a:p>
            <a:pPr marL="457200" lvl="1" indent="0">
              <a:buNone/>
            </a:pPr>
            <a:endParaRPr lang="de-DE" sz="1800" kern="0" dirty="0">
              <a:solidFill>
                <a:sysClr val="windowText" lastClr="000000"/>
              </a:solidFill>
              <a:latin typeface="Arial"/>
              <a:cs typeface="Arial"/>
            </a:endParaRPr>
          </a:p>
        </p:txBody>
      </p:sp>
    </p:spTree>
    <p:extLst>
      <p:ext uri="{BB962C8B-B14F-4D97-AF65-F5344CB8AC3E}">
        <p14:creationId xmlns:p14="http://schemas.microsoft.com/office/powerpoint/2010/main" val="1030198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9609D4-9791-D4CD-BED3-3FA74BAF8E3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52B08E0-E2E1-7636-5582-3DBA3B237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1648C3F-7526-F9A3-9C77-912EA473662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Start </a:t>
            </a:r>
          </a:p>
        </p:txBody>
      </p:sp>
      <p:sp>
        <p:nvSpPr>
          <p:cNvPr id="43" name="sketch line">
            <a:extLst>
              <a:ext uri="{FF2B5EF4-FFF2-40B4-BE49-F238E27FC236}">
                <a16:creationId xmlns:a16="http://schemas.microsoft.com/office/drawing/2014/main" id="{4483CA47-8228-D9AA-98D0-75D775F3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0CA36E7-AFF0-70C3-D7C9-852CF25CB542}"/>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SAP Web IDE - Willkommensbildschirm</a:t>
            </a:r>
          </a:p>
          <a:p>
            <a:endParaRPr lang="de-DE" sz="22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77649C3F-ACBA-BC38-858D-141544EEF84A}"/>
              </a:ext>
            </a:extLst>
          </p:cNvPr>
          <p:cNvPicPr>
            <a:picLocks noChangeAspect="1"/>
          </p:cNvPicPr>
          <p:nvPr/>
        </p:nvPicPr>
        <p:blipFill>
          <a:blip r:embed="rId3"/>
          <a:stretch>
            <a:fillRect/>
          </a:stretch>
        </p:blipFill>
        <p:spPr>
          <a:xfrm>
            <a:off x="1072248" y="2386376"/>
            <a:ext cx="3615054" cy="3785915"/>
          </a:xfrm>
          <a:prstGeom prst="rect">
            <a:avLst/>
          </a:prstGeom>
        </p:spPr>
      </p:pic>
    </p:spTree>
    <p:extLst>
      <p:ext uri="{BB962C8B-B14F-4D97-AF65-F5344CB8AC3E}">
        <p14:creationId xmlns:p14="http://schemas.microsoft.com/office/powerpoint/2010/main" val="901708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4C1E9-6824-DCB4-94CA-08E87CDA2EB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F3C6EE7-8824-70FA-88E5-64BD8B704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D5CD95E-9662-3E2E-7E14-FF4375D92622}"/>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Key Features</a:t>
            </a:r>
          </a:p>
        </p:txBody>
      </p:sp>
      <p:sp>
        <p:nvSpPr>
          <p:cNvPr id="43" name="sketch line">
            <a:extLst>
              <a:ext uri="{FF2B5EF4-FFF2-40B4-BE49-F238E27FC236}">
                <a16:creationId xmlns:a16="http://schemas.microsoft.com/office/drawing/2014/main" id="{5FA491C8-4DFE-20E0-91A5-7A08FDDA3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1187FB2-97B8-0ECD-36F5-3C592684CF82}"/>
              </a:ext>
            </a:extLst>
          </p:cNvPr>
          <p:cNvSpPr>
            <a:spLocks noGrp="1"/>
          </p:cNvSpPr>
          <p:nvPr>
            <p:ph idx="1"/>
          </p:nvPr>
        </p:nvSpPr>
        <p:spPr>
          <a:xfrm>
            <a:off x="838200" y="1920331"/>
            <a:ext cx="10515600" cy="4251960"/>
          </a:xfrm>
        </p:spPr>
        <p:txBody>
          <a:bodyPr>
            <a:normAutofit/>
          </a:bodyPr>
          <a:lstStyle/>
          <a:p>
            <a:pPr marL="228600" lvl="1">
              <a:spcBef>
                <a:spcPts val="1000"/>
              </a:spcBef>
            </a:pPr>
            <a:r>
              <a:rPr lang="de-DE" sz="2200" kern="0" dirty="0" err="1">
                <a:solidFill>
                  <a:sysClr val="windowText" lastClr="000000"/>
                </a:solidFill>
                <a:latin typeface="Arial"/>
                <a:cs typeface="Arial"/>
              </a:rPr>
              <a:t>Syntaxhighlighting</a:t>
            </a:r>
            <a:endParaRPr lang="de-DE" sz="2200" kern="0" dirty="0">
              <a:solidFill>
                <a:sysClr val="windowText" lastClr="000000"/>
              </a:solidFill>
              <a:latin typeface="Arial"/>
              <a:cs typeface="Arial"/>
            </a:endParaRPr>
          </a:p>
          <a:p>
            <a:pPr marL="228600" lvl="1">
              <a:spcBef>
                <a:spcPts val="1000"/>
              </a:spcBef>
            </a:pPr>
            <a:r>
              <a:rPr lang="de-DE" sz="2200" kern="0" dirty="0">
                <a:solidFill>
                  <a:sysClr val="windowText" lastClr="000000"/>
                </a:solidFill>
                <a:latin typeface="Arial"/>
                <a:cs typeface="Arial"/>
              </a:rPr>
              <a:t>Drag and Drop zum Editieren von grafischen Oberflächen</a:t>
            </a:r>
          </a:p>
          <a:p>
            <a:pPr marL="228600" lvl="1">
              <a:spcBef>
                <a:spcPts val="1000"/>
              </a:spcBef>
            </a:pPr>
            <a:r>
              <a:rPr lang="de-DE" sz="2200" kern="0" dirty="0">
                <a:solidFill>
                  <a:sysClr val="windowText" lastClr="000000"/>
                </a:solidFill>
                <a:latin typeface="Arial"/>
                <a:cs typeface="Arial"/>
              </a:rPr>
              <a:t>Code - Autovervollständigung (mittels </a:t>
            </a:r>
            <a:r>
              <a:rPr lang="de-DE" sz="2200" kern="0" dirty="0" err="1">
                <a:solidFill>
                  <a:sysClr val="windowText" lastClr="000000"/>
                </a:solidFill>
                <a:latin typeface="Arial"/>
                <a:cs typeface="Arial"/>
              </a:rPr>
              <a:t>Ctrl+Space</a:t>
            </a:r>
            <a:r>
              <a:rPr lang="de-DE" sz="2200" kern="0" dirty="0">
                <a:solidFill>
                  <a:sysClr val="windowText" lastClr="000000"/>
                </a:solidFill>
                <a:latin typeface="Arial"/>
                <a:cs typeface="Arial"/>
              </a:rPr>
              <a:t>)</a:t>
            </a:r>
          </a:p>
          <a:p>
            <a:pPr marL="228600" lvl="1">
              <a:spcBef>
                <a:spcPts val="1000"/>
              </a:spcBef>
            </a:pPr>
            <a:r>
              <a:rPr lang="de-DE" sz="2200" kern="0" dirty="0">
                <a:solidFill>
                  <a:sysClr val="windowText" lastClr="000000"/>
                </a:solidFill>
                <a:latin typeface="Arial"/>
                <a:cs typeface="Arial"/>
              </a:rPr>
              <a:t>Anbindung an Language Server für automatisierte Befehlsvervollständigung</a:t>
            </a:r>
          </a:p>
          <a:p>
            <a:r>
              <a:rPr lang="de-DE" sz="2200" kern="0" dirty="0">
                <a:solidFill>
                  <a:sysClr val="windowText" lastClr="000000"/>
                </a:solidFill>
                <a:latin typeface="Arial"/>
                <a:cs typeface="Arial"/>
              </a:rPr>
              <a:t>Weitere Funktionen:</a:t>
            </a:r>
          </a:p>
          <a:p>
            <a:pPr lvl="1"/>
            <a:r>
              <a:rPr lang="de-DE" sz="1800" kern="0" dirty="0">
                <a:solidFill>
                  <a:sysClr val="windowText" lastClr="000000"/>
                </a:solidFill>
                <a:latin typeface="Arial"/>
                <a:cs typeface="Arial"/>
              </a:rPr>
              <a:t>Templates um eine App generieren zu lassen</a:t>
            </a:r>
          </a:p>
          <a:p>
            <a:pPr lvl="1"/>
            <a:r>
              <a:rPr lang="de-DE" sz="1800" kern="0" dirty="0">
                <a:solidFill>
                  <a:sysClr val="windowText" lastClr="000000"/>
                </a:solidFill>
                <a:latin typeface="Arial"/>
                <a:cs typeface="Arial"/>
              </a:rPr>
              <a:t>Fehlerüberprüfung: Echtzeit-Fehlerüberprüfung und -</a:t>
            </a:r>
            <a:r>
              <a:rPr lang="de-DE" sz="1800" kern="0" dirty="0" err="1">
                <a:solidFill>
                  <a:sysClr val="windowText" lastClr="000000"/>
                </a:solidFill>
                <a:latin typeface="Arial"/>
                <a:cs typeface="Arial"/>
              </a:rPr>
              <a:t>Highlighting</a:t>
            </a:r>
            <a:r>
              <a:rPr lang="de-DE" sz="1800" kern="0" dirty="0">
                <a:solidFill>
                  <a:sysClr val="windowText" lastClr="000000"/>
                </a:solidFill>
                <a:latin typeface="Arial"/>
                <a:cs typeface="Arial"/>
              </a:rPr>
              <a:t>.</a:t>
            </a:r>
          </a:p>
          <a:p>
            <a:pPr lvl="1"/>
            <a:r>
              <a:rPr lang="de-DE" sz="1800" kern="0" dirty="0">
                <a:solidFill>
                  <a:sysClr val="windowText" lastClr="000000"/>
                </a:solidFill>
                <a:latin typeface="Arial"/>
                <a:cs typeface="Arial"/>
              </a:rPr>
              <a:t>Vorschau: Vorschau der Anwendung im integrierten Browser.</a:t>
            </a:r>
          </a:p>
          <a:p>
            <a:pPr lvl="1"/>
            <a:r>
              <a:rPr lang="de-DE" sz="1800" kern="0" dirty="0">
                <a:solidFill>
                  <a:sysClr val="windowText" lastClr="000000"/>
                </a:solidFill>
                <a:latin typeface="Arial"/>
                <a:cs typeface="Arial"/>
              </a:rPr>
              <a:t>Code </a:t>
            </a:r>
            <a:r>
              <a:rPr lang="de-DE" sz="1800" kern="0" dirty="0" err="1">
                <a:solidFill>
                  <a:sysClr val="windowText" lastClr="000000"/>
                </a:solidFill>
                <a:latin typeface="Arial"/>
                <a:cs typeface="Arial"/>
              </a:rPr>
              <a:t>beautifier</a:t>
            </a:r>
            <a:endParaRPr lang="de-DE" sz="1800" kern="0" dirty="0">
              <a:solidFill>
                <a:sysClr val="windowText" lastClr="000000"/>
              </a:solidFill>
              <a:latin typeface="Arial"/>
              <a:cs typeface="Arial"/>
            </a:endParaRPr>
          </a:p>
          <a:p>
            <a:pPr marL="228600" lvl="1">
              <a:spcBef>
                <a:spcPts val="1000"/>
              </a:spcBef>
            </a:pP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435693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D5B3D5-7DB8-FF21-116F-9E9C45C3C48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C22DC2B-2C2C-DB38-5207-990E85862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7623445-EDE8-18C8-9208-DCBB4149B386}"/>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Benutzeroberfläche</a:t>
            </a:r>
          </a:p>
        </p:txBody>
      </p:sp>
      <p:sp>
        <p:nvSpPr>
          <p:cNvPr id="43" name="sketch line">
            <a:extLst>
              <a:ext uri="{FF2B5EF4-FFF2-40B4-BE49-F238E27FC236}">
                <a16:creationId xmlns:a16="http://schemas.microsoft.com/office/drawing/2014/main" id="{E4C54551-1C44-6849-3014-3966F98BD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6E91A83-7A62-B626-8224-C8ADB0035DDA}"/>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Hauptbereiche der Benutzeroberfläche:</a:t>
            </a:r>
          </a:p>
          <a:p>
            <a:pPr lvl="1"/>
            <a:r>
              <a:rPr lang="de-DE" sz="1800" kern="0" dirty="0">
                <a:solidFill>
                  <a:sysClr val="windowText" lastClr="000000"/>
                </a:solidFill>
                <a:latin typeface="Arial"/>
                <a:cs typeface="Arial"/>
              </a:rPr>
              <a:t>Projekt-Explorer: Zeigt die Projektstruktur und Dateien an.</a:t>
            </a:r>
          </a:p>
          <a:p>
            <a:pPr lvl="1"/>
            <a:r>
              <a:rPr lang="de-DE" sz="1800" kern="0" dirty="0">
                <a:solidFill>
                  <a:sysClr val="windowText" lastClr="000000"/>
                </a:solidFill>
                <a:latin typeface="Arial"/>
                <a:cs typeface="Arial"/>
              </a:rPr>
              <a:t>Editor: Zum Bearbeiten von Code, XML-Views und anderen Dateien.</a:t>
            </a:r>
          </a:p>
          <a:p>
            <a:pPr lvl="1"/>
            <a:r>
              <a:rPr lang="de-DE" sz="1800" kern="0" dirty="0">
                <a:solidFill>
                  <a:sysClr val="windowText" lastClr="000000"/>
                </a:solidFill>
                <a:latin typeface="Arial"/>
                <a:cs typeface="Arial"/>
              </a:rPr>
              <a:t>Eigenschaftenfenster: Zeigt die Eigenschaften des ausgewählten Elements an.</a:t>
            </a:r>
          </a:p>
          <a:p>
            <a:pPr lvl="1"/>
            <a:r>
              <a:rPr lang="de-DE" sz="1800" kern="0" dirty="0">
                <a:solidFill>
                  <a:sysClr val="windowText" lastClr="000000"/>
                </a:solidFill>
                <a:latin typeface="Arial"/>
                <a:cs typeface="Arial"/>
              </a:rPr>
              <a:t>Konsole: Zeigt Ausgaben und Fehler an.</a:t>
            </a:r>
          </a:p>
        </p:txBody>
      </p:sp>
    </p:spTree>
    <p:extLst>
      <p:ext uri="{BB962C8B-B14F-4D97-AF65-F5344CB8AC3E}">
        <p14:creationId xmlns:p14="http://schemas.microsoft.com/office/powerpoint/2010/main" val="669653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C49D49-E330-1BC9-8EC3-9B06228EE55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7341975-51A1-08AB-FB23-B98EA52AC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0E16057-E525-5031-52EB-39A2C372F0C1}"/>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Benutzeroberfläche</a:t>
            </a:r>
          </a:p>
        </p:txBody>
      </p:sp>
      <p:sp>
        <p:nvSpPr>
          <p:cNvPr id="43" name="sketch line">
            <a:extLst>
              <a:ext uri="{FF2B5EF4-FFF2-40B4-BE49-F238E27FC236}">
                <a16:creationId xmlns:a16="http://schemas.microsoft.com/office/drawing/2014/main" id="{458883C8-67A8-BD40-0AA0-531410101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C4E36D2-B168-5BF3-0C20-ABE4BA27956A}"/>
              </a:ext>
            </a:extLst>
          </p:cNvPr>
          <p:cNvSpPr>
            <a:spLocks noGrp="1"/>
          </p:cNvSpPr>
          <p:nvPr>
            <p:ph idx="1"/>
          </p:nvPr>
        </p:nvSpPr>
        <p:spPr>
          <a:xfrm>
            <a:off x="838200" y="1920331"/>
            <a:ext cx="6943344" cy="4251960"/>
          </a:xfrm>
        </p:spPr>
        <p:txBody>
          <a:bodyPr>
            <a:normAutofit/>
          </a:bodyPr>
          <a:lstStyle/>
          <a:p>
            <a:r>
              <a:rPr lang="de-DE" sz="2200" kern="0" dirty="0">
                <a:solidFill>
                  <a:sysClr val="windowText" lastClr="000000"/>
                </a:solidFill>
                <a:latin typeface="Arial"/>
                <a:cs typeface="Arial"/>
              </a:rPr>
              <a:t>Im Arbeitsbereich können Aktionen wie Dateien bearbeiten, kopieren und einfügen ausgeführt werden. </a:t>
            </a: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Außerdem Funktionen für Codevervollständigung für JavaScript- und XML-Dateien. </a:t>
            </a:r>
          </a:p>
          <a:p>
            <a:r>
              <a:rPr lang="de-DE" sz="2200" kern="0" dirty="0">
                <a:solidFill>
                  <a:sysClr val="windowText" lastClr="000000"/>
                </a:solidFill>
                <a:latin typeface="Arial"/>
                <a:cs typeface="Arial"/>
              </a:rPr>
              <a:t>XML-Codevervollständigung ist für Eigenschaften und Controls verfügbar.</a:t>
            </a:r>
          </a:p>
          <a:p>
            <a:endParaRPr lang="de-DE" sz="18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4A9650C3-02EA-EB2E-3539-B48E9F9B01B5}"/>
              </a:ext>
            </a:extLst>
          </p:cNvPr>
          <p:cNvPicPr>
            <a:picLocks noChangeAspect="1"/>
          </p:cNvPicPr>
          <p:nvPr/>
        </p:nvPicPr>
        <p:blipFill>
          <a:blip r:embed="rId3"/>
          <a:stretch>
            <a:fillRect/>
          </a:stretch>
        </p:blipFill>
        <p:spPr>
          <a:xfrm>
            <a:off x="7882744" y="1928380"/>
            <a:ext cx="2095792" cy="2343477"/>
          </a:xfrm>
          <a:prstGeom prst="rect">
            <a:avLst/>
          </a:prstGeom>
        </p:spPr>
      </p:pic>
      <p:pic>
        <p:nvPicPr>
          <p:cNvPr id="6" name="Grafik 5">
            <a:extLst>
              <a:ext uri="{FF2B5EF4-FFF2-40B4-BE49-F238E27FC236}">
                <a16:creationId xmlns:a16="http://schemas.microsoft.com/office/drawing/2014/main" id="{3FBA7362-AB97-535F-154B-7E954DEB3CAC}"/>
              </a:ext>
            </a:extLst>
          </p:cNvPr>
          <p:cNvPicPr>
            <a:picLocks noChangeAspect="1"/>
          </p:cNvPicPr>
          <p:nvPr/>
        </p:nvPicPr>
        <p:blipFill>
          <a:blip r:embed="rId4"/>
          <a:stretch>
            <a:fillRect/>
          </a:stretch>
        </p:blipFill>
        <p:spPr>
          <a:xfrm>
            <a:off x="7882744" y="4432810"/>
            <a:ext cx="3640220" cy="2085820"/>
          </a:xfrm>
          <a:prstGeom prst="rect">
            <a:avLst/>
          </a:prstGeom>
        </p:spPr>
      </p:pic>
    </p:spTree>
    <p:extLst>
      <p:ext uri="{BB962C8B-B14F-4D97-AF65-F5344CB8AC3E}">
        <p14:creationId xmlns:p14="http://schemas.microsoft.com/office/powerpoint/2010/main" val="2704179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84D10-38D9-EB22-5986-3F20EC7F917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F8CB64D-5C42-252C-3941-FF6CE9157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75551E7-A6C5-1B8B-FCE2-557D0546E2A9}"/>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Vorteile</a:t>
            </a:r>
          </a:p>
        </p:txBody>
      </p:sp>
      <p:sp>
        <p:nvSpPr>
          <p:cNvPr id="43" name="sketch line">
            <a:extLst>
              <a:ext uri="{FF2B5EF4-FFF2-40B4-BE49-F238E27FC236}">
                <a16:creationId xmlns:a16="http://schemas.microsoft.com/office/drawing/2014/main" id="{FC797B05-2111-05C2-8550-5C67B969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4DEB1B6-252D-FE14-3556-C6905294DD3D}"/>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Ständige Weiterentwicklung der Software</a:t>
            </a:r>
          </a:p>
          <a:p>
            <a:r>
              <a:rPr lang="de-DE" sz="2200" kern="0" dirty="0">
                <a:solidFill>
                  <a:sysClr val="windowText" lastClr="000000"/>
                </a:solidFill>
                <a:latin typeface="Arial"/>
                <a:cs typeface="Arial"/>
              </a:rPr>
              <a:t>Spezielle Ausrichtung auf SAPUI5 und Fiori</a:t>
            </a:r>
          </a:p>
          <a:p>
            <a:r>
              <a:rPr lang="de-DE" sz="2200" kern="0" dirty="0">
                <a:solidFill>
                  <a:sysClr val="windowText" lastClr="000000"/>
                </a:solidFill>
                <a:latin typeface="Arial"/>
                <a:cs typeface="Arial"/>
              </a:rPr>
              <a:t>GIT-Anbindung</a:t>
            </a:r>
          </a:p>
          <a:p>
            <a:r>
              <a:rPr lang="de-DE" sz="2200" kern="0" dirty="0">
                <a:solidFill>
                  <a:sysClr val="windowText" lastClr="000000"/>
                </a:solidFill>
                <a:latin typeface="Arial"/>
                <a:cs typeface="Arial"/>
              </a:rPr>
              <a:t>Templates bei der Erstellung der Anwendungen</a:t>
            </a:r>
          </a:p>
          <a:p>
            <a:r>
              <a:rPr lang="de-DE" sz="2200" kern="0" dirty="0">
                <a:solidFill>
                  <a:sysClr val="windowText" lastClr="000000"/>
                </a:solidFill>
                <a:latin typeface="Arial"/>
                <a:cs typeface="Arial"/>
              </a:rPr>
              <a:t>verschiedene </a:t>
            </a:r>
            <a:r>
              <a:rPr lang="de-DE" sz="2200" kern="0" dirty="0" err="1">
                <a:solidFill>
                  <a:sysClr val="windowText" lastClr="000000"/>
                </a:solidFill>
                <a:latin typeface="Arial"/>
                <a:cs typeface="Arial"/>
              </a:rPr>
              <a:t>Deployment</a:t>
            </a:r>
            <a:r>
              <a:rPr lang="de-DE" sz="2200" kern="0" dirty="0">
                <a:solidFill>
                  <a:sysClr val="windowText" lastClr="000000"/>
                </a:solidFill>
                <a:latin typeface="Arial"/>
                <a:cs typeface="Arial"/>
              </a:rPr>
              <a:t> Funktionen</a:t>
            </a:r>
          </a:p>
          <a:p>
            <a:r>
              <a:rPr lang="de-DE" sz="2200" kern="0" dirty="0">
                <a:solidFill>
                  <a:sysClr val="windowText" lastClr="000000"/>
                </a:solidFill>
                <a:latin typeface="Arial"/>
                <a:cs typeface="Arial"/>
              </a:rPr>
              <a:t>Zentrale Services sind gesammelt in der Web IDE</a:t>
            </a:r>
          </a:p>
          <a:p>
            <a:r>
              <a:rPr lang="de-DE" sz="2200" kern="0" dirty="0">
                <a:solidFill>
                  <a:sysClr val="windowText" lastClr="000000"/>
                </a:solidFill>
                <a:latin typeface="Arial"/>
                <a:cs typeface="Arial"/>
              </a:rPr>
              <a:t>Schneller und ortsunabhängiger Einsatz in der Cloud</a:t>
            </a:r>
          </a:p>
          <a:p>
            <a:r>
              <a:rPr lang="de-DE" sz="2200" kern="0" dirty="0">
                <a:solidFill>
                  <a:sysClr val="windowText" lastClr="000000"/>
                </a:solidFill>
                <a:latin typeface="Arial"/>
                <a:cs typeface="Arial"/>
              </a:rPr>
              <a:t>Keine Installation notwendig</a:t>
            </a:r>
          </a:p>
          <a:p>
            <a:r>
              <a:rPr lang="de-DE" sz="2200" kern="0" dirty="0">
                <a:solidFill>
                  <a:sysClr val="windowText" lastClr="000000"/>
                </a:solidFill>
                <a:latin typeface="Arial"/>
                <a:cs typeface="Arial"/>
              </a:rPr>
              <a:t>Anpassbares monatliches Lizenzmodell</a:t>
            </a:r>
          </a:p>
        </p:txBody>
      </p:sp>
    </p:spTree>
    <p:extLst>
      <p:ext uri="{BB962C8B-B14F-4D97-AF65-F5344CB8AC3E}">
        <p14:creationId xmlns:p14="http://schemas.microsoft.com/office/powerpoint/2010/main" val="1189369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E61F8-E160-0214-9EC2-867F2927529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EF82DD1-EC38-FC4B-4B54-3E8D0C505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762A29D-C9CE-6A20-B464-A7FD6AAA6D8A}"/>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B1A3F42B-2F02-7AF8-8F2C-13EB31DB8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8D7910D4-9E04-2643-A710-CC4974F885C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Erstellen von neuen Projekten (mit Hilfe von Templates) – Grundlegende Dateien werden generiert</a:t>
            </a:r>
          </a:p>
          <a:p>
            <a:r>
              <a:rPr lang="de-DE" sz="2200" kern="0" dirty="0">
                <a:solidFill>
                  <a:sysClr val="windowText" lastClr="000000"/>
                </a:solidFill>
                <a:latin typeface="Arial"/>
                <a:cs typeface="Arial"/>
              </a:rPr>
              <a:t>Beispiel: Erstellen einer „Hello World!“ SAPUI5 Freestyle Applikation mit einem Template</a:t>
            </a:r>
            <a:endParaRPr lang="de-DE" sz="1400" kern="0" dirty="0">
              <a:solidFill>
                <a:sysClr val="windowText" lastClr="000000"/>
              </a:solidFill>
              <a:latin typeface="Arial"/>
              <a:cs typeface="Arial"/>
            </a:endParaRPr>
          </a:p>
        </p:txBody>
      </p:sp>
    </p:spTree>
    <p:extLst>
      <p:ext uri="{BB962C8B-B14F-4D97-AF65-F5344CB8AC3E}">
        <p14:creationId xmlns:p14="http://schemas.microsoft.com/office/powerpoint/2010/main" val="403976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C07888-1CF7-59E8-91D4-1632DC4783E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46F0F35-595B-ADE5-770A-98E2A23F5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5786A6B-6E61-E9B5-A87F-1BB6F656C021}"/>
              </a:ext>
            </a:extLst>
          </p:cNvPr>
          <p:cNvSpPr>
            <a:spLocks noGrp="1"/>
          </p:cNvSpPr>
          <p:nvPr>
            <p:ph type="title"/>
          </p:nvPr>
        </p:nvSpPr>
        <p:spPr>
          <a:xfrm>
            <a:off x="838200" y="365125"/>
            <a:ext cx="10515600" cy="1325563"/>
          </a:xfrm>
        </p:spPr>
        <p:txBody>
          <a:bodyPr>
            <a:normAutofit/>
          </a:bodyPr>
          <a:lstStyle/>
          <a:p>
            <a:r>
              <a:rPr lang="de-DE" sz="4400" dirty="0"/>
              <a:t>HTML5 vs. HTML – Was ist neu? </a:t>
            </a:r>
            <a:endParaRPr lang="de-DE" sz="4200" dirty="0"/>
          </a:p>
        </p:txBody>
      </p:sp>
      <p:sp>
        <p:nvSpPr>
          <p:cNvPr id="43" name="sketch line">
            <a:extLst>
              <a:ext uri="{FF2B5EF4-FFF2-40B4-BE49-F238E27FC236}">
                <a16:creationId xmlns:a16="http://schemas.microsoft.com/office/drawing/2014/main" id="{8408B5BD-D943-ACF4-6B2F-10F77F889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Features of Html5">
            <a:extLst>
              <a:ext uri="{FF2B5EF4-FFF2-40B4-BE49-F238E27FC236}">
                <a16:creationId xmlns:a16="http://schemas.microsoft.com/office/drawing/2014/main" id="{CC704B5C-A985-CAAD-0D3A-40B0E41B28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6286" y="2545662"/>
            <a:ext cx="4791075"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Difference Between HTML and HTML5">
            <a:extLst>
              <a:ext uri="{FF2B5EF4-FFF2-40B4-BE49-F238E27FC236}">
                <a16:creationId xmlns:a16="http://schemas.microsoft.com/office/drawing/2014/main" id="{295ED4C8-441B-DCD5-21AF-4F4BF076D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39" y="2078937"/>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462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E3E15D-600F-0AB1-DBC2-FCB29105588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05272E2-4665-2ADB-9A93-ACB33756B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7012610-6584-3E1D-479B-B44C1C30007D}"/>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3B937F2F-3480-B663-4341-935132600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1A84855-677B-8692-5D00-F722B27CDD7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Im Menü: File -&gt;New Project From Template auswählen.</a:t>
            </a:r>
          </a:p>
          <a:p>
            <a:r>
              <a:rPr lang="de-DE" sz="2200" kern="0" dirty="0">
                <a:solidFill>
                  <a:sysClr val="windowText" lastClr="000000"/>
                </a:solidFill>
                <a:latin typeface="Arial"/>
                <a:cs typeface="Arial"/>
              </a:rPr>
              <a:t>Vorlagenkachel SAPUI5 </a:t>
            </a:r>
            <a:r>
              <a:rPr lang="de-DE" sz="2200" kern="0" dirty="0" err="1">
                <a:solidFill>
                  <a:sysClr val="windowText" lastClr="000000"/>
                </a:solidFill>
                <a:latin typeface="Arial"/>
                <a:cs typeface="Arial"/>
              </a:rPr>
              <a:t>Application</a:t>
            </a:r>
            <a:r>
              <a:rPr lang="de-DE" sz="2200" kern="0" dirty="0">
                <a:solidFill>
                  <a:sysClr val="windowText" lastClr="000000"/>
                </a:solidFill>
                <a:latin typeface="Arial"/>
                <a:cs typeface="Arial"/>
              </a:rPr>
              <a:t> auswählen und auf Next klicken</a:t>
            </a:r>
          </a:p>
          <a:p>
            <a:endParaRPr lang="de-DE" sz="22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B6C213CD-F369-637C-66E3-8A2E3A2758DB}"/>
              </a:ext>
            </a:extLst>
          </p:cNvPr>
          <p:cNvPicPr>
            <a:picLocks noChangeAspect="1"/>
          </p:cNvPicPr>
          <p:nvPr/>
        </p:nvPicPr>
        <p:blipFill>
          <a:blip r:embed="rId3"/>
          <a:stretch>
            <a:fillRect/>
          </a:stretch>
        </p:blipFill>
        <p:spPr>
          <a:xfrm>
            <a:off x="1168689" y="2947774"/>
            <a:ext cx="3407631" cy="3449187"/>
          </a:xfrm>
          <a:prstGeom prst="rect">
            <a:avLst/>
          </a:prstGeom>
        </p:spPr>
      </p:pic>
    </p:spTree>
    <p:extLst>
      <p:ext uri="{BB962C8B-B14F-4D97-AF65-F5344CB8AC3E}">
        <p14:creationId xmlns:p14="http://schemas.microsoft.com/office/powerpoint/2010/main" val="1483306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6325A-7A41-1201-C30D-2DC7B294E30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3641753-DC4E-4301-1D16-6849DB758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1E05B31-44AA-58E2-2B18-795F1A8D10A4}"/>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F57EA982-AA70-331F-514D-052D3DB1D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158D266-A804-7247-0081-77F176BC77F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Felder Project Name und Namespace (siehe Abbildung) ausfüllen und auf Next klicken. Bei der Angabe Project Name handelt es sich um den Namen des Projektordners im Arbeitsbereich und um den Namen der Anwendung für das </a:t>
            </a:r>
            <a:r>
              <a:rPr lang="de-DE" sz="2200" kern="0" dirty="0" err="1">
                <a:solidFill>
                  <a:sysClr val="windowText" lastClr="000000"/>
                </a:solidFill>
                <a:latin typeface="Arial"/>
                <a:cs typeface="Arial"/>
              </a:rPr>
              <a:t>Deployment</a:t>
            </a:r>
            <a:r>
              <a:rPr lang="de-DE" sz="2200" kern="0" dirty="0">
                <a:solidFill>
                  <a:sysClr val="windowText" lastClr="000000"/>
                </a:solidFill>
                <a:latin typeface="Arial"/>
                <a:cs typeface="Arial"/>
              </a:rPr>
              <a:t>. Bei Namespace handelt es sich um den SAPUI5 - Namensraum der Anwendung.</a:t>
            </a:r>
          </a:p>
        </p:txBody>
      </p:sp>
      <p:pic>
        <p:nvPicPr>
          <p:cNvPr id="5" name="Grafik 4">
            <a:extLst>
              <a:ext uri="{FF2B5EF4-FFF2-40B4-BE49-F238E27FC236}">
                <a16:creationId xmlns:a16="http://schemas.microsoft.com/office/drawing/2014/main" id="{D22FBDA3-C6CE-6C54-A529-5D32F098F604}"/>
              </a:ext>
            </a:extLst>
          </p:cNvPr>
          <p:cNvPicPr>
            <a:picLocks noChangeAspect="1"/>
          </p:cNvPicPr>
          <p:nvPr/>
        </p:nvPicPr>
        <p:blipFill>
          <a:blip r:embed="rId3"/>
          <a:stretch>
            <a:fillRect/>
          </a:stretch>
        </p:blipFill>
        <p:spPr>
          <a:xfrm>
            <a:off x="3474720" y="3597769"/>
            <a:ext cx="4832326" cy="2686054"/>
          </a:xfrm>
          <a:prstGeom prst="rect">
            <a:avLst/>
          </a:prstGeom>
        </p:spPr>
      </p:pic>
    </p:spTree>
    <p:extLst>
      <p:ext uri="{BB962C8B-B14F-4D97-AF65-F5344CB8AC3E}">
        <p14:creationId xmlns:p14="http://schemas.microsoft.com/office/powerpoint/2010/main" val="1688117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75DEE-43D1-A238-A8EC-6AAC8904455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FE44FA1-195D-BFD3-80DC-2C5ED89EE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B801E4-06BE-42BB-3763-AE01F56C3F8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DF40A8A0-581C-63E0-0B26-BAA42B95C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BEFC466-FEC7-A091-BFC5-C90C6A7056A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Auf dem Bildschirm „Template </a:t>
            </a:r>
            <a:r>
              <a:rPr lang="de-DE" sz="2200" kern="0" dirty="0" err="1">
                <a:solidFill>
                  <a:sysClr val="windowText" lastClr="000000"/>
                </a:solidFill>
                <a:latin typeface="Arial"/>
                <a:cs typeface="Arial"/>
              </a:rPr>
              <a:t>Customization</a:t>
            </a:r>
            <a:r>
              <a:rPr lang="de-DE" sz="2200" kern="0" dirty="0">
                <a:solidFill>
                  <a:sysClr val="windowText" lastClr="000000"/>
                </a:solidFill>
                <a:latin typeface="Arial"/>
                <a:cs typeface="Arial"/>
              </a:rPr>
              <a:t>“ des Einstiegs Views einen Namen (View Name) eingeben, und den Typ festlegen (View Type).</a:t>
            </a:r>
          </a:p>
          <a:p>
            <a:r>
              <a:rPr lang="de-DE" sz="2200" kern="0" dirty="0">
                <a:solidFill>
                  <a:sysClr val="windowText" lastClr="000000"/>
                </a:solidFill>
                <a:latin typeface="Arial"/>
                <a:cs typeface="Arial"/>
              </a:rPr>
              <a:t>Anschließend auf Finish klicken. Im Beispiel haben wir »XML« für View Type und »App« für View Name eingegeben </a:t>
            </a:r>
          </a:p>
        </p:txBody>
      </p:sp>
      <p:pic>
        <p:nvPicPr>
          <p:cNvPr id="4" name="Grafik 3">
            <a:extLst>
              <a:ext uri="{FF2B5EF4-FFF2-40B4-BE49-F238E27FC236}">
                <a16:creationId xmlns:a16="http://schemas.microsoft.com/office/drawing/2014/main" id="{E1E1BBF4-85D2-93BC-17D9-8609714579E7}"/>
              </a:ext>
            </a:extLst>
          </p:cNvPr>
          <p:cNvPicPr>
            <a:picLocks noChangeAspect="1"/>
          </p:cNvPicPr>
          <p:nvPr/>
        </p:nvPicPr>
        <p:blipFill>
          <a:blip r:embed="rId3"/>
          <a:stretch>
            <a:fillRect/>
          </a:stretch>
        </p:blipFill>
        <p:spPr>
          <a:xfrm>
            <a:off x="1188475" y="3772552"/>
            <a:ext cx="5056282" cy="2253343"/>
          </a:xfrm>
          <a:prstGeom prst="rect">
            <a:avLst/>
          </a:prstGeom>
        </p:spPr>
      </p:pic>
    </p:spTree>
    <p:extLst>
      <p:ext uri="{BB962C8B-B14F-4D97-AF65-F5344CB8AC3E}">
        <p14:creationId xmlns:p14="http://schemas.microsoft.com/office/powerpoint/2010/main" val="3331637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AECD39-24FF-A564-3640-528D7080263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A06DED7-BE4B-8A77-10EE-288498905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7AB0252-C232-986B-C865-01CDA0074D8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E9815565-0F5E-7881-858B-DB1C7D187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B673813-C9A8-7A25-2C30-D3DBC41C4F5E}"/>
              </a:ext>
            </a:extLst>
          </p:cNvPr>
          <p:cNvSpPr>
            <a:spLocks noGrp="1"/>
          </p:cNvSpPr>
          <p:nvPr>
            <p:ph idx="1"/>
          </p:nvPr>
        </p:nvSpPr>
        <p:spPr>
          <a:xfrm>
            <a:off x="838200" y="1920331"/>
            <a:ext cx="4895088" cy="4251960"/>
          </a:xfrm>
        </p:spPr>
        <p:txBody>
          <a:bodyPr>
            <a:normAutofit/>
          </a:bodyPr>
          <a:lstStyle/>
          <a:p>
            <a:r>
              <a:rPr lang="de-DE" sz="2200" kern="0" dirty="0">
                <a:solidFill>
                  <a:sysClr val="windowText" lastClr="000000"/>
                </a:solidFill>
                <a:latin typeface="Arial"/>
                <a:cs typeface="Arial"/>
              </a:rPr>
              <a:t>Jetzt noch in i18n.properties-Datei unter </a:t>
            </a:r>
            <a:r>
              <a:rPr lang="de-DE" sz="2200" kern="0" dirty="0" err="1">
                <a:solidFill>
                  <a:sysClr val="windowText" lastClr="000000"/>
                </a:solidFill>
                <a:latin typeface="Arial"/>
                <a:cs typeface="Arial"/>
              </a:rPr>
              <a:t>webapp</a:t>
            </a:r>
            <a:r>
              <a:rPr lang="de-DE" sz="2200" kern="0" dirty="0">
                <a:solidFill>
                  <a:sysClr val="windowText" lastClr="000000"/>
                </a:solidFill>
                <a:latin typeface="Arial"/>
                <a:cs typeface="Arial"/>
              </a:rPr>
              <a:t>/i18n, den Wert von title ändern in title=Hello World. </a:t>
            </a:r>
          </a:p>
          <a:p>
            <a:r>
              <a:rPr lang="de-DE" sz="2200" kern="0" dirty="0">
                <a:solidFill>
                  <a:sysClr val="windowText" lastClr="000000"/>
                </a:solidFill>
                <a:latin typeface="Arial"/>
                <a:cs typeface="Arial"/>
              </a:rPr>
              <a:t>Dann Anwendung ausführen</a:t>
            </a:r>
          </a:p>
          <a:p>
            <a:r>
              <a:rPr lang="de-DE" sz="2200" kern="0" dirty="0">
                <a:solidFill>
                  <a:sysClr val="windowText" lastClr="000000"/>
                </a:solidFill>
                <a:latin typeface="Arial"/>
                <a:cs typeface="Arial"/>
              </a:rPr>
              <a:t>Hierzu auf grünen Button Play klicken, oder im Menü die Option Run-&gt;  Run index.html auswählen</a:t>
            </a:r>
          </a:p>
          <a:p>
            <a:r>
              <a:rPr lang="de-DE" sz="2200" kern="0" dirty="0">
                <a:solidFill>
                  <a:sysClr val="windowText" lastClr="000000"/>
                </a:solidFill>
                <a:latin typeface="Arial"/>
                <a:cs typeface="Arial"/>
              </a:rPr>
              <a:t>Die laufende Anwendung wird in neuer Browserregisterkarte angezeigt</a:t>
            </a:r>
          </a:p>
        </p:txBody>
      </p:sp>
      <p:pic>
        <p:nvPicPr>
          <p:cNvPr id="5" name="Grafik 4">
            <a:extLst>
              <a:ext uri="{FF2B5EF4-FFF2-40B4-BE49-F238E27FC236}">
                <a16:creationId xmlns:a16="http://schemas.microsoft.com/office/drawing/2014/main" id="{568DC7CB-1653-B220-F344-BAD123483292}"/>
              </a:ext>
            </a:extLst>
          </p:cNvPr>
          <p:cNvPicPr>
            <a:picLocks noChangeAspect="1"/>
          </p:cNvPicPr>
          <p:nvPr/>
        </p:nvPicPr>
        <p:blipFill>
          <a:blip r:embed="rId3"/>
          <a:stretch>
            <a:fillRect/>
          </a:stretch>
        </p:blipFill>
        <p:spPr>
          <a:xfrm>
            <a:off x="6297518" y="4961687"/>
            <a:ext cx="2695951" cy="1086002"/>
          </a:xfrm>
          <a:prstGeom prst="rect">
            <a:avLst/>
          </a:prstGeom>
        </p:spPr>
      </p:pic>
      <p:pic>
        <p:nvPicPr>
          <p:cNvPr id="9" name="Grafik 8">
            <a:extLst>
              <a:ext uri="{FF2B5EF4-FFF2-40B4-BE49-F238E27FC236}">
                <a16:creationId xmlns:a16="http://schemas.microsoft.com/office/drawing/2014/main" id="{DA71CB0D-554C-62E9-9DE7-674D050B3A53}"/>
              </a:ext>
            </a:extLst>
          </p:cNvPr>
          <p:cNvPicPr>
            <a:picLocks noChangeAspect="1"/>
          </p:cNvPicPr>
          <p:nvPr/>
        </p:nvPicPr>
        <p:blipFill>
          <a:blip r:embed="rId4"/>
          <a:stretch>
            <a:fillRect/>
          </a:stretch>
        </p:blipFill>
        <p:spPr>
          <a:xfrm>
            <a:off x="6297518" y="2046806"/>
            <a:ext cx="2526442" cy="2737906"/>
          </a:xfrm>
          <a:prstGeom prst="rect">
            <a:avLst/>
          </a:prstGeom>
        </p:spPr>
      </p:pic>
    </p:spTree>
    <p:extLst>
      <p:ext uri="{BB962C8B-B14F-4D97-AF65-F5344CB8AC3E}">
        <p14:creationId xmlns:p14="http://schemas.microsoft.com/office/powerpoint/2010/main" val="3080898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4BFE7B-84F9-329C-AFF1-A01D3449A056}"/>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E3EEC0BC-5437-807F-D537-FB109F21E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352B87B-98A7-F8E5-D8AB-A8E1291BD135}"/>
              </a:ext>
            </a:extLst>
          </p:cNvPr>
          <p:cNvSpPr>
            <a:spLocks noGrp="1"/>
          </p:cNvSpPr>
          <p:nvPr>
            <p:ph type="ctrTitle"/>
          </p:nvPr>
        </p:nvSpPr>
        <p:spPr>
          <a:xfrm>
            <a:off x="643468" y="643467"/>
            <a:ext cx="4620584" cy="4567137"/>
          </a:xfrm>
        </p:spPr>
        <p:txBody>
          <a:bodyPr>
            <a:normAutofit/>
          </a:bodyPr>
          <a:lstStyle/>
          <a:p>
            <a:pPr algn="l"/>
            <a:r>
              <a:rPr lang="de-DE" sz="4400" dirty="0"/>
              <a:t>SAPUI5 Bootstrapping</a:t>
            </a:r>
          </a:p>
        </p:txBody>
      </p:sp>
      <p:sp>
        <p:nvSpPr>
          <p:cNvPr id="3" name="Untertitel 2">
            <a:extLst>
              <a:ext uri="{FF2B5EF4-FFF2-40B4-BE49-F238E27FC236}">
                <a16:creationId xmlns:a16="http://schemas.microsoft.com/office/drawing/2014/main" id="{E3188C7D-DD42-2ECF-8917-3CADFB518CE0}"/>
              </a:ext>
            </a:extLst>
          </p:cNvPr>
          <p:cNvSpPr>
            <a:spLocks noGrp="1"/>
          </p:cNvSpPr>
          <p:nvPr>
            <p:ph type="subTitle" idx="1"/>
          </p:nvPr>
        </p:nvSpPr>
        <p:spPr>
          <a:xfrm>
            <a:off x="643467" y="5277684"/>
            <a:ext cx="4620584" cy="775494"/>
          </a:xfrm>
        </p:spPr>
        <p:txBody>
          <a:bodyPr>
            <a:normAutofit/>
          </a:bodyPr>
          <a:lstStyle/>
          <a:p>
            <a:pPr algn="l"/>
            <a:r>
              <a:rPr lang="de-DE" dirty="0"/>
              <a:t>Laden und Initialisieren von SAP UI5</a:t>
            </a:r>
          </a:p>
        </p:txBody>
      </p:sp>
      <p:pic>
        <p:nvPicPr>
          <p:cNvPr id="115" name="Picture 4">
            <a:extLst>
              <a:ext uri="{FF2B5EF4-FFF2-40B4-BE49-F238E27FC236}">
                <a16:creationId xmlns:a16="http://schemas.microsoft.com/office/drawing/2014/main" id="{2A672511-081B-3E1B-1CF0-D5625E185287}"/>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7982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5D48B-C739-0637-2852-27AAD3E1468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8B07010-F1C9-0013-64BA-CC1192C4D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8927837-78B0-13FD-FF20-4DC90C8C552A}"/>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CBE44854-3111-9A92-14A5-E73B88C05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22E034D1-912B-49A2-1C76-859A6A8BFCD4}"/>
              </a:ext>
            </a:extLst>
          </p:cNvPr>
          <p:cNvSpPr>
            <a:spLocks noGrp="1"/>
          </p:cNvSpPr>
          <p:nvPr>
            <p:ph idx="1"/>
          </p:nvPr>
        </p:nvSpPr>
        <p:spPr>
          <a:xfrm>
            <a:off x="838200" y="1929384"/>
            <a:ext cx="10515600" cy="4251960"/>
          </a:xfrm>
        </p:spPr>
        <p:txBody>
          <a:bodyPr>
            <a:normAutofit/>
          </a:bodyPr>
          <a:lstStyle/>
          <a:p>
            <a:pPr marL="540385" algn="just">
              <a:spcAft>
                <a:spcPts val="600"/>
              </a:spcAft>
            </a:pPr>
            <a:r>
              <a:rPr lang="de-DE" sz="2400" dirty="0">
                <a:effectLst/>
                <a:latin typeface="Arial" panose="020B0604020202020204" pitchFamily="34" charset="0"/>
                <a:ea typeface="Times New Roman" panose="02020603050405020304" pitchFamily="18" charset="0"/>
              </a:rPr>
              <a:t>SAPUI5 Bootstrapping ist der Prozess des Ladens der SAPUI5-Laufzeitbibliotheken und der Initialisierung des Frameworks innerhalb einer Webanwendung. </a:t>
            </a:r>
          </a:p>
          <a:p>
            <a:pPr marL="540385" algn="just">
              <a:spcAft>
                <a:spcPts val="600"/>
              </a:spcAft>
            </a:pPr>
            <a:r>
              <a:rPr lang="de-DE" sz="2400" dirty="0">
                <a:effectLst/>
                <a:latin typeface="Arial" panose="020B0604020202020204" pitchFamily="34" charset="0"/>
                <a:ea typeface="Times New Roman" panose="02020603050405020304" pitchFamily="18" charset="0"/>
              </a:rPr>
              <a:t>Beinhaltet das Einfügen der notwendigen Skript-Tags in die HTML-Datei, die Angabe der Ressourcenpfade und optional die Konfiguration zusätzlicher Einstellungen wie Sprachpräferenzen oder Auswahl des </a:t>
            </a:r>
            <a:r>
              <a:rPr lang="de-DE" sz="2400" dirty="0" err="1">
                <a:effectLst/>
                <a:latin typeface="Arial" panose="020B0604020202020204" pitchFamily="34" charset="0"/>
                <a:ea typeface="Times New Roman" panose="02020603050405020304" pitchFamily="18" charset="0"/>
              </a:rPr>
              <a:t>Themes</a:t>
            </a:r>
            <a:r>
              <a:rPr lang="de-DE" sz="2400" dirty="0">
                <a:effectLst/>
                <a:latin typeface="Arial" panose="020B0604020202020204" pitchFamily="34" charset="0"/>
                <a:ea typeface="Times New Roman" panose="02020603050405020304" pitchFamily="18" charset="0"/>
              </a:rPr>
              <a:t>. </a:t>
            </a:r>
          </a:p>
          <a:p>
            <a:pPr marL="540385" algn="just">
              <a:spcAft>
                <a:spcPts val="600"/>
              </a:spcAft>
            </a:pPr>
            <a:r>
              <a:rPr lang="de-DE" sz="2400" dirty="0">
                <a:effectLst/>
                <a:latin typeface="Arial" panose="020B0604020202020204" pitchFamily="34" charset="0"/>
                <a:ea typeface="Times New Roman" panose="02020603050405020304" pitchFamily="18" charset="0"/>
              </a:rPr>
              <a:t>Bootstrapping stellt sicher, dass SAPUI5-Komponenten und</a:t>
            </a:r>
            <a:r>
              <a:rPr lang="de-DE" sz="2400" dirty="0">
                <a:latin typeface="Arial" panose="020B0604020202020204" pitchFamily="34" charset="0"/>
                <a:ea typeface="Times New Roman" panose="02020603050405020304" pitchFamily="18" charset="0"/>
              </a:rPr>
              <a:t> </a:t>
            </a:r>
            <a:r>
              <a:rPr lang="de-DE" sz="2400" dirty="0">
                <a:effectLst/>
                <a:latin typeface="Arial" panose="020B0604020202020204" pitchFamily="34" charset="0"/>
                <a:ea typeface="Times New Roman" panose="02020603050405020304" pitchFamily="18" charset="0"/>
              </a:rPr>
              <a:t>Funktionalitäten für die Verwendung innerhalb der Anwendung verfügbar sind.</a:t>
            </a:r>
          </a:p>
          <a:p>
            <a:pPr marL="311785" indent="0" algn="just">
              <a:spcAft>
                <a:spcPts val="600"/>
              </a:spcAft>
              <a:buNone/>
            </a:pPr>
            <a:endParaRPr lang="de-DE" sz="2200" dirty="0"/>
          </a:p>
          <a:p>
            <a:endParaRPr lang="de-DE" sz="2200" dirty="0"/>
          </a:p>
        </p:txBody>
      </p:sp>
    </p:spTree>
    <p:extLst>
      <p:ext uri="{BB962C8B-B14F-4D97-AF65-F5344CB8AC3E}">
        <p14:creationId xmlns:p14="http://schemas.microsoft.com/office/powerpoint/2010/main" val="1221142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52407B-1816-4578-9844-DBC284A7159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92B6A-E251-3057-24FD-5B81B2443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A4408E3-0DDA-A622-2CD7-C77BF0B36A3F}"/>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6FEB092B-6F43-CA59-14E1-012C1234A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7504D544-6E33-7F2E-D34C-3036CB9929F5}"/>
              </a:ext>
            </a:extLst>
          </p:cNvPr>
          <p:cNvSpPr>
            <a:spLocks noGrp="1"/>
          </p:cNvSpPr>
          <p:nvPr>
            <p:ph idx="1"/>
          </p:nvPr>
        </p:nvSpPr>
        <p:spPr>
          <a:xfrm>
            <a:off x="838200" y="1929384"/>
            <a:ext cx="10515600" cy="1555581"/>
          </a:xfrm>
        </p:spPr>
        <p:txBody>
          <a:bodyPr>
            <a:normAutofit lnSpcReduction="10000"/>
          </a:bodyPr>
          <a:lstStyle/>
          <a:p>
            <a:pPr marL="540385" algn="just">
              <a:spcAft>
                <a:spcPts val="600"/>
              </a:spcAft>
            </a:pPr>
            <a:r>
              <a:rPr lang="de-DE" sz="1600" dirty="0"/>
              <a:t>Um SAPUI5 in Anwendung zu laden, müssen Anwendung zuerst mitgeteilt werden, wo SAPUI5-Ressourcen abgerufen werden müssen und welche der zahlreichen Ressourcen zu SAPUI5 benötigt und geladen werden sollen. </a:t>
            </a:r>
          </a:p>
          <a:p>
            <a:pPr marL="540385" algn="just">
              <a:spcAft>
                <a:spcPts val="600"/>
              </a:spcAft>
            </a:pPr>
            <a:r>
              <a:rPr lang="de-DE" sz="1600" dirty="0"/>
              <a:t>SAPUI5 ist in mehrere Bibliotheken organisiert, nur eine Auswahl davon benötigt</a:t>
            </a:r>
          </a:p>
          <a:p>
            <a:pPr marL="540385" algn="just">
              <a:spcAft>
                <a:spcPts val="600"/>
              </a:spcAft>
            </a:pPr>
            <a:r>
              <a:rPr lang="de-DE" sz="1600" dirty="0"/>
              <a:t>Dazu HTML-Startseite index.html erstellen mit folgendem Code:</a:t>
            </a:r>
          </a:p>
          <a:p>
            <a:pPr marL="540385" algn="just">
              <a:spcAft>
                <a:spcPts val="600"/>
              </a:spcAft>
            </a:pPr>
            <a:endParaRPr lang="de-DE" sz="2200" dirty="0"/>
          </a:p>
          <a:p>
            <a:endParaRPr lang="de-DE" sz="2200" dirty="0"/>
          </a:p>
        </p:txBody>
      </p:sp>
      <p:sp>
        <p:nvSpPr>
          <p:cNvPr id="6" name="Inhaltsplatzhalter 2">
            <a:extLst>
              <a:ext uri="{FF2B5EF4-FFF2-40B4-BE49-F238E27FC236}">
                <a16:creationId xmlns:a16="http://schemas.microsoft.com/office/drawing/2014/main" id="{98052C5A-E349-728B-679B-F5F635DB0842}"/>
              </a:ext>
            </a:extLst>
          </p:cNvPr>
          <p:cNvSpPr txBox="1">
            <a:spLocks/>
          </p:cNvSpPr>
          <p:nvPr/>
        </p:nvSpPr>
        <p:spPr>
          <a:xfrm>
            <a:off x="669036" y="4091623"/>
            <a:ext cx="10515600" cy="2162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marR="0" lvl="0" indent="0" algn="just"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endPar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feld 11">
            <a:extLst>
              <a:ext uri="{FF2B5EF4-FFF2-40B4-BE49-F238E27FC236}">
                <a16:creationId xmlns:a16="http://schemas.microsoft.com/office/drawing/2014/main" id="{6A59A7D3-F232-CD82-0A6D-32984D4537B4}"/>
              </a:ext>
            </a:extLst>
          </p:cNvPr>
          <p:cNvSpPr txBox="1"/>
          <p:nvPr/>
        </p:nvSpPr>
        <p:spPr>
          <a:xfrm>
            <a:off x="838199" y="3744578"/>
            <a:ext cx="6395519" cy="2415213"/>
          </a:xfrm>
          <a:prstGeom prst="rect">
            <a:avLst/>
          </a:prstGeom>
          <a:noFill/>
        </p:spPr>
        <p:txBody>
          <a:bodyPr wrap="square">
            <a:spAutoFit/>
          </a:bodyPr>
          <a:lstStyle/>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&lt;!DOCTYPE</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head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meta</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http-</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equiv</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"X-UA-</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Compatible</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content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"IE=</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edge</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meta</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charset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"UTF-8"</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&lt;title&gt;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Hello World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&lt;/title&gt;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script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id</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bootstrap</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src</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resources</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/sap-ui-core.js"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data</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theme</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sap_bluecrystal</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data</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libs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sap.m</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script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head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sapUiBody</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id</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content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spTree>
    <p:extLst>
      <p:ext uri="{BB962C8B-B14F-4D97-AF65-F5344CB8AC3E}">
        <p14:creationId xmlns:p14="http://schemas.microsoft.com/office/powerpoint/2010/main" val="385345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7B8B2B-F43C-81D4-6C08-AE17AD1139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BBFDDFF-E19D-6180-5AFD-B709BDEE0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2194562-6DE8-C4EF-5F1D-E7C7BB4BBBE8}"/>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48EA766C-16CB-846E-E073-DA5B37D38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A1B81810-0A7A-54AE-0575-CC7C45C46F44}"/>
              </a:ext>
            </a:extLst>
          </p:cNvPr>
          <p:cNvSpPr>
            <a:spLocks noGrp="1"/>
          </p:cNvSpPr>
          <p:nvPr>
            <p:ph idx="1"/>
          </p:nvPr>
        </p:nvSpPr>
        <p:spPr>
          <a:xfrm>
            <a:off x="838200" y="1929384"/>
            <a:ext cx="10515600" cy="4251960"/>
          </a:xfrm>
        </p:spPr>
        <p:txBody>
          <a:bodyPr>
            <a:normAutofit fontScale="85000" lnSpcReduction="10000"/>
          </a:bodyPr>
          <a:lstStyle/>
          <a:p>
            <a:pPr marL="540385" algn="just">
              <a:spcAft>
                <a:spcPts val="600"/>
              </a:spcAft>
            </a:pPr>
            <a:r>
              <a:rPr lang="de-DE" sz="2400" dirty="0">
                <a:effectLst/>
                <a:latin typeface="Arial" panose="020B0604020202020204" pitchFamily="34" charset="0"/>
                <a:ea typeface="Times New Roman" panose="02020603050405020304" pitchFamily="18" charset="0"/>
              </a:rPr>
              <a:t>Erklärung der einzelnen Codezeilen:</a:t>
            </a:r>
          </a:p>
          <a:p>
            <a:pPr marL="311785" indent="0" algn="just">
              <a:spcAft>
                <a:spcPts val="600"/>
              </a:spcAft>
              <a:buNone/>
            </a:pPr>
            <a:r>
              <a:rPr lang="de-DE" sz="2400" b="1" dirty="0" err="1"/>
              <a:t>src</a:t>
            </a:r>
            <a:r>
              <a:rPr lang="de-DE" sz="2400" dirty="0"/>
              <a:t>: Das Attribut </a:t>
            </a:r>
            <a:r>
              <a:rPr lang="de-DE" sz="2400" dirty="0" err="1"/>
              <a:t>src</a:t>
            </a:r>
            <a:r>
              <a:rPr lang="de-DE" sz="2400" dirty="0"/>
              <a:t> zeigt der Anwendung, wo sich die SAPUI5-Bibliothek befindet. Sie müssen den Pfad so anpassen, dass der Speicherort der Ressourcen (&lt;&gt;: &lt;&gt;) gemäß Ihrer Installation angegeben ist. Um auf SAPUI5 in der SAP HCP zuzugreifen, verwenden Sie z.B. </a:t>
            </a:r>
            <a:r>
              <a:rPr lang="de-DE" sz="2400" dirty="0" err="1"/>
              <a:t>src</a:t>
            </a:r>
            <a:r>
              <a:rPr lang="de-DE" sz="2400" dirty="0"/>
              <a:t>= "https://sapui5.hana.ondemand.com/</a:t>
            </a:r>
            <a:r>
              <a:rPr lang="de-DE" sz="2400" dirty="0" err="1"/>
              <a:t>resources</a:t>
            </a:r>
            <a:r>
              <a:rPr lang="de-DE" sz="2400" dirty="0"/>
              <a:t>/sap-ui-core.js". </a:t>
            </a:r>
          </a:p>
          <a:p>
            <a:pPr marL="311785" indent="0" algn="just">
              <a:spcAft>
                <a:spcPts val="600"/>
              </a:spcAft>
              <a:buNone/>
            </a:pPr>
            <a:r>
              <a:rPr lang="de-DE" sz="2400" b="1" dirty="0" err="1"/>
              <a:t>data</a:t>
            </a:r>
            <a:r>
              <a:rPr lang="de-DE" sz="2400" b="1" dirty="0"/>
              <a:t>-</a:t>
            </a:r>
            <a:r>
              <a:rPr lang="de-DE" sz="2400" b="1" dirty="0" err="1"/>
              <a:t>sap</a:t>
            </a:r>
            <a:r>
              <a:rPr lang="de-DE" sz="2400" b="1" dirty="0"/>
              <a:t>-ui-</a:t>
            </a:r>
            <a:r>
              <a:rPr lang="de-DE" sz="2400" b="1" dirty="0" err="1"/>
              <a:t>theme</a:t>
            </a:r>
            <a:r>
              <a:rPr lang="de-DE" sz="2400" dirty="0"/>
              <a:t>: Der Parameter </a:t>
            </a:r>
            <a:r>
              <a:rPr lang="de-DE" sz="2400" dirty="0" err="1"/>
              <a:t>data</a:t>
            </a:r>
            <a:r>
              <a:rPr lang="de-DE" sz="2400" dirty="0"/>
              <a:t>-</a:t>
            </a:r>
            <a:r>
              <a:rPr lang="de-DE" sz="2400" dirty="0" err="1"/>
              <a:t>sap</a:t>
            </a:r>
            <a:r>
              <a:rPr lang="de-DE" sz="2400" dirty="0"/>
              <a:t>-ui-</a:t>
            </a:r>
            <a:r>
              <a:rPr lang="de-DE" sz="2400" dirty="0" err="1"/>
              <a:t>theme</a:t>
            </a:r>
            <a:r>
              <a:rPr lang="de-DE" sz="2400" dirty="0"/>
              <a:t> teilt SAPUI5 mit, welches </a:t>
            </a:r>
            <a:r>
              <a:rPr lang="de-DE" sz="2400" dirty="0" err="1"/>
              <a:t>Theme</a:t>
            </a:r>
            <a:r>
              <a:rPr lang="de-DE" sz="2400" dirty="0"/>
              <a:t> geladen werden soll. Die aktuell entwickelten und von SAP bereitgestellten Anwendungen nutzen das </a:t>
            </a:r>
            <a:r>
              <a:rPr lang="de-DE" sz="2400" dirty="0" err="1"/>
              <a:t>Theme</a:t>
            </a:r>
            <a:r>
              <a:rPr lang="de-DE" sz="2400" dirty="0"/>
              <a:t> Blue Crystal (</a:t>
            </a:r>
            <a:r>
              <a:rPr lang="de-DE" sz="2400" dirty="0" err="1"/>
              <a:t>sap_bluecrystal</a:t>
            </a:r>
            <a:r>
              <a:rPr lang="de-DE" sz="2400" dirty="0"/>
              <a:t>). Es sind jedoch auch weitere </a:t>
            </a:r>
            <a:r>
              <a:rPr lang="de-DE" sz="2400" dirty="0" err="1"/>
              <a:t>Themes</a:t>
            </a:r>
            <a:r>
              <a:rPr lang="de-DE" sz="2400" dirty="0"/>
              <a:t> verfügbar, und Sie können auch Ihr eigenes </a:t>
            </a:r>
            <a:r>
              <a:rPr lang="de-DE" sz="2400" dirty="0" err="1"/>
              <a:t>Theme</a:t>
            </a:r>
            <a:r>
              <a:rPr lang="de-DE" sz="2400" dirty="0"/>
              <a:t> erstellen. </a:t>
            </a:r>
          </a:p>
          <a:p>
            <a:pPr marL="311785" indent="0" algn="just">
              <a:spcAft>
                <a:spcPts val="600"/>
              </a:spcAft>
              <a:buNone/>
            </a:pPr>
            <a:r>
              <a:rPr lang="de-DE" sz="2400" b="1" dirty="0" err="1"/>
              <a:t>data</a:t>
            </a:r>
            <a:r>
              <a:rPr lang="de-DE" sz="2400" b="1" dirty="0"/>
              <a:t>-</a:t>
            </a:r>
            <a:r>
              <a:rPr lang="de-DE" sz="2400" b="1" dirty="0" err="1"/>
              <a:t>sap</a:t>
            </a:r>
            <a:r>
              <a:rPr lang="de-DE" sz="2400" b="1" dirty="0"/>
              <a:t>-ui-</a:t>
            </a:r>
            <a:r>
              <a:rPr lang="de-DE" sz="2400" b="1" dirty="0" err="1"/>
              <a:t>libs</a:t>
            </a:r>
            <a:r>
              <a:rPr lang="de-DE" sz="2400" dirty="0"/>
              <a:t>: Das Attribut </a:t>
            </a:r>
            <a:r>
              <a:rPr lang="de-DE" sz="2400" dirty="0" err="1"/>
              <a:t>data</a:t>
            </a:r>
            <a:r>
              <a:rPr lang="de-DE" sz="2400" dirty="0"/>
              <a:t>-</a:t>
            </a:r>
            <a:r>
              <a:rPr lang="de-DE" sz="2400" dirty="0" err="1"/>
              <a:t>sap</a:t>
            </a:r>
            <a:r>
              <a:rPr lang="de-DE" sz="2400" dirty="0"/>
              <a:t>-ui-</a:t>
            </a:r>
            <a:r>
              <a:rPr lang="de-DE" sz="2400" dirty="0" err="1"/>
              <a:t>libs</a:t>
            </a:r>
            <a:r>
              <a:rPr lang="de-DE" sz="2400" dirty="0"/>
              <a:t> teilt SAPUI5 mit, welche Bibliotheken geladen werden sollen. In diesem Beispiel verwenden wir die Bibliothek </a:t>
            </a:r>
            <a:r>
              <a:rPr lang="de-DE" sz="2400" dirty="0" err="1"/>
              <a:t>sap.m</a:t>
            </a:r>
            <a:r>
              <a:rPr lang="de-DE" sz="2400" dirty="0"/>
              <a:t>. Diese Bibliothek enthält einen Großteil der Controls (läuft auch auf Mobilgeräten) und die enthaltenen Controls können auf jedem Gerät und bei jeder Bildschirmgröße ausgeführt werden.</a:t>
            </a:r>
            <a:endParaRPr lang="de-DE" sz="3600" dirty="0"/>
          </a:p>
          <a:p>
            <a:pPr marL="311785" indent="0" algn="just">
              <a:spcAft>
                <a:spcPts val="600"/>
              </a:spcAft>
              <a:buNone/>
            </a:pPr>
            <a:endParaRPr lang="de-DE" sz="2200" dirty="0"/>
          </a:p>
          <a:p>
            <a:endParaRPr lang="de-DE" sz="2200" dirty="0"/>
          </a:p>
        </p:txBody>
      </p:sp>
    </p:spTree>
    <p:extLst>
      <p:ext uri="{BB962C8B-B14F-4D97-AF65-F5344CB8AC3E}">
        <p14:creationId xmlns:p14="http://schemas.microsoft.com/office/powerpoint/2010/main" val="4197080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611CBF-3EEF-7E28-98E6-BFF372591FAF}"/>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A262CA5-C32E-2701-B810-88A1E275E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F2F7C2D-D99F-BB18-ABF5-D54DB2006924}"/>
              </a:ext>
            </a:extLst>
          </p:cNvPr>
          <p:cNvSpPr>
            <a:spLocks noGrp="1"/>
          </p:cNvSpPr>
          <p:nvPr>
            <p:ph type="title"/>
          </p:nvPr>
        </p:nvSpPr>
        <p:spPr>
          <a:xfrm>
            <a:off x="838200" y="365125"/>
            <a:ext cx="10515600" cy="1325563"/>
          </a:xfrm>
        </p:spPr>
        <p:txBody>
          <a:bodyPr>
            <a:normAutofit/>
          </a:bodyPr>
          <a:lstStyle/>
          <a:p>
            <a:r>
              <a:rPr lang="de-DE" sz="4400" dirty="0"/>
              <a:t>SAPUI5 - Projekt Datei Struktur</a:t>
            </a:r>
            <a:endParaRPr lang="de-DE" sz="4200" dirty="0"/>
          </a:p>
        </p:txBody>
      </p:sp>
      <p:sp>
        <p:nvSpPr>
          <p:cNvPr id="43" name="sketch line">
            <a:extLst>
              <a:ext uri="{FF2B5EF4-FFF2-40B4-BE49-F238E27FC236}">
                <a16:creationId xmlns:a16="http://schemas.microsoft.com/office/drawing/2014/main" id="{50193A38-1CC1-6B34-D036-A38140AA5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nhaltsplatzhalter 3">
            <a:extLst>
              <a:ext uri="{FF2B5EF4-FFF2-40B4-BE49-F238E27FC236}">
                <a16:creationId xmlns:a16="http://schemas.microsoft.com/office/drawing/2014/main" id="{1BDCED1D-B75F-A208-D13A-64CFA7E69D2D}"/>
              </a:ext>
            </a:extLst>
          </p:cNvPr>
          <p:cNvPicPr>
            <a:picLocks noGrp="1" noChangeAspect="1"/>
          </p:cNvPicPr>
          <p:nvPr>
            <p:ph idx="1"/>
          </p:nvPr>
        </p:nvPicPr>
        <p:blipFill>
          <a:blip r:embed="rId3"/>
          <a:stretch>
            <a:fillRect/>
          </a:stretch>
        </p:blipFill>
        <p:spPr>
          <a:xfrm>
            <a:off x="1099614" y="1893715"/>
            <a:ext cx="3021603" cy="4251325"/>
          </a:xfrm>
        </p:spPr>
      </p:pic>
    </p:spTree>
    <p:extLst>
      <p:ext uri="{BB962C8B-B14F-4D97-AF65-F5344CB8AC3E}">
        <p14:creationId xmlns:p14="http://schemas.microsoft.com/office/powerpoint/2010/main" val="1046654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203014-125D-CA73-C422-E9C4AB460C8F}"/>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1138BF12-ABB7-1F64-A95D-D7F77FC0D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593360F-BBA4-8E0D-93D6-D2D169202748}"/>
              </a:ext>
            </a:extLst>
          </p:cNvPr>
          <p:cNvSpPr>
            <a:spLocks noGrp="1"/>
          </p:cNvSpPr>
          <p:nvPr>
            <p:ph type="ctrTitle"/>
          </p:nvPr>
        </p:nvSpPr>
        <p:spPr>
          <a:xfrm>
            <a:off x="643468" y="643467"/>
            <a:ext cx="4620584" cy="4567137"/>
          </a:xfrm>
        </p:spPr>
        <p:txBody>
          <a:bodyPr>
            <a:normAutofit/>
          </a:bodyPr>
          <a:lstStyle/>
          <a:p>
            <a:pPr algn="l"/>
            <a:r>
              <a:rPr lang="de-DE" sz="4400" dirty="0"/>
              <a:t>SAPUI5 Controls</a:t>
            </a:r>
          </a:p>
        </p:txBody>
      </p:sp>
      <p:sp>
        <p:nvSpPr>
          <p:cNvPr id="3" name="Untertitel 2">
            <a:extLst>
              <a:ext uri="{FF2B5EF4-FFF2-40B4-BE49-F238E27FC236}">
                <a16:creationId xmlns:a16="http://schemas.microsoft.com/office/drawing/2014/main" id="{E261DDF8-D6EE-D4F3-AFB8-66B30A13BB75}"/>
              </a:ext>
            </a:extLst>
          </p:cNvPr>
          <p:cNvSpPr>
            <a:spLocks noGrp="1"/>
          </p:cNvSpPr>
          <p:nvPr>
            <p:ph type="subTitle" idx="1"/>
          </p:nvPr>
        </p:nvSpPr>
        <p:spPr>
          <a:xfrm>
            <a:off x="643467" y="5277684"/>
            <a:ext cx="4620584" cy="775494"/>
          </a:xfrm>
        </p:spPr>
        <p:txBody>
          <a:bodyPr>
            <a:normAutofit/>
          </a:bodyPr>
          <a:lstStyle/>
          <a:p>
            <a:pPr algn="l"/>
            <a:r>
              <a:rPr lang="de-DE" dirty="0"/>
              <a:t>Erläuterung des Konzeptes</a:t>
            </a:r>
          </a:p>
        </p:txBody>
      </p:sp>
      <p:pic>
        <p:nvPicPr>
          <p:cNvPr id="115" name="Picture 4">
            <a:extLst>
              <a:ext uri="{FF2B5EF4-FFF2-40B4-BE49-F238E27FC236}">
                <a16:creationId xmlns:a16="http://schemas.microsoft.com/office/drawing/2014/main" id="{F0F159EE-C96A-4D09-147D-9E58A9A1B5FD}"/>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12084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B87272-64E6-86DB-5D07-CB5F4178A369}"/>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E1E06BD-AAF2-90CC-25BD-EE0FDA2FF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58BF234-8AC5-F35B-4087-5B3ADBB212F3}"/>
              </a:ext>
            </a:extLst>
          </p:cNvPr>
          <p:cNvSpPr>
            <a:spLocks noGrp="1"/>
          </p:cNvSpPr>
          <p:nvPr>
            <p:ph type="title"/>
          </p:nvPr>
        </p:nvSpPr>
        <p:spPr>
          <a:xfrm>
            <a:off x="838200" y="365125"/>
            <a:ext cx="10515600" cy="1325563"/>
          </a:xfrm>
        </p:spPr>
        <p:txBody>
          <a:bodyPr>
            <a:normAutofit/>
          </a:bodyPr>
          <a:lstStyle/>
          <a:p>
            <a:r>
              <a:rPr lang="de-DE" sz="4400" dirty="0"/>
              <a:t>HTML5 – Grundlegende Dokumentstruktur </a:t>
            </a:r>
            <a:endParaRPr lang="de-DE" sz="4200" dirty="0"/>
          </a:p>
        </p:txBody>
      </p:sp>
      <p:sp>
        <p:nvSpPr>
          <p:cNvPr id="43" name="sketch line">
            <a:extLst>
              <a:ext uri="{FF2B5EF4-FFF2-40B4-BE49-F238E27FC236}">
                <a16:creationId xmlns:a16="http://schemas.microsoft.com/office/drawing/2014/main" id="{BCD9F9C0-22FC-45AA-BF03-CAC75AA7A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html5 skeleton nodes">
            <a:extLst>
              <a:ext uri="{FF2B5EF4-FFF2-40B4-BE49-F238E27FC236}">
                <a16:creationId xmlns:a16="http://schemas.microsoft.com/office/drawing/2014/main" id="{B058637B-3F34-5460-7145-90F66D267E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6434" y="1866011"/>
            <a:ext cx="6717563" cy="42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89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7D035-8FD2-99D9-1C80-E38A2D2566F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31E1653-52D4-99AB-BDDC-18FA6D113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65316CF-B726-E90A-9420-B0BCF75026DF}"/>
              </a:ext>
            </a:extLst>
          </p:cNvPr>
          <p:cNvSpPr>
            <a:spLocks noGrp="1"/>
          </p:cNvSpPr>
          <p:nvPr>
            <p:ph type="title"/>
          </p:nvPr>
        </p:nvSpPr>
        <p:spPr>
          <a:xfrm>
            <a:off x="838200" y="365125"/>
            <a:ext cx="10515600" cy="1325563"/>
          </a:xfrm>
        </p:spPr>
        <p:txBody>
          <a:bodyPr>
            <a:normAutofit/>
          </a:bodyPr>
          <a:lstStyle/>
          <a:p>
            <a:r>
              <a:rPr lang="de-DE" sz="4400" dirty="0"/>
              <a:t>SAPUI5 Controls</a:t>
            </a:r>
            <a:endParaRPr lang="de-DE" sz="4200" dirty="0"/>
          </a:p>
        </p:txBody>
      </p:sp>
      <p:sp>
        <p:nvSpPr>
          <p:cNvPr id="43" name="sketch line">
            <a:extLst>
              <a:ext uri="{FF2B5EF4-FFF2-40B4-BE49-F238E27FC236}">
                <a16:creationId xmlns:a16="http://schemas.microsoft.com/office/drawing/2014/main" id="{7F1D2E14-F23F-E47F-1BF0-76D3C3A0F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38E3F386-3FC9-7853-DE04-0FB9D060ACF3}"/>
              </a:ext>
            </a:extLst>
          </p:cNvPr>
          <p:cNvSpPr>
            <a:spLocks noGrp="1"/>
          </p:cNvSpPr>
          <p:nvPr>
            <p:ph idx="1"/>
          </p:nvPr>
        </p:nvSpPr>
        <p:spPr>
          <a:xfrm>
            <a:off x="838200" y="1920331"/>
            <a:ext cx="10515600" cy="4251960"/>
          </a:xfrm>
        </p:spPr>
        <p:txBody>
          <a:bodyPr>
            <a:normAutofit/>
          </a:bodyPr>
          <a:lstStyle/>
          <a:p>
            <a:pPr>
              <a:lnSpc>
                <a:spcPct val="80000"/>
              </a:lnSpc>
            </a:pPr>
            <a:r>
              <a:rPr lang="de-DE" sz="2200" kern="0" spc="-10" dirty="0">
                <a:solidFill>
                  <a:sysClr val="windowText" lastClr="000000"/>
                </a:solidFill>
                <a:latin typeface="Arial"/>
                <a:cs typeface="Arial"/>
              </a:rPr>
              <a:t>SAPUI5 bietet eine umfangreiche Bibliothek von UI-Controls zur Erstellung von Unternehmensanwendungen.</a:t>
            </a:r>
          </a:p>
          <a:p>
            <a:pPr>
              <a:lnSpc>
                <a:spcPct val="80000"/>
              </a:lnSpc>
            </a:pPr>
            <a:r>
              <a:rPr lang="de-DE" sz="2200" kern="0" spc="-10" dirty="0">
                <a:solidFill>
                  <a:sysClr val="windowText" lastClr="000000"/>
                </a:solidFill>
                <a:latin typeface="Arial"/>
                <a:cs typeface="Arial"/>
              </a:rPr>
              <a:t>Controls sind wiederverwendbare Komponenten, die verschiedene UI-Elemente darstellen, wie z.B. Buttons, Tabellen und Formulare.</a:t>
            </a:r>
          </a:p>
          <a:p>
            <a:pPr>
              <a:lnSpc>
                <a:spcPct val="80000"/>
              </a:lnSpc>
            </a:pPr>
            <a:r>
              <a:rPr lang="de-DE" sz="2200" kern="0" spc="-10" dirty="0">
                <a:solidFill>
                  <a:sysClr val="windowText" lastClr="000000"/>
                </a:solidFill>
                <a:latin typeface="Arial"/>
                <a:cs typeface="Arial"/>
              </a:rPr>
              <a:t>Controls erleichtern die Entwicklung von konsistenten und benutzerfreundlichen Oberflächen.</a:t>
            </a:r>
          </a:p>
          <a:p>
            <a:pPr>
              <a:lnSpc>
                <a:spcPct val="80000"/>
              </a:lnSpc>
            </a:pPr>
            <a:r>
              <a:rPr lang="de-DE" sz="2200" kern="0" spc="-10" dirty="0">
                <a:solidFill>
                  <a:sysClr val="windowText" lastClr="000000"/>
                </a:solidFill>
                <a:latin typeface="Arial"/>
                <a:cs typeface="Arial"/>
              </a:rPr>
              <a:t>SAPUI5 enthält über 500 eigene Controls.</a:t>
            </a:r>
          </a:p>
          <a:p>
            <a:pPr>
              <a:lnSpc>
                <a:spcPct val="80000"/>
              </a:lnSpc>
            </a:pPr>
            <a:r>
              <a:rPr lang="de-DE" sz="2200" kern="0" spc="-10" dirty="0">
                <a:solidFill>
                  <a:sysClr val="windowText" lastClr="000000"/>
                </a:solidFill>
                <a:latin typeface="Arial"/>
                <a:cs typeface="Arial"/>
              </a:rPr>
              <a:t>Controls decken eine Vielzahl von Anwendungsfällen ab, darunter Formulare, Tabellen, Diagramme, Layouts und mehr.</a:t>
            </a:r>
          </a:p>
          <a:p>
            <a:pPr>
              <a:lnSpc>
                <a:spcPct val="80000"/>
              </a:lnSpc>
            </a:pPr>
            <a:r>
              <a:rPr lang="de-DE" sz="2200" kern="0" spc="-10" dirty="0">
                <a:solidFill>
                  <a:sysClr val="windowText" lastClr="000000"/>
                </a:solidFill>
                <a:latin typeface="Arial"/>
                <a:cs typeface="Arial"/>
              </a:rPr>
              <a:t>Controls sind in verschiedenen Bibliotheken organisiert, wie </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sap.ui.table</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sap.viz</a:t>
            </a:r>
            <a:r>
              <a:rPr lang="de-DE" sz="2200" kern="0" spc="-10" dirty="0">
                <a:solidFill>
                  <a:sysClr val="windowText" lastClr="000000"/>
                </a:solidFill>
                <a:latin typeface="Arial"/>
                <a:cs typeface="Arial"/>
              </a:rPr>
              <a:t>, etc.</a:t>
            </a:r>
          </a:p>
          <a:p>
            <a:pPr>
              <a:lnSpc>
                <a:spcPct val="80000"/>
              </a:lnSpc>
            </a:pPr>
            <a:endParaRPr lang="de-DE" sz="2200" kern="0" spc="-10" dirty="0">
              <a:solidFill>
                <a:sysClr val="windowText" lastClr="000000"/>
              </a:solidFill>
              <a:latin typeface="Arial"/>
              <a:cs typeface="Arial"/>
            </a:endParaRPr>
          </a:p>
        </p:txBody>
      </p:sp>
    </p:spTree>
    <p:extLst>
      <p:ext uri="{BB962C8B-B14F-4D97-AF65-F5344CB8AC3E}">
        <p14:creationId xmlns:p14="http://schemas.microsoft.com/office/powerpoint/2010/main" val="326569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ED726-0FF3-DFD2-AB34-F9802154C08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E213EA3-8440-731F-00FA-F4D7C57D3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5BD933D-23F5-DF46-F339-82FCC4B5F373}"/>
              </a:ext>
            </a:extLst>
          </p:cNvPr>
          <p:cNvSpPr>
            <a:spLocks noGrp="1"/>
          </p:cNvSpPr>
          <p:nvPr>
            <p:ph type="title"/>
          </p:nvPr>
        </p:nvSpPr>
        <p:spPr>
          <a:xfrm>
            <a:off x="838200" y="365125"/>
            <a:ext cx="10515600" cy="1325563"/>
          </a:xfrm>
        </p:spPr>
        <p:txBody>
          <a:bodyPr>
            <a:normAutofit/>
          </a:bodyPr>
          <a:lstStyle/>
          <a:p>
            <a:r>
              <a:rPr lang="de-DE" sz="4400" dirty="0"/>
              <a:t>SAPUI5 Controls – Verwendung in XML Views</a:t>
            </a:r>
            <a:endParaRPr lang="de-DE" sz="4200" dirty="0"/>
          </a:p>
        </p:txBody>
      </p:sp>
      <p:sp>
        <p:nvSpPr>
          <p:cNvPr id="43" name="sketch line">
            <a:extLst>
              <a:ext uri="{FF2B5EF4-FFF2-40B4-BE49-F238E27FC236}">
                <a16:creationId xmlns:a16="http://schemas.microsoft.com/office/drawing/2014/main" id="{6192AA6E-F40B-5164-C1EA-EF188FA34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A873DD4-3F93-1A75-2A91-1AA56948BA62}"/>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direkt in XML Views definiert werden.</a:t>
            </a:r>
          </a:p>
          <a:p>
            <a:pPr algn="l">
              <a:buFont typeface="Arial" panose="020B0604020202020204" pitchFamily="34" charset="0"/>
              <a:buChar char="•"/>
            </a:pPr>
            <a:r>
              <a:rPr lang="de-DE" sz="2200" kern="0" spc="-10" dirty="0">
                <a:solidFill>
                  <a:sysClr val="windowText" lastClr="000000"/>
                </a:solidFill>
                <a:latin typeface="Arial"/>
                <a:cs typeface="Arial"/>
              </a:rPr>
              <a:t>Vorher: Darauf achten einen Namensraum auf die Bibliothek zu mappen aus der das Control stammt (in diesem Fall </a:t>
            </a:r>
            <a:r>
              <a:rPr lang="de-DE" sz="2200" kern="0" spc="-10" dirty="0" err="1">
                <a:solidFill>
                  <a:sysClr val="windowText" lastClr="000000"/>
                </a:solidFill>
                <a:latin typeface="Arial"/>
                <a:cs typeface="Arial"/>
              </a:rPr>
              <a:t>xmlns</a:t>
            </a:r>
            <a:r>
              <a:rPr lang="de-DE" sz="2200" kern="0" spc="-10" dirty="0">
                <a:solidFill>
                  <a:sysClr val="windowText" lastClr="000000"/>
                </a:solidFill>
                <a:latin typeface="Arial"/>
                <a:cs typeface="Arial"/>
              </a:rPr>
              <a:t>=„</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weil: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a:t>
            </a:r>
          </a:p>
          <a:p>
            <a:pPr algn="l">
              <a:buFont typeface="Arial" panose="020B0604020202020204" pitchFamily="34" charset="0"/>
              <a:buChar char="•"/>
            </a:pPr>
            <a:r>
              <a:rPr lang="de-DE" sz="2200" kern="0" spc="-10" dirty="0">
                <a:solidFill>
                  <a:sysClr val="windowText" lastClr="000000"/>
                </a:solidFill>
                <a:latin typeface="Arial"/>
                <a:cs typeface="Arial"/>
              </a:rPr>
              <a:t>Beispieleinbindung Button in einer XML View:</a:t>
            </a:r>
          </a:p>
          <a:p>
            <a:pPr>
              <a:lnSpc>
                <a:spcPct val="80000"/>
              </a:lnSpc>
            </a:pPr>
            <a:endParaRPr lang="de-DE" sz="2200" kern="0" spc="-10" dirty="0">
              <a:solidFill>
                <a:sysClr val="windowText" lastClr="000000"/>
              </a:solidFill>
              <a:latin typeface="Arial"/>
              <a:cs typeface="Arial"/>
            </a:endParaRPr>
          </a:p>
        </p:txBody>
      </p:sp>
      <p:pic>
        <p:nvPicPr>
          <p:cNvPr id="5" name="Grafik 4">
            <a:extLst>
              <a:ext uri="{FF2B5EF4-FFF2-40B4-BE49-F238E27FC236}">
                <a16:creationId xmlns:a16="http://schemas.microsoft.com/office/drawing/2014/main" id="{96D1D64B-EC67-C299-9F3C-4149107A35B2}"/>
              </a:ext>
            </a:extLst>
          </p:cNvPr>
          <p:cNvPicPr>
            <a:picLocks noChangeAspect="1"/>
          </p:cNvPicPr>
          <p:nvPr/>
        </p:nvPicPr>
        <p:blipFill>
          <a:blip r:embed="rId3"/>
          <a:stretch>
            <a:fillRect/>
          </a:stretch>
        </p:blipFill>
        <p:spPr>
          <a:xfrm>
            <a:off x="984035" y="3768513"/>
            <a:ext cx="6012759" cy="2665575"/>
          </a:xfrm>
          <a:prstGeom prst="rect">
            <a:avLst/>
          </a:prstGeom>
        </p:spPr>
      </p:pic>
    </p:spTree>
    <p:extLst>
      <p:ext uri="{BB962C8B-B14F-4D97-AF65-F5344CB8AC3E}">
        <p14:creationId xmlns:p14="http://schemas.microsoft.com/office/powerpoint/2010/main" val="194319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DF4309-7FED-32C0-3EB0-FF4617FD22E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ADB3D8C-3FBC-C10B-D50E-55BEC206B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6DE919-5ACD-0E22-AF3D-6E3699F2E3C1}"/>
              </a:ext>
            </a:extLst>
          </p:cNvPr>
          <p:cNvSpPr>
            <a:spLocks noGrp="1"/>
          </p:cNvSpPr>
          <p:nvPr>
            <p:ph type="title"/>
          </p:nvPr>
        </p:nvSpPr>
        <p:spPr>
          <a:xfrm>
            <a:off x="838200" y="365125"/>
            <a:ext cx="10515600" cy="1325563"/>
          </a:xfrm>
        </p:spPr>
        <p:txBody>
          <a:bodyPr>
            <a:normAutofit/>
          </a:bodyPr>
          <a:lstStyle/>
          <a:p>
            <a:r>
              <a:rPr lang="de-DE" sz="4400" dirty="0"/>
              <a:t>SAPUI5 Controls – Verwendung </a:t>
            </a:r>
            <a:r>
              <a:rPr lang="de-DE" dirty="0"/>
              <a:t>im Controller</a:t>
            </a:r>
            <a:endParaRPr lang="de-DE" sz="4200" dirty="0"/>
          </a:p>
        </p:txBody>
      </p:sp>
      <p:sp>
        <p:nvSpPr>
          <p:cNvPr id="43" name="sketch line">
            <a:extLst>
              <a:ext uri="{FF2B5EF4-FFF2-40B4-BE49-F238E27FC236}">
                <a16:creationId xmlns:a16="http://schemas.microsoft.com/office/drawing/2014/main" id="{AE5B70BC-4F20-D67D-BD89-4FC3E0A07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9A850C49-4015-5DE4-F64B-E2668BB014EA}"/>
              </a:ext>
            </a:extLst>
          </p:cNvPr>
          <p:cNvSpPr>
            <a:spLocks noGrp="1"/>
          </p:cNvSpPr>
          <p:nvPr>
            <p:ph idx="1"/>
          </p:nvPr>
        </p:nvSpPr>
        <p:spPr>
          <a:xfrm>
            <a:off x="838200" y="1920331"/>
            <a:ext cx="5897578"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auch im Controller erstellt und manipuliert werden.</a:t>
            </a:r>
          </a:p>
          <a:p>
            <a:r>
              <a:rPr lang="de-DE" sz="2200" kern="0" spc="-10" dirty="0">
                <a:solidFill>
                  <a:sysClr val="windowText" lastClr="000000"/>
                </a:solidFill>
                <a:latin typeface="Arial"/>
                <a:cs typeface="Arial"/>
              </a:rPr>
              <a:t>Vorher: Darauf achten, das Control mittels „</a:t>
            </a:r>
            <a:r>
              <a:rPr lang="de-DE" sz="2200" kern="0" spc="-10" dirty="0" err="1">
                <a:solidFill>
                  <a:sysClr val="windowText" lastClr="000000"/>
                </a:solidFill>
                <a:latin typeface="Arial"/>
                <a:cs typeface="Arial"/>
              </a:rPr>
              <a:t>sap.ui.define</a:t>
            </a:r>
            <a:r>
              <a:rPr lang="de-DE" sz="2200" kern="0" spc="-10" dirty="0">
                <a:solidFill>
                  <a:sysClr val="windowText" lastClr="000000"/>
                </a:solidFill>
                <a:latin typeface="Arial"/>
                <a:cs typeface="Arial"/>
              </a:rPr>
              <a:t>…“ zu laden</a:t>
            </a:r>
          </a:p>
          <a:p>
            <a:r>
              <a:rPr lang="de-DE" sz="2200" kern="0" spc="-10" dirty="0">
                <a:solidFill>
                  <a:sysClr val="windowText" lastClr="000000"/>
                </a:solidFill>
                <a:latin typeface="Arial"/>
                <a:cs typeface="Arial"/>
              </a:rPr>
              <a:t>Beispiel der Erstellung eines Buttons im Controller:</a:t>
            </a:r>
          </a:p>
          <a:p>
            <a:pPr>
              <a:lnSpc>
                <a:spcPct val="80000"/>
              </a:lnSpc>
            </a:pPr>
            <a:endParaRPr lang="de-DE" sz="2200" kern="0" spc="-10" dirty="0">
              <a:solidFill>
                <a:sysClr val="windowText" lastClr="000000"/>
              </a:solidFill>
              <a:latin typeface="Arial"/>
              <a:cs typeface="Arial"/>
            </a:endParaRPr>
          </a:p>
        </p:txBody>
      </p:sp>
      <p:pic>
        <p:nvPicPr>
          <p:cNvPr id="48" name="Grafik 47">
            <a:extLst>
              <a:ext uri="{FF2B5EF4-FFF2-40B4-BE49-F238E27FC236}">
                <a16:creationId xmlns:a16="http://schemas.microsoft.com/office/drawing/2014/main" id="{BDAD4712-6B87-421D-F268-73D05954DB85}"/>
              </a:ext>
            </a:extLst>
          </p:cNvPr>
          <p:cNvPicPr>
            <a:picLocks noChangeAspect="1"/>
          </p:cNvPicPr>
          <p:nvPr/>
        </p:nvPicPr>
        <p:blipFill>
          <a:blip r:embed="rId3"/>
          <a:stretch>
            <a:fillRect/>
          </a:stretch>
        </p:blipFill>
        <p:spPr>
          <a:xfrm>
            <a:off x="6653371" y="2055813"/>
            <a:ext cx="5077185" cy="3610231"/>
          </a:xfrm>
          <a:prstGeom prst="rect">
            <a:avLst/>
          </a:prstGeom>
        </p:spPr>
      </p:pic>
    </p:spTree>
    <p:extLst>
      <p:ext uri="{BB962C8B-B14F-4D97-AF65-F5344CB8AC3E}">
        <p14:creationId xmlns:p14="http://schemas.microsoft.com/office/powerpoint/2010/main" val="727303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5C17E-9140-53F4-3526-97AD8DB5308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ED671F2-7C63-3E45-6F0E-6DC9B3DB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70D1BCB-D3C1-72E4-9F62-63F80C7D6749}"/>
              </a:ext>
            </a:extLst>
          </p:cNvPr>
          <p:cNvSpPr>
            <a:spLocks noGrp="1"/>
          </p:cNvSpPr>
          <p:nvPr>
            <p:ph type="title"/>
          </p:nvPr>
        </p:nvSpPr>
        <p:spPr>
          <a:xfrm>
            <a:off x="838200" y="365125"/>
            <a:ext cx="10515600" cy="1325563"/>
          </a:xfrm>
        </p:spPr>
        <p:txBody>
          <a:bodyPr>
            <a:normAutofit/>
          </a:bodyPr>
          <a:lstStyle/>
          <a:p>
            <a:r>
              <a:rPr lang="de-DE" sz="4400" dirty="0"/>
              <a:t>SAPUI5 Controls – Verwendung in XML Views</a:t>
            </a:r>
            <a:endParaRPr lang="de-DE" sz="4200" dirty="0"/>
          </a:p>
        </p:txBody>
      </p:sp>
      <p:sp>
        <p:nvSpPr>
          <p:cNvPr id="43" name="sketch line">
            <a:extLst>
              <a:ext uri="{FF2B5EF4-FFF2-40B4-BE49-F238E27FC236}">
                <a16:creationId xmlns:a16="http://schemas.microsoft.com/office/drawing/2014/main" id="{735E4390-097F-BE7E-7D37-E29FD089B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FE59958-A4DD-68ED-3FE5-9747DB79D869}"/>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direkt in XML Views definiert werden.</a:t>
            </a:r>
          </a:p>
          <a:p>
            <a:pPr algn="l">
              <a:buFont typeface="Arial" panose="020B0604020202020204" pitchFamily="34" charset="0"/>
              <a:buChar char="•"/>
            </a:pPr>
            <a:r>
              <a:rPr lang="de-DE" sz="2200" kern="0" spc="-10" dirty="0">
                <a:solidFill>
                  <a:sysClr val="windowText" lastClr="000000"/>
                </a:solidFill>
                <a:latin typeface="Arial"/>
                <a:cs typeface="Arial"/>
              </a:rPr>
              <a:t>Vorher: Darauf achten einen Namensraum auf die Bibliothek zu mappen aus der das Control stammt (in diesem Fall </a:t>
            </a:r>
            <a:r>
              <a:rPr lang="de-DE" sz="2200" kern="0" spc="-10" dirty="0" err="1">
                <a:solidFill>
                  <a:sysClr val="windowText" lastClr="000000"/>
                </a:solidFill>
                <a:latin typeface="Arial"/>
                <a:cs typeface="Arial"/>
              </a:rPr>
              <a:t>xmlns</a:t>
            </a:r>
            <a:r>
              <a:rPr lang="de-DE" sz="2200" kern="0" spc="-10" dirty="0">
                <a:solidFill>
                  <a:sysClr val="windowText" lastClr="000000"/>
                </a:solidFill>
                <a:latin typeface="Arial"/>
                <a:cs typeface="Arial"/>
              </a:rPr>
              <a:t>=„</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weil: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a:t>
            </a:r>
          </a:p>
          <a:p>
            <a:pPr algn="l">
              <a:buFont typeface="Arial" panose="020B0604020202020204" pitchFamily="34" charset="0"/>
              <a:buChar char="•"/>
            </a:pPr>
            <a:r>
              <a:rPr lang="de-DE" sz="2200" kern="0" spc="-10" dirty="0">
                <a:solidFill>
                  <a:sysClr val="windowText" lastClr="000000"/>
                </a:solidFill>
                <a:latin typeface="Arial"/>
                <a:cs typeface="Arial"/>
              </a:rPr>
              <a:t>Beispieleinbindung Button in einer XML View:</a:t>
            </a:r>
          </a:p>
          <a:p>
            <a:pPr>
              <a:lnSpc>
                <a:spcPct val="80000"/>
              </a:lnSpc>
            </a:pPr>
            <a:endParaRPr lang="de-DE" sz="2200" kern="0" spc="-10" dirty="0">
              <a:solidFill>
                <a:sysClr val="windowText" lastClr="000000"/>
              </a:solidFill>
              <a:latin typeface="Arial"/>
              <a:cs typeface="Arial"/>
            </a:endParaRPr>
          </a:p>
        </p:txBody>
      </p:sp>
      <p:pic>
        <p:nvPicPr>
          <p:cNvPr id="5" name="Grafik 4">
            <a:extLst>
              <a:ext uri="{FF2B5EF4-FFF2-40B4-BE49-F238E27FC236}">
                <a16:creationId xmlns:a16="http://schemas.microsoft.com/office/drawing/2014/main" id="{4208CD0F-37FE-1633-CD90-A76F924E1847}"/>
              </a:ext>
            </a:extLst>
          </p:cNvPr>
          <p:cNvPicPr>
            <a:picLocks noChangeAspect="1"/>
          </p:cNvPicPr>
          <p:nvPr/>
        </p:nvPicPr>
        <p:blipFill>
          <a:blip r:embed="rId3"/>
          <a:stretch>
            <a:fillRect/>
          </a:stretch>
        </p:blipFill>
        <p:spPr>
          <a:xfrm>
            <a:off x="1171812" y="3840936"/>
            <a:ext cx="4706007" cy="2086266"/>
          </a:xfrm>
          <a:prstGeom prst="rect">
            <a:avLst/>
          </a:prstGeom>
        </p:spPr>
      </p:pic>
    </p:spTree>
    <p:extLst>
      <p:ext uri="{BB962C8B-B14F-4D97-AF65-F5344CB8AC3E}">
        <p14:creationId xmlns:p14="http://schemas.microsoft.com/office/powerpoint/2010/main" val="1696567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D12242-9F58-CB61-44CD-66B26CDFA88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5A4B359-4B94-65AE-B958-AB7DF134F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A0DDD6D-77E6-409D-8542-9C543FAFB862}"/>
              </a:ext>
            </a:extLst>
          </p:cNvPr>
          <p:cNvSpPr>
            <a:spLocks noGrp="1"/>
          </p:cNvSpPr>
          <p:nvPr>
            <p:ph type="title"/>
          </p:nvPr>
        </p:nvSpPr>
        <p:spPr>
          <a:xfrm>
            <a:off x="838200" y="365125"/>
            <a:ext cx="10515600" cy="1325563"/>
          </a:xfrm>
        </p:spPr>
        <p:txBody>
          <a:bodyPr>
            <a:normAutofit/>
          </a:bodyPr>
          <a:lstStyle/>
          <a:p>
            <a:r>
              <a:rPr lang="de-DE" sz="4400" dirty="0"/>
              <a:t>SAPUI5 Controls – Unterschiede zwischen Controls</a:t>
            </a:r>
            <a:endParaRPr lang="de-DE" sz="4200" dirty="0"/>
          </a:p>
        </p:txBody>
      </p:sp>
      <p:sp>
        <p:nvSpPr>
          <p:cNvPr id="43" name="sketch line">
            <a:extLst>
              <a:ext uri="{FF2B5EF4-FFF2-40B4-BE49-F238E27FC236}">
                <a16:creationId xmlns:a16="http://schemas.microsoft.com/office/drawing/2014/main" id="{FE87035E-588C-D29B-CE3B-823ADBB08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B010A2A-3437-50F0-F87B-E22F759051BD}"/>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unterscheiden sich in ihren Eigenschaften und Anwendungsfällen.</a:t>
            </a:r>
          </a:p>
          <a:p>
            <a:pPr algn="l">
              <a:buFont typeface="Arial" panose="020B0604020202020204" pitchFamily="34" charset="0"/>
              <a:buChar char="•"/>
            </a:pPr>
            <a:r>
              <a:rPr lang="de-DE" sz="2200" kern="0" spc="-10" dirty="0">
                <a:solidFill>
                  <a:sysClr val="windowText" lastClr="000000"/>
                </a:solidFill>
                <a:latin typeface="Arial"/>
                <a:cs typeface="Arial"/>
              </a:rPr>
              <a:t>Beispiel: Das Tabellen </a:t>
            </a:r>
            <a:r>
              <a:rPr lang="de-DE" sz="2200" kern="0" spc="-10" dirty="0" err="1">
                <a:solidFill>
                  <a:sysClr val="windowText" lastClr="000000"/>
                </a:solidFill>
                <a:latin typeface="Arial"/>
                <a:cs typeface="Arial"/>
              </a:rPr>
              <a:t>control</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sap.m.Table</a:t>
            </a:r>
            <a:r>
              <a:rPr lang="de-DE" sz="2200" kern="0" spc="-10" dirty="0">
                <a:solidFill>
                  <a:sysClr val="windowText" lastClr="000000"/>
                </a:solidFill>
                <a:latin typeface="Arial"/>
                <a:cs typeface="Arial"/>
              </a:rPr>
              <a:t> vs. </a:t>
            </a:r>
            <a:r>
              <a:rPr lang="de-DE" sz="2200" kern="0" spc="-10" dirty="0" err="1">
                <a:solidFill>
                  <a:sysClr val="windowText" lastClr="000000"/>
                </a:solidFill>
                <a:latin typeface="Arial"/>
                <a:cs typeface="Arial"/>
              </a:rPr>
              <a:t>sap.ui.table.Table</a:t>
            </a:r>
            <a:endParaRPr lang="de-DE" sz="2200" kern="0" spc="-10" dirty="0">
              <a:solidFill>
                <a:sysClr val="windowText" lastClr="000000"/>
              </a:solidFill>
              <a:latin typeface="Arial"/>
              <a:cs typeface="Arial"/>
            </a:endParaRPr>
          </a:p>
          <a:p>
            <a:pPr algn="l">
              <a:buFont typeface="Arial" panose="020B0604020202020204" pitchFamily="34" charset="0"/>
              <a:buChar char="•"/>
            </a:pPr>
            <a:r>
              <a:rPr lang="de-DE" sz="2200" kern="0" spc="-10" dirty="0" err="1">
                <a:solidFill>
                  <a:sysClr val="windowText" lastClr="000000"/>
                </a:solidFill>
                <a:latin typeface="Arial"/>
                <a:cs typeface="Arial"/>
              </a:rPr>
              <a:t>sap.m.Table</a:t>
            </a:r>
            <a:r>
              <a:rPr lang="de-DE" sz="2200" kern="0" spc="-10" dirty="0">
                <a:solidFill>
                  <a:sysClr val="windowText" lastClr="000000"/>
                </a:solidFill>
                <a:latin typeface="Arial"/>
                <a:cs typeface="Arial"/>
              </a:rPr>
              <a:t>: Mobile-optimierte Tabelle, einfachere Konfiguration.</a:t>
            </a:r>
          </a:p>
          <a:p>
            <a:pPr algn="l">
              <a:buFont typeface="Arial" panose="020B0604020202020204" pitchFamily="34" charset="0"/>
              <a:buChar char="•"/>
            </a:pPr>
            <a:r>
              <a:rPr lang="de-DE" sz="2200" kern="0" spc="-10" dirty="0" err="1">
                <a:solidFill>
                  <a:sysClr val="windowText" lastClr="000000"/>
                </a:solidFill>
                <a:latin typeface="Arial"/>
                <a:cs typeface="Arial"/>
              </a:rPr>
              <a:t>sap.ui.table.Table</a:t>
            </a:r>
            <a:r>
              <a:rPr lang="de-DE" sz="2200" kern="0" spc="-10" dirty="0">
                <a:solidFill>
                  <a:sysClr val="windowText" lastClr="000000"/>
                </a:solidFill>
                <a:latin typeface="Arial"/>
                <a:cs typeface="Arial"/>
              </a:rPr>
              <a:t>: Desktop-optimierte Tabelle, erweiterte Funktionen wie Sortierung und Filterung.</a:t>
            </a:r>
          </a:p>
        </p:txBody>
      </p:sp>
    </p:spTree>
    <p:extLst>
      <p:ext uri="{BB962C8B-B14F-4D97-AF65-F5344CB8AC3E}">
        <p14:creationId xmlns:p14="http://schemas.microsoft.com/office/powerpoint/2010/main" val="454466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AA1AC5-48B5-3642-A904-66EA098A841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CCA0D62-D67A-DB8D-B58C-0FE00FE66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C5DF3A3-BE8A-C180-CC55-7BC147D31ED5}"/>
              </a:ext>
            </a:extLst>
          </p:cNvPr>
          <p:cNvSpPr>
            <a:spLocks noGrp="1"/>
          </p:cNvSpPr>
          <p:nvPr>
            <p:ph type="title"/>
          </p:nvPr>
        </p:nvSpPr>
        <p:spPr>
          <a:xfrm>
            <a:off x="838200" y="365125"/>
            <a:ext cx="10515600" cy="1325563"/>
          </a:xfrm>
        </p:spPr>
        <p:txBody>
          <a:bodyPr>
            <a:normAutofit/>
          </a:bodyPr>
          <a:lstStyle/>
          <a:p>
            <a:r>
              <a:rPr lang="de-DE" sz="4400" dirty="0"/>
              <a:t>SAPUI5 Controls – Lifecycle der Controls</a:t>
            </a:r>
            <a:endParaRPr lang="de-DE" sz="4200" dirty="0"/>
          </a:p>
        </p:txBody>
      </p:sp>
      <p:sp>
        <p:nvSpPr>
          <p:cNvPr id="43" name="sketch line">
            <a:extLst>
              <a:ext uri="{FF2B5EF4-FFF2-40B4-BE49-F238E27FC236}">
                <a16:creationId xmlns:a16="http://schemas.microsoft.com/office/drawing/2014/main" id="{7562C7E1-1B9A-B161-A228-F2437B42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EE06D4B-5CCA-F423-B339-F311A7C7146D}"/>
              </a:ext>
            </a:extLst>
          </p:cNvPr>
          <p:cNvSpPr>
            <a:spLocks noGrp="1"/>
          </p:cNvSpPr>
          <p:nvPr>
            <p:ph idx="1"/>
          </p:nvPr>
        </p:nvSpPr>
        <p:spPr>
          <a:xfrm>
            <a:off x="838200" y="1920331"/>
            <a:ext cx="5001285" cy="4251960"/>
          </a:xfrm>
        </p:spPr>
        <p:txBody>
          <a:bodyPr>
            <a:normAutofit lnSpcReduction="10000"/>
          </a:bodyPr>
          <a:lstStyle/>
          <a:p>
            <a:pPr algn="l">
              <a:buFont typeface="Arial" panose="020B0604020202020204" pitchFamily="34" charset="0"/>
              <a:buChar char="•"/>
            </a:pPr>
            <a:r>
              <a:rPr lang="de-DE" sz="2200" kern="0" spc="-10" dirty="0">
                <a:solidFill>
                  <a:sysClr val="windowText" lastClr="000000"/>
                </a:solidFill>
                <a:latin typeface="Arial"/>
                <a:cs typeface="Arial"/>
              </a:rPr>
              <a:t>Controls durchlaufen verschiedene Phasen während ihres Lebenszyklus.</a:t>
            </a:r>
          </a:p>
          <a:p>
            <a:pPr algn="l">
              <a:buFont typeface="Arial" panose="020B0604020202020204" pitchFamily="34" charset="0"/>
              <a:buChar char="•"/>
            </a:pPr>
            <a:r>
              <a:rPr lang="de-DE" sz="2200" kern="0" spc="-10" dirty="0">
                <a:solidFill>
                  <a:sysClr val="windowText" lastClr="000000"/>
                </a:solidFill>
                <a:latin typeface="Arial"/>
                <a:cs typeface="Arial"/>
              </a:rPr>
              <a:t>Wichtige Phasen: Initialisierung, Rendering, Zerstörung.</a:t>
            </a:r>
          </a:p>
          <a:p>
            <a:pPr algn="l">
              <a:buFont typeface="Arial" panose="020B0604020202020204" pitchFamily="34" charset="0"/>
              <a:buChar char="•"/>
            </a:pPr>
            <a:r>
              <a:rPr lang="de-DE" sz="2200" kern="0" spc="-10" dirty="0">
                <a:solidFill>
                  <a:sysClr val="windowText" lastClr="000000"/>
                </a:solidFill>
                <a:latin typeface="Arial"/>
                <a:cs typeface="Arial"/>
              </a:rPr>
              <a:t>Beispiel:</a:t>
            </a:r>
          </a:p>
          <a:p>
            <a:pPr algn="l">
              <a:buFont typeface="Arial" panose="020B0604020202020204" pitchFamily="34" charset="0"/>
              <a:buChar char="•"/>
            </a:pPr>
            <a:r>
              <a:rPr lang="de-DE" sz="2200" kern="0" spc="-10" dirty="0">
                <a:solidFill>
                  <a:sysClr val="windowText" lastClr="000000"/>
                </a:solidFill>
                <a:latin typeface="Arial"/>
                <a:cs typeface="Arial"/>
              </a:rPr>
              <a:t>Initialisierung: Control wird erstellt und konfiguriert.</a:t>
            </a:r>
          </a:p>
          <a:p>
            <a:pPr algn="l">
              <a:buFont typeface="Arial" panose="020B0604020202020204" pitchFamily="34" charset="0"/>
              <a:buChar char="•"/>
            </a:pPr>
            <a:r>
              <a:rPr lang="de-DE" sz="2200" kern="0" spc="-10" dirty="0">
                <a:solidFill>
                  <a:sysClr val="windowText" lastClr="000000"/>
                </a:solidFill>
                <a:latin typeface="Arial"/>
                <a:cs typeface="Arial"/>
              </a:rPr>
              <a:t>Rendering: Control wird in die Benutzeroberfläche eingefügt.</a:t>
            </a:r>
          </a:p>
          <a:p>
            <a:pPr algn="l">
              <a:buFont typeface="Arial" panose="020B0604020202020204" pitchFamily="34" charset="0"/>
              <a:buChar char="•"/>
            </a:pPr>
            <a:r>
              <a:rPr lang="de-DE" sz="2200" kern="0" spc="-10" dirty="0" err="1">
                <a:solidFill>
                  <a:sysClr val="windowText" lastClr="000000"/>
                </a:solidFill>
                <a:latin typeface="Arial"/>
                <a:cs typeface="Arial"/>
              </a:rPr>
              <a:t>Destroy</a:t>
            </a:r>
            <a:r>
              <a:rPr lang="de-DE" sz="2200" kern="0" spc="-10" dirty="0">
                <a:solidFill>
                  <a:sysClr val="windowText" lastClr="000000"/>
                </a:solidFill>
                <a:latin typeface="Arial"/>
                <a:cs typeface="Arial"/>
              </a:rPr>
              <a:t>: Control wird aus der Benutzeroberfläche entfernt und Ressourcen werden freigegeben.</a:t>
            </a:r>
          </a:p>
        </p:txBody>
      </p:sp>
    </p:spTree>
    <p:extLst>
      <p:ext uri="{BB962C8B-B14F-4D97-AF65-F5344CB8AC3E}">
        <p14:creationId xmlns:p14="http://schemas.microsoft.com/office/powerpoint/2010/main" val="2860826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3E6740-3284-E86C-E6EE-02F71DFCD23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ECA5021-D014-BA6A-0921-6A61C23FE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904C0E0-28D3-1B20-E41E-9E616BB4BF36}"/>
              </a:ext>
            </a:extLst>
          </p:cNvPr>
          <p:cNvSpPr>
            <a:spLocks noGrp="1"/>
          </p:cNvSpPr>
          <p:nvPr>
            <p:ph type="title"/>
          </p:nvPr>
        </p:nvSpPr>
        <p:spPr>
          <a:xfrm>
            <a:off x="838200" y="365125"/>
            <a:ext cx="10515600" cy="1325563"/>
          </a:xfrm>
        </p:spPr>
        <p:txBody>
          <a:bodyPr>
            <a:normAutofit/>
          </a:bodyPr>
          <a:lstStyle/>
          <a:p>
            <a:r>
              <a:rPr lang="de-DE" sz="4400" dirty="0"/>
              <a:t>SAPUI5 Controls – Aggregationen</a:t>
            </a:r>
            <a:endParaRPr lang="de-DE" sz="4200" dirty="0"/>
          </a:p>
        </p:txBody>
      </p:sp>
      <p:sp>
        <p:nvSpPr>
          <p:cNvPr id="43" name="sketch line">
            <a:extLst>
              <a:ext uri="{FF2B5EF4-FFF2-40B4-BE49-F238E27FC236}">
                <a16:creationId xmlns:a16="http://schemas.microsoft.com/office/drawing/2014/main" id="{15F46137-48A3-BA07-4404-A08C402A7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8E49076-4535-F9D0-BB80-40B8566F7923}"/>
              </a:ext>
            </a:extLst>
          </p:cNvPr>
          <p:cNvSpPr>
            <a:spLocks noGrp="1"/>
          </p:cNvSpPr>
          <p:nvPr>
            <p:ph idx="1"/>
          </p:nvPr>
        </p:nvSpPr>
        <p:spPr>
          <a:xfrm>
            <a:off x="838200" y="1920331"/>
            <a:ext cx="5001285" cy="4251960"/>
          </a:xfrm>
        </p:spPr>
        <p:txBody>
          <a:bodyPr>
            <a:normAutofit lnSpcReduction="10000"/>
          </a:bodyPr>
          <a:lstStyle/>
          <a:p>
            <a:pPr algn="l">
              <a:buFont typeface="Arial" panose="020B0604020202020204" pitchFamily="34" charset="0"/>
              <a:buChar char="•"/>
            </a:pPr>
            <a:r>
              <a:rPr lang="de-DE" sz="2200" kern="0" spc="-10" dirty="0">
                <a:solidFill>
                  <a:sysClr val="windowText" lastClr="000000"/>
                </a:solidFill>
                <a:latin typeface="Arial"/>
                <a:cs typeface="Arial"/>
              </a:rPr>
              <a:t>Definition: Aggregationen sind Container für andere Controls. Sie ermöglichen die Strukturierung und Organisation von UI-Elementen.</a:t>
            </a:r>
          </a:p>
          <a:p>
            <a:pPr algn="l">
              <a:buFont typeface="Arial" panose="020B0604020202020204" pitchFamily="34" charset="0"/>
              <a:buChar char="•"/>
            </a:pPr>
            <a:r>
              <a:rPr lang="de-DE" sz="2200" kern="0" spc="-10" dirty="0">
                <a:solidFill>
                  <a:sysClr val="windowText" lastClr="000000"/>
                </a:solidFill>
                <a:latin typeface="Arial"/>
                <a:cs typeface="Arial"/>
              </a:rPr>
              <a:t>Verwendung: Aggregationen werden verwendet, um hierarchische Strukturen (Vater-Kind) zu erstellen, wie z.B. Listen, Tabellen und Layouts.</a:t>
            </a:r>
          </a:p>
          <a:p>
            <a:pPr algn="l">
              <a:buFont typeface="Arial" panose="020B0604020202020204" pitchFamily="34" charset="0"/>
              <a:buChar char="•"/>
            </a:pPr>
            <a:r>
              <a:rPr lang="de-DE" sz="2200" kern="0" spc="-10" dirty="0">
                <a:solidFill>
                  <a:sysClr val="windowText" lastClr="000000"/>
                </a:solidFill>
                <a:latin typeface="Arial"/>
                <a:cs typeface="Arial"/>
              </a:rPr>
              <a:t>Beispiel: Eine </a:t>
            </a:r>
            <a:r>
              <a:rPr lang="de-DE" sz="2200" kern="0" spc="-10" dirty="0" err="1">
                <a:solidFill>
                  <a:sysClr val="windowText" lastClr="000000"/>
                </a:solidFill>
                <a:latin typeface="Arial"/>
                <a:cs typeface="Arial"/>
              </a:rPr>
              <a:t>sap.m.Page</a:t>
            </a:r>
            <a:r>
              <a:rPr lang="de-DE" sz="2200" kern="0" spc="-10" dirty="0">
                <a:solidFill>
                  <a:sysClr val="windowText" lastClr="000000"/>
                </a:solidFill>
                <a:latin typeface="Arial"/>
                <a:cs typeface="Arial"/>
              </a:rPr>
              <a:t> enthält eine Aggregation </a:t>
            </a:r>
            <a:r>
              <a:rPr lang="de-DE" sz="2200" kern="0" spc="-10" dirty="0" err="1">
                <a:solidFill>
                  <a:sysClr val="windowText" lastClr="000000"/>
                </a:solidFill>
                <a:latin typeface="Arial"/>
                <a:cs typeface="Arial"/>
              </a:rPr>
              <a:t>content</a:t>
            </a:r>
            <a:r>
              <a:rPr lang="de-DE" sz="2200" kern="0" spc="-10" dirty="0">
                <a:solidFill>
                  <a:sysClr val="windowText" lastClr="000000"/>
                </a:solidFill>
                <a:latin typeface="Arial"/>
                <a:cs typeface="Arial"/>
              </a:rPr>
              <a:t>, die verschiedene Controls wie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 und </a:t>
            </a:r>
            <a:r>
              <a:rPr lang="de-DE" sz="2200" kern="0" spc="-10" dirty="0" err="1">
                <a:solidFill>
                  <a:sysClr val="windowText" lastClr="000000"/>
                </a:solidFill>
                <a:latin typeface="Arial"/>
                <a:cs typeface="Arial"/>
              </a:rPr>
              <a:t>sap.m.Input</a:t>
            </a:r>
            <a:r>
              <a:rPr lang="de-DE" sz="2200" kern="0" spc="-10" dirty="0">
                <a:solidFill>
                  <a:sysClr val="windowText" lastClr="000000"/>
                </a:solidFill>
                <a:latin typeface="Arial"/>
                <a:cs typeface="Arial"/>
              </a:rPr>
              <a:t> enthalten kann.</a:t>
            </a:r>
          </a:p>
        </p:txBody>
      </p:sp>
      <p:pic>
        <p:nvPicPr>
          <p:cNvPr id="4" name="Grafik 3">
            <a:extLst>
              <a:ext uri="{FF2B5EF4-FFF2-40B4-BE49-F238E27FC236}">
                <a16:creationId xmlns:a16="http://schemas.microsoft.com/office/drawing/2014/main" id="{67962AFD-96A8-7652-1B1C-C54B4E40E2E3}"/>
              </a:ext>
            </a:extLst>
          </p:cNvPr>
          <p:cNvPicPr>
            <a:picLocks noChangeAspect="1"/>
          </p:cNvPicPr>
          <p:nvPr/>
        </p:nvPicPr>
        <p:blipFill>
          <a:blip r:embed="rId3"/>
          <a:stretch>
            <a:fillRect/>
          </a:stretch>
        </p:blipFill>
        <p:spPr>
          <a:xfrm>
            <a:off x="6352517" y="2871443"/>
            <a:ext cx="4591691" cy="2219635"/>
          </a:xfrm>
          <a:prstGeom prst="rect">
            <a:avLst/>
          </a:prstGeom>
        </p:spPr>
      </p:pic>
    </p:spTree>
    <p:extLst>
      <p:ext uri="{BB962C8B-B14F-4D97-AF65-F5344CB8AC3E}">
        <p14:creationId xmlns:p14="http://schemas.microsoft.com/office/powerpoint/2010/main" val="4210014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BAAE91-1441-C9DD-257B-BE9A583D9F5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8654A8D-227C-B231-4595-16C1D6924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2C9D014-3E64-CC80-4841-266B53AD6A2D}"/>
              </a:ext>
            </a:extLst>
          </p:cNvPr>
          <p:cNvSpPr>
            <a:spLocks noGrp="1"/>
          </p:cNvSpPr>
          <p:nvPr>
            <p:ph type="title"/>
          </p:nvPr>
        </p:nvSpPr>
        <p:spPr>
          <a:xfrm>
            <a:off x="838200" y="365125"/>
            <a:ext cx="10515600" cy="1325563"/>
          </a:xfrm>
        </p:spPr>
        <p:txBody>
          <a:bodyPr>
            <a:normAutofit/>
          </a:bodyPr>
          <a:lstStyle/>
          <a:p>
            <a:r>
              <a:rPr lang="de-DE" sz="4400" dirty="0"/>
              <a:t>SAPUI5 Controls – Assoziationen</a:t>
            </a:r>
            <a:endParaRPr lang="de-DE" sz="4200" dirty="0"/>
          </a:p>
        </p:txBody>
      </p:sp>
      <p:sp>
        <p:nvSpPr>
          <p:cNvPr id="43" name="sketch line">
            <a:extLst>
              <a:ext uri="{FF2B5EF4-FFF2-40B4-BE49-F238E27FC236}">
                <a16:creationId xmlns:a16="http://schemas.microsoft.com/office/drawing/2014/main" id="{34E08007-F26C-ABAD-09FE-DA7B4C449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623BFBF-0B21-1947-0A32-152C7BCD166A}"/>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Definition: Assoziationen sind Verbindungen zwischen Controls, die keine hierarchische Struktur darstellen. Sie ermöglichen die </a:t>
            </a:r>
            <a:r>
              <a:rPr lang="de-DE" sz="2200" kern="0" spc="-10" dirty="0" err="1">
                <a:solidFill>
                  <a:sysClr val="windowText" lastClr="000000"/>
                </a:solidFill>
                <a:latin typeface="Arial"/>
                <a:cs typeface="Arial"/>
              </a:rPr>
              <a:t>Referenzierung</a:t>
            </a:r>
            <a:r>
              <a:rPr lang="de-DE" sz="2200" kern="0" spc="-10" dirty="0">
                <a:solidFill>
                  <a:sysClr val="windowText" lastClr="000000"/>
                </a:solidFill>
                <a:latin typeface="Arial"/>
                <a:cs typeface="Arial"/>
              </a:rPr>
              <a:t> anderer Controls.</a:t>
            </a:r>
          </a:p>
          <a:p>
            <a:pPr algn="l">
              <a:buFont typeface="Arial" panose="020B0604020202020204" pitchFamily="34" charset="0"/>
              <a:buChar char="•"/>
            </a:pPr>
            <a:r>
              <a:rPr lang="de-DE" sz="2200" kern="0" spc="-10" dirty="0">
                <a:solidFill>
                  <a:sysClr val="windowText" lastClr="000000"/>
                </a:solidFill>
                <a:latin typeface="Arial"/>
                <a:cs typeface="Arial"/>
              </a:rPr>
              <a:t>Verwendung: Assoziationen werden verwendet, um Beziehungen zwischen Controls zu definieren, ohne sie direkt zu enthalten.</a:t>
            </a:r>
          </a:p>
          <a:p>
            <a:pPr algn="l">
              <a:buFont typeface="Arial" panose="020B0604020202020204" pitchFamily="34" charset="0"/>
              <a:buChar char="•"/>
            </a:pPr>
            <a:r>
              <a:rPr lang="de-DE" sz="2200" kern="0" spc="-10" dirty="0">
                <a:solidFill>
                  <a:sysClr val="windowText" lastClr="000000"/>
                </a:solidFill>
                <a:latin typeface="Arial"/>
                <a:cs typeface="Arial"/>
              </a:rPr>
              <a:t>Beispiel: Ein </a:t>
            </a:r>
            <a:r>
              <a:rPr lang="de-DE" sz="2200" kern="0" spc="-10" dirty="0" err="1">
                <a:solidFill>
                  <a:sysClr val="windowText" lastClr="000000"/>
                </a:solidFill>
                <a:latin typeface="Arial"/>
                <a:cs typeface="Arial"/>
              </a:rPr>
              <a:t>sap.m.Label</a:t>
            </a:r>
            <a:r>
              <a:rPr lang="de-DE" sz="2200" kern="0" spc="-10" dirty="0">
                <a:solidFill>
                  <a:sysClr val="windowText" lastClr="000000"/>
                </a:solidFill>
                <a:latin typeface="Arial"/>
                <a:cs typeface="Arial"/>
              </a:rPr>
              <a:t> kann über die Assoziation </a:t>
            </a:r>
            <a:r>
              <a:rPr lang="de-DE" sz="2200" kern="0" spc="-10" dirty="0" err="1">
                <a:solidFill>
                  <a:sysClr val="windowText" lastClr="000000"/>
                </a:solidFill>
                <a:latin typeface="Arial"/>
                <a:cs typeface="Arial"/>
              </a:rPr>
              <a:t>labelFor</a:t>
            </a:r>
            <a:r>
              <a:rPr lang="de-DE" sz="2200" kern="0" spc="-10" dirty="0">
                <a:solidFill>
                  <a:sysClr val="windowText" lastClr="000000"/>
                </a:solidFill>
                <a:latin typeface="Arial"/>
                <a:cs typeface="Arial"/>
              </a:rPr>
              <a:t> mit einem </a:t>
            </a:r>
            <a:r>
              <a:rPr lang="de-DE" sz="2200" kern="0" spc="-10" dirty="0" err="1">
                <a:solidFill>
                  <a:sysClr val="windowText" lastClr="000000"/>
                </a:solidFill>
                <a:latin typeface="Arial"/>
                <a:cs typeface="Arial"/>
              </a:rPr>
              <a:t>sap.m.Input</a:t>
            </a:r>
            <a:r>
              <a:rPr lang="de-DE" sz="2200" kern="0" spc="-10" dirty="0">
                <a:solidFill>
                  <a:sysClr val="windowText" lastClr="000000"/>
                </a:solidFill>
                <a:latin typeface="Arial"/>
                <a:cs typeface="Arial"/>
              </a:rPr>
              <a:t> verbunden werden.</a:t>
            </a:r>
          </a:p>
        </p:txBody>
      </p:sp>
      <p:pic>
        <p:nvPicPr>
          <p:cNvPr id="8" name="Grafik 7">
            <a:extLst>
              <a:ext uri="{FF2B5EF4-FFF2-40B4-BE49-F238E27FC236}">
                <a16:creationId xmlns:a16="http://schemas.microsoft.com/office/drawing/2014/main" id="{D5C9CDB1-B89D-3E5F-8007-792D044EF526}"/>
              </a:ext>
            </a:extLst>
          </p:cNvPr>
          <p:cNvPicPr>
            <a:picLocks noChangeAspect="1"/>
          </p:cNvPicPr>
          <p:nvPr/>
        </p:nvPicPr>
        <p:blipFill>
          <a:blip r:embed="rId3"/>
          <a:stretch>
            <a:fillRect/>
          </a:stretch>
        </p:blipFill>
        <p:spPr>
          <a:xfrm>
            <a:off x="6237124" y="2503187"/>
            <a:ext cx="5551231" cy="2280812"/>
          </a:xfrm>
          <a:prstGeom prst="rect">
            <a:avLst/>
          </a:prstGeom>
        </p:spPr>
      </p:pic>
    </p:spTree>
    <p:extLst>
      <p:ext uri="{BB962C8B-B14F-4D97-AF65-F5344CB8AC3E}">
        <p14:creationId xmlns:p14="http://schemas.microsoft.com/office/powerpoint/2010/main" val="23975558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D233CD-F498-6908-35FC-B40F52FA72E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F5D50D4-BD4F-FEEC-74A6-0EEE3FDFF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776D4E6-FC10-BFA7-CF5D-F3BFBFA6E38B}"/>
              </a:ext>
            </a:extLst>
          </p:cNvPr>
          <p:cNvSpPr>
            <a:spLocks noGrp="1"/>
          </p:cNvSpPr>
          <p:nvPr>
            <p:ph type="title"/>
          </p:nvPr>
        </p:nvSpPr>
        <p:spPr>
          <a:xfrm>
            <a:off x="838200" y="365125"/>
            <a:ext cx="10515600" cy="1325563"/>
          </a:xfrm>
        </p:spPr>
        <p:txBody>
          <a:bodyPr>
            <a:normAutofit/>
          </a:bodyPr>
          <a:lstStyle/>
          <a:p>
            <a:r>
              <a:rPr lang="de-DE" sz="4400" dirty="0"/>
              <a:t>SAPUI5 List Controls</a:t>
            </a:r>
            <a:endParaRPr lang="de-DE" sz="4200" dirty="0"/>
          </a:p>
        </p:txBody>
      </p:sp>
      <p:sp>
        <p:nvSpPr>
          <p:cNvPr id="43" name="sketch line">
            <a:extLst>
              <a:ext uri="{FF2B5EF4-FFF2-40B4-BE49-F238E27FC236}">
                <a16:creationId xmlns:a16="http://schemas.microsoft.com/office/drawing/2014/main" id="{06390276-B5EB-80E0-3301-E903615AC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F41E662-3B18-1D20-5622-4474D932670F}"/>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List, Table usw.</a:t>
            </a:r>
          </a:p>
        </p:txBody>
      </p:sp>
      <p:pic>
        <p:nvPicPr>
          <p:cNvPr id="8" name="Grafik 7">
            <a:extLst>
              <a:ext uri="{FF2B5EF4-FFF2-40B4-BE49-F238E27FC236}">
                <a16:creationId xmlns:a16="http://schemas.microsoft.com/office/drawing/2014/main" id="{E8FA96C9-FCB1-8140-11DA-21D2CD4C48DA}"/>
              </a:ext>
            </a:extLst>
          </p:cNvPr>
          <p:cNvPicPr>
            <a:picLocks noChangeAspect="1"/>
          </p:cNvPicPr>
          <p:nvPr/>
        </p:nvPicPr>
        <p:blipFill>
          <a:blip r:embed="rId3"/>
          <a:stretch>
            <a:fillRect/>
          </a:stretch>
        </p:blipFill>
        <p:spPr>
          <a:xfrm>
            <a:off x="6094476" y="2574894"/>
            <a:ext cx="5611008" cy="2305372"/>
          </a:xfrm>
          <a:prstGeom prst="rect">
            <a:avLst/>
          </a:prstGeom>
        </p:spPr>
      </p:pic>
    </p:spTree>
    <p:extLst>
      <p:ext uri="{BB962C8B-B14F-4D97-AF65-F5344CB8AC3E}">
        <p14:creationId xmlns:p14="http://schemas.microsoft.com/office/powerpoint/2010/main" val="2526508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77876-BEAC-7D98-B6C0-C169E785E38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0419212-589C-1F4E-321E-9148CB5E8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10D17C9-E137-B0A9-4460-6CE3E5B6F2CD}"/>
              </a:ext>
            </a:extLst>
          </p:cNvPr>
          <p:cNvSpPr>
            <a:spLocks noGrp="1"/>
          </p:cNvSpPr>
          <p:nvPr>
            <p:ph type="title"/>
          </p:nvPr>
        </p:nvSpPr>
        <p:spPr>
          <a:xfrm>
            <a:off x="838200" y="365125"/>
            <a:ext cx="10515600" cy="1325563"/>
          </a:xfrm>
        </p:spPr>
        <p:txBody>
          <a:bodyPr>
            <a:normAutofit/>
          </a:bodyPr>
          <a:lstStyle/>
          <a:p>
            <a:r>
              <a:rPr lang="de-DE" sz="4400" dirty="0"/>
              <a:t>SAPUI5 </a:t>
            </a:r>
            <a:r>
              <a:rPr lang="de-DE" dirty="0"/>
              <a:t>Container und Layout </a:t>
            </a:r>
            <a:r>
              <a:rPr lang="de-DE" sz="4400" dirty="0"/>
              <a:t>Controls</a:t>
            </a:r>
            <a:endParaRPr lang="de-DE" sz="4200" dirty="0"/>
          </a:p>
        </p:txBody>
      </p:sp>
      <p:sp>
        <p:nvSpPr>
          <p:cNvPr id="43" name="sketch line">
            <a:extLst>
              <a:ext uri="{FF2B5EF4-FFF2-40B4-BE49-F238E27FC236}">
                <a16:creationId xmlns:a16="http://schemas.microsoft.com/office/drawing/2014/main" id="{591A8749-7008-44E1-3ED6-630DB012D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CAE8299-4E10-0491-3F29-819BD7003129}"/>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err="1">
                <a:solidFill>
                  <a:sysClr val="windowText" lastClr="000000"/>
                </a:solidFill>
                <a:latin typeface="Arial"/>
                <a:cs typeface="Arial"/>
              </a:rPr>
              <a:t>GridLayout</a:t>
            </a:r>
            <a:r>
              <a:rPr lang="de-DE" sz="2200" kern="0" spc="-10" dirty="0">
                <a:solidFill>
                  <a:sysClr val="windowText" lastClr="000000"/>
                </a:solidFill>
                <a:latin typeface="Arial"/>
                <a:cs typeface="Arial"/>
              </a:rPr>
              <a:t> usw.</a:t>
            </a:r>
          </a:p>
        </p:txBody>
      </p:sp>
      <p:pic>
        <p:nvPicPr>
          <p:cNvPr id="8" name="Grafik 7">
            <a:extLst>
              <a:ext uri="{FF2B5EF4-FFF2-40B4-BE49-F238E27FC236}">
                <a16:creationId xmlns:a16="http://schemas.microsoft.com/office/drawing/2014/main" id="{185C16A1-4E08-84EF-FB15-1F946B0D866D}"/>
              </a:ext>
            </a:extLst>
          </p:cNvPr>
          <p:cNvPicPr>
            <a:picLocks noChangeAspect="1"/>
          </p:cNvPicPr>
          <p:nvPr/>
        </p:nvPicPr>
        <p:blipFill>
          <a:blip r:embed="rId3"/>
          <a:stretch>
            <a:fillRect/>
          </a:stretch>
        </p:blipFill>
        <p:spPr>
          <a:xfrm>
            <a:off x="6094476" y="2574894"/>
            <a:ext cx="5611008" cy="2305372"/>
          </a:xfrm>
          <a:prstGeom prst="rect">
            <a:avLst/>
          </a:prstGeom>
        </p:spPr>
      </p:pic>
    </p:spTree>
    <p:extLst>
      <p:ext uri="{BB962C8B-B14F-4D97-AF65-F5344CB8AC3E}">
        <p14:creationId xmlns:p14="http://schemas.microsoft.com/office/powerpoint/2010/main" val="3638915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35C3B5-CA02-C7DA-37EC-7543FBF548B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CE4EE04-5642-24E9-FB38-55AD8896F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BC5AC2C-CADA-12FF-BC1C-0920302278D2}"/>
              </a:ext>
            </a:extLst>
          </p:cNvPr>
          <p:cNvSpPr>
            <a:spLocks noGrp="1"/>
          </p:cNvSpPr>
          <p:nvPr>
            <p:ph type="title"/>
          </p:nvPr>
        </p:nvSpPr>
        <p:spPr>
          <a:xfrm>
            <a:off x="838200" y="365125"/>
            <a:ext cx="10515600" cy="1325563"/>
          </a:xfrm>
        </p:spPr>
        <p:txBody>
          <a:bodyPr>
            <a:normAutofit/>
          </a:bodyPr>
          <a:lstStyle/>
          <a:p>
            <a:r>
              <a:rPr lang="de-DE" sz="4400" dirty="0"/>
              <a:t>Einführung JavaScript</a:t>
            </a:r>
            <a:endParaRPr lang="de-DE" sz="4200" dirty="0"/>
          </a:p>
        </p:txBody>
      </p:sp>
      <p:sp>
        <p:nvSpPr>
          <p:cNvPr id="43" name="sketch line">
            <a:extLst>
              <a:ext uri="{FF2B5EF4-FFF2-40B4-BE49-F238E27FC236}">
                <a16:creationId xmlns:a16="http://schemas.microsoft.com/office/drawing/2014/main" id="{EAD5548B-8BFA-C943-B6DE-2E00DC5E3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721BF3C-71F6-CCD0-5090-E5B64301B6F6}"/>
              </a:ext>
            </a:extLst>
          </p:cNvPr>
          <p:cNvSpPr>
            <a:spLocks noGrp="1"/>
          </p:cNvSpPr>
          <p:nvPr>
            <p:ph idx="1"/>
          </p:nvPr>
        </p:nvSpPr>
        <p:spPr>
          <a:xfrm>
            <a:off x="838200" y="1920331"/>
            <a:ext cx="10515600" cy="4251960"/>
          </a:xfrm>
        </p:spPr>
        <p:txBody>
          <a:bodyPr>
            <a:normAutofit fontScale="85000" lnSpcReduction="20000"/>
          </a:bodyPr>
          <a:lstStyle/>
          <a:p>
            <a:pPr>
              <a:lnSpc>
                <a:spcPct val="100000"/>
              </a:lnSpc>
              <a:defRPr/>
            </a:pPr>
            <a:r>
              <a:rPr lang="de-DE" sz="3000" kern="0" spc="-10" dirty="0">
                <a:solidFill>
                  <a:sysClr val="windowText" lastClr="000000"/>
                </a:solidFill>
                <a:latin typeface="Arial"/>
                <a:cs typeface="Arial"/>
              </a:rPr>
              <a:t>JavaScript ist eine Programmiersprache, die verwendet wird, um interaktive und dynamische Webseiten zu erstellen.</a:t>
            </a:r>
          </a:p>
          <a:p>
            <a:pPr>
              <a:lnSpc>
                <a:spcPct val="100000"/>
              </a:lnSpc>
              <a:defRPr/>
            </a:pPr>
            <a:r>
              <a:rPr lang="de-DE" sz="3000" kern="0" spc="-10" dirty="0" err="1">
                <a:solidFill>
                  <a:sysClr val="windowText" lastClr="000000"/>
                </a:solidFill>
                <a:latin typeface="Arial"/>
                <a:cs typeface="Arial"/>
              </a:rPr>
              <a:t>Javascript</a:t>
            </a:r>
            <a:r>
              <a:rPr lang="de-DE" sz="3000" kern="0" spc="-10" dirty="0">
                <a:solidFill>
                  <a:sysClr val="windowText" lastClr="000000"/>
                </a:solidFill>
                <a:latin typeface="Arial"/>
                <a:cs typeface="Arial"/>
              </a:rPr>
              <a:t> läuft im Browser und ermöglicht die Manipulation des DOM (</a:t>
            </a:r>
            <a:r>
              <a:rPr lang="de-DE" sz="3000" kern="0" spc="-10" dirty="0" err="1">
                <a:solidFill>
                  <a:sysClr val="windowText" lastClr="000000"/>
                </a:solidFill>
                <a:latin typeface="Arial"/>
                <a:cs typeface="Arial"/>
              </a:rPr>
              <a:t>Document</a:t>
            </a:r>
            <a:r>
              <a:rPr lang="de-DE" sz="3000" kern="0" spc="-10" dirty="0">
                <a:solidFill>
                  <a:sysClr val="windowText" lastClr="000000"/>
                </a:solidFill>
                <a:latin typeface="Arial"/>
                <a:cs typeface="Arial"/>
              </a:rPr>
              <a:t> </a:t>
            </a:r>
            <a:r>
              <a:rPr lang="de-DE" sz="3000" kern="0" spc="-10" dirty="0" err="1">
                <a:solidFill>
                  <a:sysClr val="windowText" lastClr="000000"/>
                </a:solidFill>
                <a:latin typeface="Arial"/>
                <a:cs typeface="Arial"/>
              </a:rPr>
              <a:t>Object</a:t>
            </a:r>
            <a:r>
              <a:rPr lang="de-DE" sz="3000" kern="0" spc="-10" dirty="0">
                <a:solidFill>
                  <a:sysClr val="windowText" lastClr="000000"/>
                </a:solidFill>
                <a:latin typeface="Arial"/>
                <a:cs typeface="Arial"/>
              </a:rPr>
              <a:t> Model).</a:t>
            </a:r>
          </a:p>
          <a:p>
            <a:pPr>
              <a:lnSpc>
                <a:spcPct val="100000"/>
              </a:lnSpc>
              <a:defRPr/>
            </a:pPr>
            <a:r>
              <a:rPr lang="de-DE" sz="3000" kern="0" spc="-10" dirty="0">
                <a:solidFill>
                  <a:sysClr val="windowText" lastClr="000000"/>
                </a:solidFill>
                <a:latin typeface="Arial"/>
                <a:cs typeface="Arial"/>
              </a:rPr>
              <a:t>JavaScript ist eine der Kerntechnologien des Webs, zusammen mit HTML und CSS.</a:t>
            </a: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spTree>
    <p:extLst>
      <p:ext uri="{BB962C8B-B14F-4D97-AF65-F5344CB8AC3E}">
        <p14:creationId xmlns:p14="http://schemas.microsoft.com/office/powerpoint/2010/main" val="1703217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637E01-FC1C-B82C-4C62-2DE4BCCD8CE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FB6787E-1D0E-F182-18AE-782AE4C3B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1C2FDE8-CBF1-3820-2A2D-3ED82A6D9A30}"/>
              </a:ext>
            </a:extLst>
          </p:cNvPr>
          <p:cNvSpPr>
            <a:spLocks noGrp="1"/>
          </p:cNvSpPr>
          <p:nvPr>
            <p:ph type="title"/>
          </p:nvPr>
        </p:nvSpPr>
        <p:spPr>
          <a:xfrm>
            <a:off x="838200" y="365125"/>
            <a:ext cx="10515600" cy="1325563"/>
          </a:xfrm>
        </p:spPr>
        <p:txBody>
          <a:bodyPr>
            <a:normAutofit/>
          </a:bodyPr>
          <a:lstStyle/>
          <a:p>
            <a:r>
              <a:rPr lang="de-DE" sz="4400" dirty="0"/>
              <a:t>SAPUI5 Smart </a:t>
            </a:r>
            <a:r>
              <a:rPr lang="de-DE" dirty="0"/>
              <a:t>Controls</a:t>
            </a:r>
            <a:endParaRPr lang="de-DE" sz="4200" dirty="0"/>
          </a:p>
        </p:txBody>
      </p:sp>
      <p:sp>
        <p:nvSpPr>
          <p:cNvPr id="43" name="sketch line">
            <a:extLst>
              <a:ext uri="{FF2B5EF4-FFF2-40B4-BE49-F238E27FC236}">
                <a16:creationId xmlns:a16="http://schemas.microsoft.com/office/drawing/2014/main" id="{FDC7BD33-A222-527F-962A-5E1E1A14C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5A9C132-8214-DA27-F2D3-EA7A4D61D9DE}"/>
              </a:ext>
            </a:extLst>
          </p:cNvPr>
          <p:cNvSpPr>
            <a:spLocks noGrp="1"/>
          </p:cNvSpPr>
          <p:nvPr>
            <p:ph idx="1"/>
          </p:nvPr>
        </p:nvSpPr>
        <p:spPr>
          <a:xfrm>
            <a:off x="838200" y="1920331"/>
            <a:ext cx="5001285" cy="4251960"/>
          </a:xfrm>
        </p:spPr>
        <p:txBody>
          <a:bodyPr>
            <a:normAutofit/>
          </a:bodyPr>
          <a:lstStyle/>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So which controls are smart controls?</a:t>
            </a:r>
          </a:p>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They are handful, placed in the </a:t>
            </a:r>
            <a:r>
              <a:rPr lang="en-US" sz="2200" kern="0" spc="-10" dirty="0" err="1">
                <a:solidFill>
                  <a:sysClr val="windowText" lastClr="000000"/>
                </a:solidFill>
                <a:latin typeface="Arial"/>
                <a:cs typeface="Arial"/>
              </a:rPr>
              <a:t>sap.ui.comp</a:t>
            </a:r>
            <a:r>
              <a:rPr lang="en-US" sz="2200" kern="0" spc="-10" dirty="0">
                <a:solidFill>
                  <a:sysClr val="windowText" lastClr="000000"/>
                </a:solidFill>
                <a:latin typeface="Arial"/>
                <a:cs typeface="Arial"/>
              </a:rPr>
              <a:t> library and consist of </a:t>
            </a:r>
            <a:r>
              <a:rPr lang="en-US" sz="2200" kern="0" spc="-10" dirty="0">
                <a:solidFill>
                  <a:sysClr val="windowText" lastClr="000000"/>
                </a:solidFill>
                <a:latin typeface="Arial"/>
                <a:cs typeface="Arial"/>
                <a:hlinkClick r:id="rId3">
                  <a:extLst>
                    <a:ext uri="{A12FA001-AC4F-418D-AE19-62706E023703}">
                      <ahyp:hlinkClr xmlns:ahyp="http://schemas.microsoft.com/office/drawing/2018/hyperlinkcolor" val="tx"/>
                    </a:ext>
                  </a:extLst>
                </a:hlinkClick>
              </a:rPr>
              <a:t>Smart table</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4">
                  <a:extLst>
                    <a:ext uri="{A12FA001-AC4F-418D-AE19-62706E023703}">
                      <ahyp:hlinkClr xmlns:ahyp="http://schemas.microsoft.com/office/drawing/2018/hyperlinkcolor" val="tx"/>
                    </a:ext>
                  </a:extLst>
                </a:hlinkClick>
              </a:rPr>
              <a:t>Smart chart</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5">
                  <a:extLst>
                    <a:ext uri="{A12FA001-AC4F-418D-AE19-62706E023703}">
                      <ahyp:hlinkClr xmlns:ahyp="http://schemas.microsoft.com/office/drawing/2018/hyperlinkcolor" val="tx"/>
                    </a:ext>
                  </a:extLst>
                </a:hlinkClick>
              </a:rPr>
              <a:t>Smart filter bar</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6">
                  <a:extLst>
                    <a:ext uri="{A12FA001-AC4F-418D-AE19-62706E023703}">
                      <ahyp:hlinkClr xmlns:ahyp="http://schemas.microsoft.com/office/drawing/2018/hyperlinkcolor" val="tx"/>
                    </a:ext>
                  </a:extLst>
                </a:hlinkClick>
              </a:rPr>
              <a:t>Value help dialog</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7">
                  <a:extLst>
                    <a:ext uri="{A12FA001-AC4F-418D-AE19-62706E023703}">
                      <ahyp:hlinkClr xmlns:ahyp="http://schemas.microsoft.com/office/drawing/2018/hyperlinkcolor" val="tx"/>
                    </a:ext>
                  </a:extLst>
                </a:hlinkClick>
              </a:rPr>
              <a:t>Smart form</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8">
                  <a:extLst>
                    <a:ext uri="{A12FA001-AC4F-418D-AE19-62706E023703}">
                      <ahyp:hlinkClr xmlns:ahyp="http://schemas.microsoft.com/office/drawing/2018/hyperlinkcolor" val="tx"/>
                    </a:ext>
                  </a:extLst>
                </a:hlinkClick>
              </a:rPr>
              <a:t>Smart field</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9">
                  <a:extLst>
                    <a:ext uri="{A12FA001-AC4F-418D-AE19-62706E023703}">
                      <ahyp:hlinkClr xmlns:ahyp="http://schemas.microsoft.com/office/drawing/2018/hyperlinkcolor" val="tx"/>
                    </a:ext>
                  </a:extLst>
                </a:hlinkClick>
              </a:rPr>
              <a:t>Smart link</a:t>
            </a:r>
            <a:r>
              <a:rPr lang="en-US" sz="2200" kern="0" spc="-10" dirty="0">
                <a:solidFill>
                  <a:sysClr val="windowText" lastClr="000000"/>
                </a:solidFill>
                <a:latin typeface="Arial"/>
                <a:cs typeface="Arial"/>
              </a:rPr>
              <a:t> and table/chart personalization logic.</a:t>
            </a:r>
          </a:p>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Along with some additional internal helper classes this library contains all that is referred to as smart controls.</a:t>
            </a:r>
            <a:endParaRPr lang="de-DE" sz="2200" kern="0" spc="-10" dirty="0">
              <a:solidFill>
                <a:sysClr val="windowText" lastClr="000000"/>
              </a:solidFill>
              <a:latin typeface="Arial"/>
              <a:cs typeface="Arial"/>
            </a:endParaRPr>
          </a:p>
          <a:p>
            <a:pPr algn="l">
              <a:buFont typeface="Arial" panose="020B0604020202020204" pitchFamily="34" charset="0"/>
              <a:buChar char="•"/>
            </a:pPr>
            <a:endParaRPr lang="de-DE" sz="2200" kern="0" spc="-10" dirty="0">
              <a:solidFill>
                <a:sysClr val="windowText" lastClr="000000"/>
              </a:solidFill>
              <a:latin typeface="Arial"/>
              <a:cs typeface="Arial"/>
            </a:endParaRPr>
          </a:p>
        </p:txBody>
      </p:sp>
    </p:spTree>
    <p:extLst>
      <p:ext uri="{BB962C8B-B14F-4D97-AF65-F5344CB8AC3E}">
        <p14:creationId xmlns:p14="http://schemas.microsoft.com/office/powerpoint/2010/main" val="1484866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98B7B1-DB2A-6D01-5190-0BCBBFA753F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0A8ECC8-6879-05B8-5F18-5C3E17F8F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7141178-644B-C3CF-57DD-B5C48EE04FB3}"/>
              </a:ext>
            </a:extLst>
          </p:cNvPr>
          <p:cNvSpPr>
            <a:spLocks noGrp="1"/>
          </p:cNvSpPr>
          <p:nvPr>
            <p:ph type="title"/>
          </p:nvPr>
        </p:nvSpPr>
        <p:spPr>
          <a:xfrm>
            <a:off x="838200" y="365125"/>
            <a:ext cx="10515600" cy="1325563"/>
          </a:xfrm>
        </p:spPr>
        <p:txBody>
          <a:bodyPr>
            <a:normAutofit/>
          </a:bodyPr>
          <a:lstStyle/>
          <a:p>
            <a:r>
              <a:rPr lang="de-DE" sz="4400" dirty="0"/>
              <a:t>SAPUI5 Controls – Orchestrierung</a:t>
            </a:r>
            <a:endParaRPr lang="de-DE" sz="4200" dirty="0"/>
          </a:p>
        </p:txBody>
      </p:sp>
      <p:sp>
        <p:nvSpPr>
          <p:cNvPr id="43" name="sketch line">
            <a:extLst>
              <a:ext uri="{FF2B5EF4-FFF2-40B4-BE49-F238E27FC236}">
                <a16:creationId xmlns:a16="http://schemas.microsoft.com/office/drawing/2014/main" id="{843A1DEA-90B3-9E65-4533-24BC4A825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F1EDB7EF-C8F8-4AE4-8706-1B9BA8D10228}"/>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endParaRPr lang="de-DE" sz="2200" kern="0" spc="-1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51A86CB8-10EE-00EE-9D58-83D5879A26E6}"/>
              </a:ext>
            </a:extLst>
          </p:cNvPr>
          <p:cNvPicPr>
            <a:picLocks noChangeAspect="1"/>
          </p:cNvPicPr>
          <p:nvPr/>
        </p:nvPicPr>
        <p:blipFill>
          <a:blip r:embed="rId3"/>
          <a:stretch>
            <a:fillRect/>
          </a:stretch>
        </p:blipFill>
        <p:spPr>
          <a:xfrm>
            <a:off x="619156" y="1903873"/>
            <a:ext cx="10440658" cy="4735969"/>
          </a:xfrm>
          <a:prstGeom prst="rect">
            <a:avLst/>
          </a:prstGeom>
        </p:spPr>
      </p:pic>
    </p:spTree>
    <p:extLst>
      <p:ext uri="{BB962C8B-B14F-4D97-AF65-F5344CB8AC3E}">
        <p14:creationId xmlns:p14="http://schemas.microsoft.com/office/powerpoint/2010/main" val="1189911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159DD2-1E72-D1C5-AD40-26ACE6752592}"/>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72152886-7466-2356-83F8-8B31E612E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0552EB8-AF8C-7547-7925-D3B8CDCDE2A2}"/>
              </a:ext>
            </a:extLst>
          </p:cNvPr>
          <p:cNvSpPr>
            <a:spLocks noGrp="1"/>
          </p:cNvSpPr>
          <p:nvPr>
            <p:ph type="ctrTitle"/>
          </p:nvPr>
        </p:nvSpPr>
        <p:spPr>
          <a:xfrm>
            <a:off x="643468" y="643467"/>
            <a:ext cx="5962785" cy="4567137"/>
          </a:xfrm>
        </p:spPr>
        <p:txBody>
          <a:bodyPr>
            <a:normAutofit/>
          </a:bodyPr>
          <a:lstStyle/>
          <a:p>
            <a:pPr algn="l"/>
            <a:r>
              <a:rPr lang="de-DE" sz="4400" dirty="0"/>
              <a:t>Model View Controller (MVC)  Prinzip</a:t>
            </a:r>
          </a:p>
        </p:txBody>
      </p:sp>
      <p:sp>
        <p:nvSpPr>
          <p:cNvPr id="3" name="Untertitel 2">
            <a:extLst>
              <a:ext uri="{FF2B5EF4-FFF2-40B4-BE49-F238E27FC236}">
                <a16:creationId xmlns:a16="http://schemas.microsoft.com/office/drawing/2014/main" id="{3334F741-D017-A6C6-7427-EBBA64EF8292}"/>
              </a:ext>
            </a:extLst>
          </p:cNvPr>
          <p:cNvSpPr>
            <a:spLocks noGrp="1"/>
          </p:cNvSpPr>
          <p:nvPr>
            <p:ph type="subTitle" idx="1"/>
          </p:nvPr>
        </p:nvSpPr>
        <p:spPr>
          <a:xfrm>
            <a:off x="643467" y="5277684"/>
            <a:ext cx="4620584" cy="775494"/>
          </a:xfrm>
        </p:spPr>
        <p:txBody>
          <a:bodyPr>
            <a:normAutofit/>
          </a:bodyPr>
          <a:lstStyle/>
          <a:p>
            <a:pPr algn="l"/>
            <a:r>
              <a:rPr lang="de-DE" dirty="0"/>
              <a:t>Erläuterung des Konzeptes</a:t>
            </a:r>
          </a:p>
        </p:txBody>
      </p:sp>
      <p:pic>
        <p:nvPicPr>
          <p:cNvPr id="115" name="Picture 4">
            <a:extLst>
              <a:ext uri="{FF2B5EF4-FFF2-40B4-BE49-F238E27FC236}">
                <a16:creationId xmlns:a16="http://schemas.microsoft.com/office/drawing/2014/main" id="{0ECD973D-69D8-E88F-6291-6B2C7E722490}"/>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8106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97F167C-EA70-FF0F-F323-126494283157}"/>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nhaltsplatzhalter 2">
            <a:extLst>
              <a:ext uri="{FF2B5EF4-FFF2-40B4-BE49-F238E27FC236}">
                <a16:creationId xmlns:a16="http://schemas.microsoft.com/office/drawing/2014/main" id="{A3717B52-2B6D-DA0E-0033-CD89516E531E}"/>
              </a:ext>
            </a:extLst>
          </p:cNvPr>
          <p:cNvSpPr>
            <a:spLocks noGrp="1"/>
          </p:cNvSpPr>
          <p:nvPr>
            <p:ph idx="1"/>
          </p:nvPr>
        </p:nvSpPr>
        <p:spPr>
          <a:xfrm>
            <a:off x="838200" y="1920331"/>
            <a:ext cx="10515600" cy="4251960"/>
          </a:xfrm>
        </p:spPr>
        <p:txBody>
          <a:bodyPr>
            <a:normAutofit fontScale="85000" lnSpcReduction="20000"/>
          </a:bodyPr>
          <a:lstStyle/>
          <a:p>
            <a:r>
              <a:rPr lang="de-DE" i="0" u="none" strike="noStrike" dirty="0">
                <a:effectLst/>
                <a:latin typeface="-apple-system"/>
              </a:rPr>
              <a:t>Trennung des UI-Layout von Inhalt und Verhalten</a:t>
            </a:r>
          </a:p>
          <a:p>
            <a:r>
              <a:rPr lang="de-DE" dirty="0">
                <a:latin typeface="-apple-system"/>
              </a:rPr>
              <a:t>Automatische Aktualisierung des View wenn Model sich ändert</a:t>
            </a:r>
          </a:p>
          <a:p>
            <a:r>
              <a:rPr lang="de-DE" i="0" u="none" strike="noStrike" dirty="0">
                <a:effectLst/>
                <a:latin typeface="-apple-system"/>
              </a:rPr>
              <a:t>Model View Controller / MVC Konzept</a:t>
            </a:r>
          </a:p>
          <a:p>
            <a:pPr lvl="1"/>
            <a:r>
              <a:rPr lang="de-DE" dirty="0">
                <a:latin typeface="-apple-system"/>
              </a:rPr>
              <a:t>Model</a:t>
            </a:r>
          </a:p>
          <a:p>
            <a:pPr lvl="2"/>
            <a:r>
              <a:rPr lang="de-DE" i="0" u="none" strike="noStrike" dirty="0">
                <a:effectLst/>
                <a:latin typeface="-apple-system"/>
              </a:rPr>
              <a:t>Management der Anwendungsdaten</a:t>
            </a:r>
          </a:p>
          <a:p>
            <a:pPr lvl="1"/>
            <a:r>
              <a:rPr lang="de-DE" dirty="0">
                <a:latin typeface="-apple-system"/>
              </a:rPr>
              <a:t>View</a:t>
            </a:r>
          </a:p>
          <a:p>
            <a:pPr lvl="2"/>
            <a:r>
              <a:rPr lang="de-DE" i="0" u="none" strike="noStrike" dirty="0">
                <a:effectLst/>
                <a:latin typeface="-apple-system"/>
              </a:rPr>
              <a:t>Visualisierung (in HTML ähnlicher Syntax)</a:t>
            </a:r>
          </a:p>
          <a:p>
            <a:pPr lvl="2"/>
            <a:r>
              <a:rPr lang="de-DE" dirty="0">
                <a:latin typeface="-apple-system"/>
              </a:rPr>
              <a:t>Definition und Rendering des User Interfaces</a:t>
            </a:r>
          </a:p>
          <a:p>
            <a:pPr lvl="1"/>
            <a:r>
              <a:rPr lang="de-DE" i="0" u="none" strike="noStrike" dirty="0">
                <a:effectLst/>
                <a:latin typeface="-apple-system"/>
              </a:rPr>
              <a:t>Controller</a:t>
            </a:r>
          </a:p>
          <a:p>
            <a:pPr lvl="2"/>
            <a:r>
              <a:rPr lang="de-DE" i="0" u="none" strike="noStrike" dirty="0">
                <a:effectLst/>
                <a:latin typeface="-apple-system"/>
              </a:rPr>
              <a:t>Business Logik</a:t>
            </a:r>
          </a:p>
          <a:p>
            <a:pPr lvl="2"/>
            <a:r>
              <a:rPr lang="de-DE" i="0" u="none" strike="noStrike" dirty="0">
                <a:effectLst/>
                <a:latin typeface="-apple-system"/>
              </a:rPr>
              <a:t>Behandlung von Events, die View oder Nutzerinteraktionen auslösen</a:t>
            </a:r>
          </a:p>
          <a:p>
            <a:pPr lvl="2"/>
            <a:r>
              <a:rPr lang="de-DE" i="0" u="none" strike="noStrike" dirty="0">
                <a:effectLst/>
                <a:latin typeface="-apple-system"/>
              </a:rPr>
              <a:t>Modifikation von Views und Model</a:t>
            </a:r>
          </a:p>
          <a:p>
            <a:pPr lvl="2"/>
            <a:endParaRPr lang="de-DE" i="0" u="none" strike="noStrike" dirty="0">
              <a:effectLst/>
              <a:latin typeface="-apple-system"/>
            </a:endParaRPr>
          </a:p>
          <a:p>
            <a:r>
              <a:rPr lang="de-DE" dirty="0">
                <a:latin typeface="-apple-system"/>
              </a:rPr>
              <a:t>Nutzen: Bessere Kapselung, Wartbarkeit und Erweiterbarkeit</a:t>
            </a:r>
            <a:endParaRPr lang="de-DE" i="0" u="none" strike="noStrike" dirty="0">
              <a:effectLst/>
              <a:latin typeface="-apple-system"/>
            </a:endParaRPr>
          </a:p>
        </p:txBody>
      </p:sp>
      <p:pic>
        <p:nvPicPr>
          <p:cNvPr id="13" name="Grafik 12">
            <a:extLst>
              <a:ext uri="{FF2B5EF4-FFF2-40B4-BE49-F238E27FC236}">
                <a16:creationId xmlns:a16="http://schemas.microsoft.com/office/drawing/2014/main" id="{0060BE8D-3B12-1C48-64C7-1884BA5100CF}"/>
              </a:ext>
            </a:extLst>
          </p:cNvPr>
          <p:cNvPicPr>
            <a:picLocks noChangeAspect="1"/>
          </p:cNvPicPr>
          <p:nvPr/>
        </p:nvPicPr>
        <p:blipFill>
          <a:blip r:embed="rId3"/>
          <a:stretch>
            <a:fillRect/>
          </a:stretch>
        </p:blipFill>
        <p:spPr>
          <a:xfrm>
            <a:off x="8316173" y="2541462"/>
            <a:ext cx="3381847" cy="2600688"/>
          </a:xfrm>
          <a:prstGeom prst="rect">
            <a:avLst/>
          </a:prstGeom>
        </p:spPr>
      </p:pic>
    </p:spTree>
    <p:extLst>
      <p:ext uri="{BB962C8B-B14F-4D97-AF65-F5344CB8AC3E}">
        <p14:creationId xmlns:p14="http://schemas.microsoft.com/office/powerpoint/2010/main" val="2096618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6CFF86-BD18-2A9F-89DA-C4C7B260109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1F89D7D-40C4-B03E-4565-30D9ACCE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5559D4A-5524-299C-01D0-C042FE25709C}"/>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849B0AC1-AD32-CD89-3127-81E98F13E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D8902EDE-9107-9D17-65B3-BA1AFE0188DE}"/>
              </a:ext>
            </a:extLst>
          </p:cNvPr>
          <p:cNvPicPr>
            <a:picLocks noGrp="1" noChangeAspect="1"/>
          </p:cNvPicPr>
          <p:nvPr>
            <p:ph idx="1"/>
          </p:nvPr>
        </p:nvPicPr>
        <p:blipFill>
          <a:blip r:embed="rId3"/>
          <a:stretch>
            <a:fillRect/>
          </a:stretch>
        </p:blipFill>
        <p:spPr>
          <a:xfrm>
            <a:off x="1628151" y="2141271"/>
            <a:ext cx="8935697" cy="3810532"/>
          </a:xfrm>
        </p:spPr>
      </p:pic>
    </p:spTree>
    <p:extLst>
      <p:ext uri="{BB962C8B-B14F-4D97-AF65-F5344CB8AC3E}">
        <p14:creationId xmlns:p14="http://schemas.microsoft.com/office/powerpoint/2010/main" val="3554564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AE1483-E688-6CE1-9931-232E19D827E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1814C3D-B3F5-508D-F6C4-58C23D79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2D2E741-3CB1-C8A4-533C-AAD6433086D9}"/>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8F7BD238-C483-68BD-14F7-237E4AF5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2A3949D-556E-A695-7860-2DB92676E412}"/>
              </a:ext>
            </a:extLst>
          </p:cNvPr>
          <p:cNvSpPr>
            <a:spLocks noGrp="1"/>
          </p:cNvSpPr>
          <p:nvPr>
            <p:ph idx="1"/>
          </p:nvPr>
        </p:nvSpPr>
        <p:spPr>
          <a:xfrm>
            <a:off x="838200" y="1920331"/>
            <a:ext cx="1051560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Jedem</a:t>
            </a:r>
            <a:r>
              <a:rPr kumimoji="0" lang="de-DE" sz="2400" b="0" i="0" u="none" strike="noStrike" kern="0" cap="none" spc="25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View</a:t>
            </a:r>
            <a:r>
              <a:rPr kumimoji="0" lang="de-DE" sz="2400" b="0" i="0" u="none" strike="noStrike" kern="0" cap="none" spc="26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ist</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stets</a:t>
            </a:r>
            <a:r>
              <a:rPr kumimoji="0" lang="de-DE" sz="2400" b="0" i="0" u="none" strike="noStrike" kern="0" cap="none" spc="24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ein</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Controller</a:t>
            </a:r>
            <a:r>
              <a:rPr kumimoji="0" lang="de-DE" sz="2400" b="0" i="0" u="none" strike="noStrike" kern="0" cap="none" spc="26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zugeordnet.</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Je</a:t>
            </a:r>
            <a:r>
              <a:rPr kumimoji="0" lang="de-DE" sz="2400" b="0" i="0" u="none" strike="noStrike" kern="0" cap="none" spc="24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Anwendung</a:t>
            </a:r>
            <a:r>
              <a:rPr kumimoji="0" lang="de-DE" sz="2400" b="0" i="0" u="none" strike="noStrike" kern="0" cap="none" spc="240"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wird </a:t>
            </a:r>
            <a:r>
              <a:rPr kumimoji="0" lang="de-DE" sz="2400" b="0" i="0" u="none" strike="noStrike" kern="0" cap="none" spc="0" normalizeH="0" baseline="0" noProof="0" dirty="0">
                <a:ln>
                  <a:noFill/>
                </a:ln>
                <a:solidFill>
                  <a:sysClr val="windowText" lastClr="000000"/>
                </a:solidFill>
                <a:effectLst/>
                <a:uLnTx/>
                <a:uFillTx/>
                <a:latin typeface="Arial"/>
                <a:cs typeface="Arial"/>
              </a:rPr>
              <a:t>aber</a:t>
            </a:r>
            <a:r>
              <a:rPr kumimoji="0" lang="de-DE" sz="2400" b="0" i="0" u="none" strike="noStrike" kern="0" cap="none" spc="-15" normalizeH="0" baseline="0" noProof="0" dirty="0">
                <a:ln>
                  <a:noFill/>
                </a:ln>
                <a:solidFill>
                  <a:sysClr val="windowText" lastClr="000000"/>
                </a:solidFill>
                <a:effectLst/>
                <a:uLnTx/>
                <a:uFillTx/>
                <a:latin typeface="Arial"/>
                <a:cs typeface="Arial"/>
              </a:rPr>
              <a:t> meist </a:t>
            </a:r>
            <a:r>
              <a:rPr kumimoji="0" lang="de-DE" sz="2400" b="0" i="0" u="none" strike="noStrike" kern="0" cap="none" spc="0" normalizeH="0" baseline="0" noProof="0" dirty="0">
                <a:ln>
                  <a:noFill/>
                </a:ln>
                <a:solidFill>
                  <a:sysClr val="windowText" lastClr="000000"/>
                </a:solidFill>
                <a:effectLst/>
                <a:uLnTx/>
                <a:uFillTx/>
                <a:latin typeface="Arial"/>
                <a:cs typeface="Arial"/>
              </a:rPr>
              <a:t>nur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ein</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Model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verwendet.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kumimoji="0" lang="de-DE" sz="2400" b="0" i="0" u="none" strike="noStrike" kern="0" cap="none" spc="0" normalizeH="0" baseline="0" noProof="0" dirty="0">
                <a:ln>
                  <a:noFill/>
                </a:ln>
                <a:solidFill>
                  <a:sysClr val="windowText" lastClr="000000"/>
                </a:solidFill>
                <a:effectLst/>
                <a:uLnTx/>
                <a:uFillTx/>
                <a:latin typeface="Arial"/>
                <a:cs typeface="Arial"/>
              </a:rPr>
              <a:t>Aufteilung nach Model,</a:t>
            </a:r>
            <a:r>
              <a:rPr kumimoji="0" lang="de-DE" sz="2400" b="0" i="0" u="none" strike="noStrike" kern="0" cap="none" spc="-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Views</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 </a:t>
            </a:r>
            <a:r>
              <a:rPr kumimoji="0" lang="de-DE" sz="2400" b="0" i="0" u="none" strike="noStrike" kern="0" cap="none" spc="-20" normalizeH="0" baseline="0" noProof="0" dirty="0">
                <a:ln>
                  <a:noFill/>
                </a:ln>
                <a:solidFill>
                  <a:sysClr val="windowText" lastClr="000000"/>
                </a:solidFill>
                <a:effectLst/>
                <a:uLnTx/>
                <a:uFillTx/>
                <a:latin typeface="Arial"/>
                <a:cs typeface="Arial"/>
              </a:rPr>
              <a:t>Con</a:t>
            </a:r>
            <a:r>
              <a:rPr kumimoji="0" lang="de-DE" sz="2400" b="0" i="0" u="none" strike="noStrike" kern="0" cap="none" spc="0" normalizeH="0" baseline="0" noProof="0" dirty="0">
                <a:ln>
                  <a:noFill/>
                </a:ln>
                <a:solidFill>
                  <a:sysClr val="windowText" lastClr="000000"/>
                </a:solidFill>
                <a:effectLst/>
                <a:uLnTx/>
                <a:uFillTx/>
                <a:latin typeface="Arial"/>
                <a:cs typeface="Arial"/>
              </a:rPr>
              <a:t>troller</a:t>
            </a:r>
            <a:r>
              <a:rPr kumimoji="0" lang="de-DE" sz="2400" b="0" i="0" u="none" strike="noStrike" kern="0" cap="none" spc="9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soll</a:t>
            </a:r>
            <a:r>
              <a:rPr kumimoji="0" lang="de-DE" sz="2400" b="0" i="0" u="none" strike="noStrike" kern="0" cap="none" spc="7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Wiederverwendbarkeit</a:t>
            </a:r>
            <a:r>
              <a:rPr kumimoji="0" lang="de-DE" sz="2400" b="0" i="0" u="none" strike="noStrike" kern="0" cap="none" spc="8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in</a:t>
            </a:r>
            <a:r>
              <a:rPr kumimoji="0" lang="de-DE" sz="2400" b="0" i="0" u="none" strike="noStrike" kern="0" cap="none" spc="8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anderen</a:t>
            </a:r>
            <a:r>
              <a:rPr kumimoji="0" lang="de-DE" sz="2400" b="0" i="0" u="none" strike="noStrike" kern="0" cap="none" spc="8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Anwendungen</a:t>
            </a:r>
            <a:r>
              <a:rPr kumimoji="0" lang="de-DE" sz="2400" b="0" i="0" u="none" strike="noStrike" kern="0" cap="none" spc="80"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oder </a:t>
            </a:r>
            <a:r>
              <a:rPr kumimoji="0" lang="de-DE" sz="2400" b="0" i="0" u="none" strike="noStrike" kern="0" cap="none" spc="0" normalizeH="0" baseline="0" noProof="0" dirty="0">
                <a:ln>
                  <a:noFill/>
                </a:ln>
                <a:solidFill>
                  <a:sysClr val="windowText" lastClr="000000"/>
                </a:solidFill>
                <a:effectLst/>
                <a:uLnTx/>
                <a:uFillTx/>
                <a:latin typeface="Arial"/>
                <a:cs typeface="Arial"/>
              </a:rPr>
              <a:t>Bereichen</a:t>
            </a:r>
            <a:r>
              <a:rPr kumimoji="0" lang="de-DE" sz="2400" b="0" i="0" u="none" strike="noStrike" kern="0" cap="none" spc="-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der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gleichen</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SAPUI5-Anwendung</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gewährleisten </a:t>
            </a:r>
          </a:p>
          <a:p>
            <a:r>
              <a:rPr kumimoji="0" lang="de-DE" sz="2400" b="0" i="0" u="none" strike="noStrike" kern="0" cap="none" spc="-10" normalizeH="0" baseline="0" noProof="0" dirty="0" err="1">
                <a:ln>
                  <a:noFill/>
                </a:ln>
                <a:solidFill>
                  <a:sysClr val="windowText" lastClr="000000"/>
                </a:solidFill>
                <a:effectLst/>
                <a:uLnTx/>
                <a:uFillTx/>
                <a:latin typeface="Arial"/>
                <a:cs typeface="Arial"/>
              </a:rPr>
              <a:t>Auc</a:t>
            </a:r>
            <a:r>
              <a:rPr lang="de-DE" sz="2400" kern="0" spc="-10" dirty="0">
                <a:solidFill>
                  <a:sysClr val="windowText" lastClr="000000"/>
                </a:solidFill>
                <a:latin typeface="Arial"/>
                <a:cs typeface="Arial"/>
              </a:rPr>
              <a:t>h möglich: </a:t>
            </a:r>
            <a:r>
              <a:rPr kumimoji="0" lang="de-DE" sz="2400" b="0" i="0" u="none" strike="noStrike" kern="0" cap="none" spc="-10" normalizeH="0" baseline="0" noProof="0" dirty="0">
                <a:ln>
                  <a:noFill/>
                </a:ln>
                <a:solidFill>
                  <a:sysClr val="windowText" lastClr="000000"/>
                </a:solidFill>
                <a:effectLst/>
                <a:uLnTx/>
                <a:uFillTx/>
                <a:latin typeface="Arial"/>
                <a:cs typeface="Arial"/>
              </a:rPr>
              <a:t>SAPUI5 </a:t>
            </a:r>
            <a:r>
              <a:rPr kumimoji="0" lang="de-DE" sz="2400" b="0" i="0" u="none" strike="noStrike" kern="0" cap="none" spc="0" normalizeH="0" baseline="0" noProof="0" dirty="0">
                <a:ln>
                  <a:noFill/>
                </a:ln>
                <a:solidFill>
                  <a:sysClr val="windowText" lastClr="000000"/>
                </a:solidFill>
                <a:effectLst/>
                <a:uLnTx/>
                <a:uFillTx/>
                <a:latin typeface="Arial"/>
                <a:cs typeface="Arial"/>
              </a:rPr>
              <a:t>ohne</a:t>
            </a:r>
            <a:r>
              <a:rPr kumimoji="0" lang="de-DE" sz="2400" b="0" i="0" u="none" strike="noStrike" kern="0" cap="none" spc="330"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MVC-</a:t>
            </a:r>
            <a:r>
              <a:rPr kumimoji="0" lang="de-DE" sz="2400" b="0" i="0" u="none" strike="noStrike" kern="0" cap="none" spc="0" normalizeH="0" baseline="0" noProof="0" dirty="0">
                <a:ln>
                  <a:noFill/>
                </a:ln>
                <a:solidFill>
                  <a:sysClr val="windowText" lastClr="000000"/>
                </a:solidFill>
                <a:effectLst/>
                <a:uLnTx/>
                <a:uFillTx/>
                <a:latin typeface="Arial"/>
                <a:cs typeface="Arial"/>
              </a:rPr>
              <a:t>Konzept</a:t>
            </a:r>
            <a:r>
              <a:rPr kumimoji="0" lang="de-DE" sz="2400" b="0" i="0" u="none" strike="noStrike" kern="0" cap="none" spc="220" normalizeH="0" baseline="0" noProof="0" dirty="0">
                <a:ln>
                  <a:noFill/>
                </a:ln>
                <a:solidFill>
                  <a:sysClr val="windowText" lastClr="000000"/>
                </a:solidFill>
                <a:effectLst/>
                <a:uLnTx/>
                <a:uFillTx/>
                <a:latin typeface="Arial"/>
                <a:cs typeface="Arial"/>
              </a:rPr>
              <a:t> zu </a:t>
            </a:r>
            <a:r>
              <a:rPr kumimoji="0" lang="de-DE" sz="2400" b="0" i="0" u="none" strike="noStrike" kern="0" cap="none" spc="0" normalizeH="0" baseline="0" noProof="0" dirty="0">
                <a:ln>
                  <a:noFill/>
                </a:ln>
                <a:solidFill>
                  <a:sysClr val="windowText" lastClr="000000"/>
                </a:solidFill>
                <a:effectLst/>
                <a:uLnTx/>
                <a:uFillTx/>
                <a:latin typeface="Arial"/>
                <a:cs typeface="Arial"/>
              </a:rPr>
              <a:t>erstellen</a:t>
            </a:r>
            <a:r>
              <a:rPr kumimoji="0" lang="de-DE" sz="2400" b="0" i="0" u="none" strike="noStrike" kern="0" cap="none" spc="229"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26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vollständige</a:t>
            </a:r>
            <a:r>
              <a:rPr kumimoji="0" lang="de-DE" sz="2400" b="0" i="0" u="none" strike="noStrike" kern="0" cap="none" spc="229"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SAPUI5-Anwendung </a:t>
            </a:r>
            <a:r>
              <a:rPr kumimoji="0" lang="de-DE" sz="2400" b="0" i="0" u="none" strike="noStrike" kern="0" cap="none" spc="0" normalizeH="0" baseline="0" noProof="0" dirty="0">
                <a:ln>
                  <a:noFill/>
                </a:ln>
                <a:solidFill>
                  <a:sysClr val="windowText" lastClr="000000"/>
                </a:solidFill>
                <a:effectLst/>
                <a:uLnTx/>
                <a:uFillTx/>
                <a:latin typeface="Arial"/>
                <a:cs typeface="Arial"/>
              </a:rPr>
              <a:t>in nur einer </a:t>
            </a:r>
            <a:r>
              <a:rPr kumimoji="0" lang="de-DE" sz="2400" b="0" i="0" u="none" strike="noStrike" kern="0" cap="none" spc="-10" normalizeH="0" baseline="0" noProof="0" dirty="0">
                <a:ln>
                  <a:noFill/>
                </a:ln>
                <a:solidFill>
                  <a:sysClr val="windowText" lastClr="000000"/>
                </a:solidFill>
                <a:effectLst/>
                <a:uLnTx/>
                <a:uFillTx/>
                <a:latin typeface="Arial"/>
                <a:cs typeface="Arial"/>
              </a:rPr>
              <a:t>HTML-</a:t>
            </a:r>
            <a:r>
              <a:rPr kumimoji="0" lang="de-DE" sz="2400" b="0" i="0" u="none" strike="noStrike" kern="0" cap="none" spc="0" normalizeH="0" baseline="0" noProof="0" dirty="0">
                <a:ln>
                  <a:noFill/>
                </a:ln>
                <a:solidFill>
                  <a:sysClr val="windowText" lastClr="000000"/>
                </a:solidFill>
                <a:effectLst/>
                <a:uLnTx/>
                <a:uFillTx/>
                <a:latin typeface="Arial"/>
                <a:cs typeface="Arial"/>
              </a:rPr>
              <a:t>Datei</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entwickeln</a:t>
            </a:r>
          </a:p>
          <a:p>
            <a:r>
              <a:rPr kumimoji="0" lang="de-DE" sz="2400" b="0" i="0" u="none" strike="noStrike" kern="0" cap="none" spc="0" normalizeH="0" baseline="0" noProof="0" dirty="0">
                <a:ln>
                  <a:noFill/>
                </a:ln>
                <a:solidFill>
                  <a:sysClr val="windowText" lastClr="000000"/>
                </a:solidFill>
                <a:effectLst/>
                <a:uLnTx/>
                <a:uFillTx/>
                <a:latin typeface="Arial"/>
                <a:cs typeface="Arial"/>
              </a:rPr>
              <a:t>Views</a:t>
            </a:r>
            <a:r>
              <a:rPr kumimoji="0" lang="de-DE" sz="2400" b="0" i="0" u="none" strike="noStrike" kern="0" cap="none" spc="20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können</a:t>
            </a:r>
            <a:r>
              <a:rPr kumimoji="0" lang="de-DE" sz="2400" b="0" i="0" u="none" strike="noStrike" kern="0" cap="none" spc="20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vier</a:t>
            </a:r>
            <a:r>
              <a:rPr kumimoji="0" lang="de-DE" sz="2400" b="0" i="0" u="none" strike="noStrike" kern="0" cap="none" spc="19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Notationssprachen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verfasst</a:t>
            </a:r>
            <a:r>
              <a:rPr kumimoji="0" lang="de-DE" sz="2400" b="0" i="0" u="none" strike="noStrike" kern="0" cap="none" spc="20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werden: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JavaScript, </a:t>
            </a:r>
            <a:r>
              <a:rPr kumimoji="0" lang="de-DE" sz="2400" b="0" i="0" u="none" strike="noStrike" kern="0" cap="none" spc="0" normalizeH="0" baseline="0" noProof="0" dirty="0">
                <a:ln>
                  <a:noFill/>
                </a:ln>
                <a:solidFill>
                  <a:sysClr val="windowText" lastClr="000000"/>
                </a:solidFill>
                <a:effectLst/>
                <a:uLnTx/>
                <a:uFillTx/>
                <a:latin typeface="Arial"/>
                <a:cs typeface="Arial"/>
              </a:rPr>
              <a:t>JSON,</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HTML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XML.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Jede</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weist</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Vor-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2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Nachteile</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auf.</a:t>
            </a:r>
          </a:p>
          <a:p>
            <a:r>
              <a:rPr kumimoji="0" lang="de-DE" sz="2400" b="0" i="0" u="none" strike="noStrike" kern="0" cap="none" spc="0" normalizeH="0" baseline="0" noProof="0" dirty="0">
                <a:ln>
                  <a:noFill/>
                </a:ln>
                <a:solidFill>
                  <a:sysClr val="windowText" lastClr="000000"/>
                </a:solidFill>
                <a:effectLst/>
                <a:uLnTx/>
                <a:uFillTx/>
                <a:latin typeface="Arial"/>
                <a:cs typeface="Arial"/>
              </a:rPr>
              <a:t>Am gängigsten: XML Views</a:t>
            </a:r>
          </a:p>
        </p:txBody>
      </p:sp>
    </p:spTree>
    <p:extLst>
      <p:ext uri="{BB962C8B-B14F-4D97-AF65-F5344CB8AC3E}">
        <p14:creationId xmlns:p14="http://schemas.microsoft.com/office/powerpoint/2010/main" val="28186503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57F8CE-EE7A-DC73-B40F-21767BF7FF1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5AC43BC-0B50-D257-D668-A735921AB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4635140-CBE1-9EDE-9D2B-44ED2F294688}"/>
              </a:ext>
            </a:extLst>
          </p:cNvPr>
          <p:cNvSpPr>
            <a:spLocks noGrp="1"/>
          </p:cNvSpPr>
          <p:nvPr>
            <p:ph type="title"/>
          </p:nvPr>
        </p:nvSpPr>
        <p:spPr>
          <a:xfrm>
            <a:off x="838200" y="365125"/>
            <a:ext cx="10515600" cy="1325563"/>
          </a:xfrm>
        </p:spPr>
        <p:txBody>
          <a:bodyPr>
            <a:normAutofit/>
          </a:bodyPr>
          <a:lstStyle/>
          <a:p>
            <a:r>
              <a:rPr lang="de-DE" sz="4200" dirty="0"/>
              <a:t>MVC Konzept – XML Views</a:t>
            </a:r>
          </a:p>
        </p:txBody>
      </p:sp>
      <p:sp>
        <p:nvSpPr>
          <p:cNvPr id="43" name="sketch line">
            <a:extLst>
              <a:ext uri="{FF2B5EF4-FFF2-40B4-BE49-F238E27FC236}">
                <a16:creationId xmlns:a16="http://schemas.microsoft.com/office/drawing/2014/main" id="{6261B14E-2361-A24B-05D9-93A1A0768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D94C763-E75E-BC67-6781-A8E8C8820112}"/>
              </a:ext>
            </a:extLst>
          </p:cNvPr>
          <p:cNvSpPr>
            <a:spLocks noGrp="1"/>
          </p:cNvSpPr>
          <p:nvPr>
            <p:ph idx="1"/>
          </p:nvPr>
        </p:nvSpPr>
        <p:spPr>
          <a:xfrm>
            <a:off x="838200" y="1920331"/>
            <a:ext cx="394203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Deklarativer Ansatz, formell, kompakt, strukturiert</a:t>
            </a:r>
          </a:p>
          <a:p>
            <a:r>
              <a:rPr lang="de-DE" sz="2400" kern="0" dirty="0">
                <a:solidFill>
                  <a:sysClr val="windowText" lastClr="000000"/>
                </a:solidFill>
                <a:latin typeface="Arial"/>
                <a:cs typeface="Arial"/>
              </a:rPr>
              <a:t>Vorteil: Kann mit reinem HTML gemixt werden</a:t>
            </a:r>
          </a:p>
          <a:p>
            <a:r>
              <a:rPr lang="de-DE" sz="2400" kern="0" dirty="0">
                <a:solidFill>
                  <a:sysClr val="windowText" lastClr="000000"/>
                </a:solidFill>
                <a:latin typeface="Arial"/>
                <a:cs typeface="Arial"/>
              </a:rPr>
              <a:t>XML Views sind „Best Practice“ in der UI5 Entwicklung</a:t>
            </a:r>
          </a:p>
        </p:txBody>
      </p:sp>
      <p:grpSp>
        <p:nvGrpSpPr>
          <p:cNvPr id="6" name="object 16">
            <a:extLst>
              <a:ext uri="{FF2B5EF4-FFF2-40B4-BE49-F238E27FC236}">
                <a16:creationId xmlns:a16="http://schemas.microsoft.com/office/drawing/2014/main" id="{C0F03FEE-7CFF-14FC-CC6B-CB5F1767CC9A}"/>
              </a:ext>
            </a:extLst>
          </p:cNvPr>
          <p:cNvGrpSpPr/>
          <p:nvPr/>
        </p:nvGrpSpPr>
        <p:grpSpPr>
          <a:xfrm>
            <a:off x="5698671" y="1796918"/>
            <a:ext cx="6158593" cy="4877174"/>
            <a:chOff x="1634239" y="5474573"/>
            <a:chExt cx="4582160" cy="3439160"/>
          </a:xfrm>
        </p:grpSpPr>
        <p:pic>
          <p:nvPicPr>
            <p:cNvPr id="7" name="object 17">
              <a:extLst>
                <a:ext uri="{FF2B5EF4-FFF2-40B4-BE49-F238E27FC236}">
                  <a16:creationId xmlns:a16="http://schemas.microsoft.com/office/drawing/2014/main" id="{409052F2-08A1-600B-C30A-918A3375B7F4}"/>
                </a:ext>
              </a:extLst>
            </p:cNvPr>
            <p:cNvPicPr/>
            <p:nvPr/>
          </p:nvPicPr>
          <p:blipFill>
            <a:blip r:embed="rId3" cstate="print"/>
            <a:stretch>
              <a:fillRect/>
            </a:stretch>
          </p:blipFill>
          <p:spPr>
            <a:xfrm>
              <a:off x="1639320" y="5525866"/>
              <a:ext cx="4571996" cy="3284217"/>
            </a:xfrm>
            <a:prstGeom prst="rect">
              <a:avLst/>
            </a:prstGeom>
          </p:spPr>
        </p:pic>
        <p:sp>
          <p:nvSpPr>
            <p:cNvPr id="8" name="object 18">
              <a:extLst>
                <a:ext uri="{FF2B5EF4-FFF2-40B4-BE49-F238E27FC236}">
                  <a16:creationId xmlns:a16="http://schemas.microsoft.com/office/drawing/2014/main" id="{A202AF6C-BD90-7F4E-934C-2BC00C081D02}"/>
                </a:ext>
              </a:extLst>
            </p:cNvPr>
            <p:cNvSpPr/>
            <p:nvPr/>
          </p:nvSpPr>
          <p:spPr>
            <a:xfrm>
              <a:off x="1634239" y="5474573"/>
              <a:ext cx="4582160" cy="3439160"/>
            </a:xfrm>
            <a:custGeom>
              <a:avLst/>
              <a:gdLst/>
              <a:ahLst/>
              <a:cxnLst/>
              <a:rect l="l" t="t" r="r" b="b"/>
              <a:pathLst>
                <a:path w="4582160" h="3439159">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
        <p:nvSpPr>
          <p:cNvPr id="3" name="Rechteck 2">
            <a:extLst>
              <a:ext uri="{FF2B5EF4-FFF2-40B4-BE49-F238E27FC236}">
                <a16:creationId xmlns:a16="http://schemas.microsoft.com/office/drawing/2014/main" id="{2BCD7798-4801-289B-ADD7-BEE64898978E}"/>
              </a:ext>
            </a:extLst>
          </p:cNvPr>
          <p:cNvSpPr/>
          <p:nvPr/>
        </p:nvSpPr>
        <p:spPr>
          <a:xfrm>
            <a:off x="669036" y="3793401"/>
            <a:ext cx="4111194" cy="1240145"/>
          </a:xfrm>
          <a:prstGeom prst="rect">
            <a:avLst/>
          </a:prstGeom>
          <a:noFill/>
          <a:ln w="349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54248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ACEBD3-07F7-0D10-118B-CF590CFCF01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F5A4254-DF51-982B-72E4-509671D8B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A953C15-F08F-AC01-F890-14D2C6F30F4E}"/>
              </a:ext>
            </a:extLst>
          </p:cNvPr>
          <p:cNvSpPr>
            <a:spLocks noGrp="1"/>
          </p:cNvSpPr>
          <p:nvPr>
            <p:ph type="title"/>
          </p:nvPr>
        </p:nvSpPr>
        <p:spPr>
          <a:xfrm>
            <a:off x="838200" y="365125"/>
            <a:ext cx="10515600" cy="1325563"/>
          </a:xfrm>
        </p:spPr>
        <p:txBody>
          <a:bodyPr>
            <a:normAutofit/>
          </a:bodyPr>
          <a:lstStyle/>
          <a:p>
            <a:r>
              <a:rPr lang="de-DE" sz="4200" dirty="0"/>
              <a:t>MVC Konzept – View und Controller</a:t>
            </a:r>
          </a:p>
        </p:txBody>
      </p:sp>
      <p:sp>
        <p:nvSpPr>
          <p:cNvPr id="43" name="sketch line">
            <a:extLst>
              <a:ext uri="{FF2B5EF4-FFF2-40B4-BE49-F238E27FC236}">
                <a16:creationId xmlns:a16="http://schemas.microsoft.com/office/drawing/2014/main" id="{0C5FCD93-7FBD-14C0-BDB9-CB5E33F33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DC49D69-E1D1-4C61-94A4-88DC6805B7C6}"/>
              </a:ext>
            </a:extLst>
          </p:cNvPr>
          <p:cNvSpPr>
            <a:spLocks noGrp="1"/>
          </p:cNvSpPr>
          <p:nvPr>
            <p:ph idx="1"/>
          </p:nvPr>
        </p:nvSpPr>
        <p:spPr>
          <a:xfrm>
            <a:off x="838200" y="1920331"/>
            <a:ext cx="3942030" cy="4251960"/>
          </a:xfrm>
        </p:spPr>
        <p:txBody>
          <a:bodyPr>
            <a:normAutofit fontScale="92500"/>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Verknüpfung von View und Controller in XML View durch: </a:t>
            </a:r>
            <a:r>
              <a:rPr kumimoji="0" lang="de-DE" sz="2400" b="0" i="1" u="none" strike="noStrike" kern="0" cap="none" spc="0" normalizeH="0" baseline="0" noProof="0" dirty="0" err="1">
                <a:ln>
                  <a:noFill/>
                </a:ln>
                <a:solidFill>
                  <a:sysClr val="windowText" lastClr="000000"/>
                </a:solidFill>
                <a:effectLst/>
                <a:uLnTx/>
                <a:uFillTx/>
                <a:latin typeface="Arial"/>
                <a:cs typeface="Arial"/>
              </a:rPr>
              <a:t>controllerName</a:t>
            </a:r>
            <a:r>
              <a:rPr kumimoji="0" lang="de-DE" sz="2400" b="0" i="1" u="none" strike="noStrike" kern="0" cap="none" spc="0" normalizeH="0" baseline="0" noProof="0" dirty="0">
                <a:ln>
                  <a:noFill/>
                </a:ln>
                <a:solidFill>
                  <a:sysClr val="windowText" lastClr="000000"/>
                </a:solidFill>
                <a:effectLst/>
                <a:uLnTx/>
                <a:uFillTx/>
                <a:latin typeface="Arial"/>
                <a:cs typeface="Arial"/>
              </a:rPr>
              <a:t>=..</a:t>
            </a:r>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a:t>
            </a:r>
            <a:r>
              <a:rPr lang="de-DE" sz="2400" kern="0" dirty="0" err="1">
                <a:solidFill>
                  <a:sysClr val="windowText" lastClr="000000"/>
                </a:solidFill>
                <a:latin typeface="Arial"/>
                <a:cs typeface="Arial"/>
              </a:rPr>
              <a:t>Infomationen</a:t>
            </a:r>
            <a:r>
              <a:rPr lang="de-DE" sz="2400" kern="0" dirty="0">
                <a:solidFill>
                  <a:sysClr val="windowText" lastClr="000000"/>
                </a:solidFill>
                <a:latin typeface="Arial"/>
                <a:cs typeface="Arial"/>
              </a:rPr>
              <a:t>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3" name="object 14">
            <a:extLst>
              <a:ext uri="{FF2B5EF4-FFF2-40B4-BE49-F238E27FC236}">
                <a16:creationId xmlns:a16="http://schemas.microsoft.com/office/drawing/2014/main" id="{1BF50939-EB7F-F233-24D5-B159ABBB2884}"/>
              </a:ext>
            </a:extLst>
          </p:cNvPr>
          <p:cNvGrpSpPr/>
          <p:nvPr/>
        </p:nvGrpSpPr>
        <p:grpSpPr>
          <a:xfrm>
            <a:off x="5233307" y="1677373"/>
            <a:ext cx="6848203" cy="5084626"/>
            <a:chOff x="1630108" y="5051342"/>
            <a:chExt cx="4591685" cy="3448685"/>
          </a:xfrm>
        </p:grpSpPr>
        <p:pic>
          <p:nvPicPr>
            <p:cNvPr id="4" name="object 15">
              <a:extLst>
                <a:ext uri="{FF2B5EF4-FFF2-40B4-BE49-F238E27FC236}">
                  <a16:creationId xmlns:a16="http://schemas.microsoft.com/office/drawing/2014/main" id="{92877E23-78D4-2AB2-7833-EDA7682312AD}"/>
                </a:ext>
              </a:extLst>
            </p:cNvPr>
            <p:cNvPicPr/>
            <p:nvPr/>
          </p:nvPicPr>
          <p:blipFill>
            <a:blip r:embed="rId3" cstate="print"/>
            <a:stretch>
              <a:fillRect/>
            </a:stretch>
          </p:blipFill>
          <p:spPr>
            <a:xfrm>
              <a:off x="1639574" y="5144773"/>
              <a:ext cx="4571996" cy="3284216"/>
            </a:xfrm>
            <a:prstGeom prst="rect">
              <a:avLst/>
            </a:prstGeom>
          </p:spPr>
        </p:pic>
        <p:sp>
          <p:nvSpPr>
            <p:cNvPr id="5" name="object 16">
              <a:extLst>
                <a:ext uri="{FF2B5EF4-FFF2-40B4-BE49-F238E27FC236}">
                  <a16:creationId xmlns:a16="http://schemas.microsoft.com/office/drawing/2014/main" id="{7398B7DB-7BF0-F990-0F2F-D9457370F163}"/>
                </a:ext>
              </a:extLst>
            </p:cNvPr>
            <p:cNvSpPr/>
            <p:nvPr/>
          </p:nvSpPr>
          <p:spPr>
            <a:xfrm>
              <a:off x="1634870" y="5056104"/>
              <a:ext cx="4582160" cy="3439160"/>
            </a:xfrm>
            <a:custGeom>
              <a:avLst/>
              <a:gdLst/>
              <a:ahLst/>
              <a:cxnLst/>
              <a:rect l="l" t="t" r="r" b="b"/>
              <a:pathLst>
                <a:path w="4582160" h="3439159">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pic>
        <p:nvPicPr>
          <p:cNvPr id="9" name="Grafik 8">
            <a:extLst>
              <a:ext uri="{FF2B5EF4-FFF2-40B4-BE49-F238E27FC236}">
                <a16:creationId xmlns:a16="http://schemas.microsoft.com/office/drawing/2014/main" id="{3DE3C748-4BF6-2FFA-EFD7-3D7BCE8F66E2}"/>
              </a:ext>
            </a:extLst>
          </p:cNvPr>
          <p:cNvPicPr>
            <a:picLocks noChangeAspect="1"/>
          </p:cNvPicPr>
          <p:nvPr/>
        </p:nvPicPr>
        <p:blipFill>
          <a:blip r:embed="rId4"/>
          <a:stretch>
            <a:fillRect/>
          </a:stretch>
        </p:blipFill>
        <p:spPr>
          <a:xfrm>
            <a:off x="5618430" y="5235400"/>
            <a:ext cx="4706007" cy="1257475"/>
          </a:xfrm>
          <a:prstGeom prst="rect">
            <a:avLst/>
          </a:prstGeom>
        </p:spPr>
      </p:pic>
    </p:spTree>
    <p:extLst>
      <p:ext uri="{BB962C8B-B14F-4D97-AF65-F5344CB8AC3E}">
        <p14:creationId xmlns:p14="http://schemas.microsoft.com/office/powerpoint/2010/main" val="3814558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9E925F-179F-0BAE-C2A9-D2A6A429C07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6822580-3AEB-CB0D-5664-7AB33F390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F534D52-591E-8FED-DFAA-B04A5C925AF5}"/>
              </a:ext>
            </a:extLst>
          </p:cNvPr>
          <p:cNvSpPr>
            <a:spLocks noGrp="1"/>
          </p:cNvSpPr>
          <p:nvPr>
            <p:ph type="title"/>
          </p:nvPr>
        </p:nvSpPr>
        <p:spPr>
          <a:xfrm>
            <a:off x="838200" y="365125"/>
            <a:ext cx="10515600" cy="1325563"/>
          </a:xfrm>
        </p:spPr>
        <p:txBody>
          <a:bodyPr>
            <a:normAutofit/>
          </a:bodyPr>
          <a:lstStyle/>
          <a:p>
            <a:r>
              <a:rPr lang="de-DE" sz="4200" dirty="0"/>
              <a:t>Controller in SAPUI5</a:t>
            </a:r>
          </a:p>
        </p:txBody>
      </p:sp>
      <p:sp>
        <p:nvSpPr>
          <p:cNvPr id="43" name="sketch line">
            <a:extLst>
              <a:ext uri="{FF2B5EF4-FFF2-40B4-BE49-F238E27FC236}">
                <a16:creationId xmlns:a16="http://schemas.microsoft.com/office/drawing/2014/main" id="{67B71F23-E5EA-7244-A441-9A35EE433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EB3E084-7CDF-1B9F-B920-A4603F341F0D}"/>
              </a:ext>
            </a:extLst>
          </p:cNvPr>
          <p:cNvSpPr>
            <a:spLocks noGrp="1"/>
          </p:cNvSpPr>
          <p:nvPr>
            <p:ph idx="1"/>
          </p:nvPr>
        </p:nvSpPr>
        <p:spPr>
          <a:xfrm>
            <a:off x="838200" y="1920331"/>
            <a:ext cx="3942030" cy="4251960"/>
          </a:xfrm>
        </p:spPr>
        <p:txBody>
          <a:bodyPr>
            <a:normAutofit fontScale="92500"/>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Verknüpfung von View und Controller in XML View durch: </a:t>
            </a:r>
            <a:r>
              <a:rPr kumimoji="0" lang="de-DE" sz="2400" b="0" i="1" u="none" strike="noStrike" kern="0" cap="none" spc="0" normalizeH="0" baseline="0" noProof="0" dirty="0" err="1">
                <a:ln>
                  <a:noFill/>
                </a:ln>
                <a:solidFill>
                  <a:sysClr val="windowText" lastClr="000000"/>
                </a:solidFill>
                <a:effectLst/>
                <a:uLnTx/>
                <a:uFillTx/>
                <a:latin typeface="Arial"/>
                <a:cs typeface="Arial"/>
              </a:rPr>
              <a:t>controllerName</a:t>
            </a:r>
            <a:r>
              <a:rPr kumimoji="0" lang="de-DE" sz="2400" b="0" i="1" u="none" strike="noStrike" kern="0" cap="none" spc="0" normalizeH="0" baseline="0" noProof="0" dirty="0">
                <a:ln>
                  <a:noFill/>
                </a:ln>
                <a:solidFill>
                  <a:sysClr val="windowText" lastClr="000000"/>
                </a:solidFill>
                <a:effectLst/>
                <a:uLnTx/>
                <a:uFillTx/>
                <a:latin typeface="Arial"/>
                <a:cs typeface="Arial"/>
              </a:rPr>
              <a:t>=..</a:t>
            </a:r>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a:t>
            </a:r>
            <a:r>
              <a:rPr lang="de-DE" sz="2400" kern="0" dirty="0" err="1">
                <a:solidFill>
                  <a:sysClr val="windowText" lastClr="000000"/>
                </a:solidFill>
                <a:latin typeface="Arial"/>
                <a:cs typeface="Arial"/>
              </a:rPr>
              <a:t>Infomationen</a:t>
            </a:r>
            <a:r>
              <a:rPr lang="de-DE" sz="2400" kern="0" dirty="0">
                <a:solidFill>
                  <a:sysClr val="windowText" lastClr="000000"/>
                </a:solidFill>
                <a:latin typeface="Arial"/>
                <a:cs typeface="Arial"/>
              </a:rPr>
              <a:t>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3" name="object 10">
            <a:extLst>
              <a:ext uri="{FF2B5EF4-FFF2-40B4-BE49-F238E27FC236}">
                <a16:creationId xmlns:a16="http://schemas.microsoft.com/office/drawing/2014/main" id="{D4818854-1D9E-9F13-2D90-BA4D43DBCD7B}"/>
              </a:ext>
            </a:extLst>
          </p:cNvPr>
          <p:cNvGrpSpPr/>
          <p:nvPr/>
        </p:nvGrpSpPr>
        <p:grpSpPr>
          <a:xfrm>
            <a:off x="5874816" y="1677373"/>
            <a:ext cx="5648148" cy="4892929"/>
            <a:chOff x="1629477" y="1431851"/>
            <a:chExt cx="4591685" cy="3448685"/>
          </a:xfrm>
        </p:grpSpPr>
        <p:pic>
          <p:nvPicPr>
            <p:cNvPr id="4" name="object 11">
              <a:extLst>
                <a:ext uri="{FF2B5EF4-FFF2-40B4-BE49-F238E27FC236}">
                  <a16:creationId xmlns:a16="http://schemas.microsoft.com/office/drawing/2014/main" id="{C172CE60-1746-6231-5DF7-E7AC0E80BAD5}"/>
                </a:ext>
              </a:extLst>
            </p:cNvPr>
            <p:cNvPicPr/>
            <p:nvPr/>
          </p:nvPicPr>
          <p:blipFill>
            <a:blip r:embed="rId3" cstate="print"/>
            <a:stretch>
              <a:fillRect/>
            </a:stretch>
          </p:blipFill>
          <p:spPr>
            <a:xfrm>
              <a:off x="1638933" y="1525280"/>
              <a:ext cx="4571996" cy="3284219"/>
            </a:xfrm>
            <a:prstGeom prst="rect">
              <a:avLst/>
            </a:prstGeom>
          </p:spPr>
        </p:pic>
        <p:sp>
          <p:nvSpPr>
            <p:cNvPr id="5" name="object 12">
              <a:extLst>
                <a:ext uri="{FF2B5EF4-FFF2-40B4-BE49-F238E27FC236}">
                  <a16:creationId xmlns:a16="http://schemas.microsoft.com/office/drawing/2014/main" id="{A8F6F55A-72AF-1AAC-1E59-E461F2DB58CF}"/>
                </a:ext>
              </a:extLst>
            </p:cNvPr>
            <p:cNvSpPr/>
            <p:nvPr/>
          </p:nvSpPr>
          <p:spPr>
            <a:xfrm>
              <a:off x="1634239" y="1436613"/>
              <a:ext cx="4582160" cy="3439160"/>
            </a:xfrm>
            <a:custGeom>
              <a:avLst/>
              <a:gdLst/>
              <a:ahLst/>
              <a:cxnLst/>
              <a:rect l="l" t="t" r="r" b="b"/>
              <a:pathLst>
                <a:path w="4582160" h="3439160">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05352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5E8B77-D842-AC3A-C409-BED3B58F4EB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A7F3FC0-EAC6-3A8E-6694-545F81213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45F4C44-88F6-A345-980F-B92B8625B355}"/>
              </a:ext>
            </a:extLst>
          </p:cNvPr>
          <p:cNvSpPr>
            <a:spLocks noGrp="1"/>
          </p:cNvSpPr>
          <p:nvPr>
            <p:ph type="title"/>
          </p:nvPr>
        </p:nvSpPr>
        <p:spPr>
          <a:xfrm>
            <a:off x="838200" y="365125"/>
            <a:ext cx="10515600" cy="1325563"/>
          </a:xfrm>
        </p:spPr>
        <p:txBody>
          <a:bodyPr>
            <a:normAutofit/>
          </a:bodyPr>
          <a:lstStyle/>
          <a:p>
            <a:r>
              <a:rPr lang="de-DE" sz="4200" dirty="0"/>
              <a:t>Controller in SAPUI5 - Lifecycle</a:t>
            </a:r>
          </a:p>
        </p:txBody>
      </p:sp>
      <p:sp>
        <p:nvSpPr>
          <p:cNvPr id="43" name="sketch line">
            <a:extLst>
              <a:ext uri="{FF2B5EF4-FFF2-40B4-BE49-F238E27FC236}">
                <a16:creationId xmlns:a16="http://schemas.microsoft.com/office/drawing/2014/main" id="{39F5587D-82CD-E31E-ECF3-FB215626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4976342-BE5B-B406-9B49-3A73C394B4A2}"/>
              </a:ext>
            </a:extLst>
          </p:cNvPr>
          <p:cNvSpPr>
            <a:spLocks noGrp="1"/>
          </p:cNvSpPr>
          <p:nvPr>
            <p:ph idx="1"/>
          </p:nvPr>
        </p:nvSpPr>
        <p:spPr>
          <a:xfrm>
            <a:off x="838200" y="1920331"/>
            <a:ext cx="3942030" cy="4251960"/>
          </a:xfrm>
        </p:spPr>
        <p:txBody>
          <a:bodyPr>
            <a:normAutofit/>
          </a:bodyPr>
          <a:lstStyle/>
          <a:p>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pic>
        <p:nvPicPr>
          <p:cNvPr id="7" name="Grafik 6">
            <a:extLst>
              <a:ext uri="{FF2B5EF4-FFF2-40B4-BE49-F238E27FC236}">
                <a16:creationId xmlns:a16="http://schemas.microsoft.com/office/drawing/2014/main" id="{5BAA548E-3DB0-F10F-0F5E-9ED09ED01981}"/>
              </a:ext>
            </a:extLst>
          </p:cNvPr>
          <p:cNvPicPr>
            <a:picLocks noChangeAspect="1"/>
          </p:cNvPicPr>
          <p:nvPr/>
        </p:nvPicPr>
        <p:blipFill>
          <a:blip r:embed="rId3"/>
          <a:stretch>
            <a:fillRect/>
          </a:stretch>
        </p:blipFill>
        <p:spPr>
          <a:xfrm>
            <a:off x="910146" y="1963578"/>
            <a:ext cx="10443654" cy="4433383"/>
          </a:xfrm>
          <a:prstGeom prst="rect">
            <a:avLst/>
          </a:prstGeom>
        </p:spPr>
      </p:pic>
    </p:spTree>
    <p:extLst>
      <p:ext uri="{BB962C8B-B14F-4D97-AF65-F5344CB8AC3E}">
        <p14:creationId xmlns:p14="http://schemas.microsoft.com/office/powerpoint/2010/main" val="220550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BAD085-706F-A173-7949-9093E0B43F2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6796F36-2884-7DA0-FC50-10F5B0042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84D78C2-2207-32E6-48A4-8DA793C15460}"/>
              </a:ext>
            </a:extLst>
          </p:cNvPr>
          <p:cNvSpPr>
            <a:spLocks noGrp="1"/>
          </p:cNvSpPr>
          <p:nvPr>
            <p:ph type="title"/>
          </p:nvPr>
        </p:nvSpPr>
        <p:spPr>
          <a:xfrm>
            <a:off x="838200" y="365125"/>
            <a:ext cx="10515600" cy="1325563"/>
          </a:xfrm>
        </p:spPr>
        <p:txBody>
          <a:bodyPr>
            <a:normAutofit/>
          </a:bodyPr>
          <a:lstStyle/>
          <a:p>
            <a:r>
              <a:rPr lang="de-DE" sz="4400" dirty="0"/>
              <a:t>Einführung JavaScript</a:t>
            </a:r>
            <a:endParaRPr lang="de-DE" sz="4200" dirty="0"/>
          </a:p>
        </p:txBody>
      </p:sp>
      <p:sp>
        <p:nvSpPr>
          <p:cNvPr id="43" name="sketch line">
            <a:extLst>
              <a:ext uri="{FF2B5EF4-FFF2-40B4-BE49-F238E27FC236}">
                <a16:creationId xmlns:a16="http://schemas.microsoft.com/office/drawing/2014/main" id="{52D9D028-1F1E-C5AB-E4EA-5CF26094C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bject 3">
            <a:extLst>
              <a:ext uri="{FF2B5EF4-FFF2-40B4-BE49-F238E27FC236}">
                <a16:creationId xmlns:a16="http://schemas.microsoft.com/office/drawing/2014/main" id="{1ED94A5D-38AC-E82D-27D7-D9844055AB98}"/>
              </a:ext>
            </a:extLst>
          </p:cNvPr>
          <p:cNvSpPr txBox="1"/>
          <p:nvPr/>
        </p:nvSpPr>
        <p:spPr>
          <a:xfrm>
            <a:off x="734695" y="1985667"/>
            <a:ext cx="11457305" cy="2016386"/>
          </a:xfrm>
          <a:prstGeom prst="rect">
            <a:avLst/>
          </a:prstGeom>
        </p:spPr>
        <p:txBody>
          <a:bodyPr vert="horz" wrap="square" lIns="0" tIns="30480" rIns="0" bIns="0" rtlCol="0">
            <a:spAutoFit/>
          </a:bodyPr>
          <a:lstStyle/>
          <a:p>
            <a:pPr marL="12700" marR="5080">
              <a:lnSpc>
                <a:spcPct val="106400"/>
              </a:lnSpc>
              <a:spcBef>
                <a:spcPts val="240"/>
              </a:spcBef>
            </a:pPr>
            <a:r>
              <a:rPr sz="2000" dirty="0">
                <a:latin typeface="Arial"/>
                <a:cs typeface="Arial"/>
              </a:rPr>
              <a:t>JavaScript wurde </a:t>
            </a:r>
            <a:r>
              <a:rPr sz="2000" spc="-10" dirty="0">
                <a:latin typeface="Arial"/>
                <a:cs typeface="Arial"/>
              </a:rPr>
              <a:t>1997 </a:t>
            </a:r>
            <a:r>
              <a:rPr sz="2000" dirty="0">
                <a:latin typeface="Arial"/>
                <a:cs typeface="Arial"/>
              </a:rPr>
              <a:t>von der European Computer Manufacturer's Association (ECMA) standardisiert</a:t>
            </a:r>
            <a:r>
              <a:rPr sz="2000" spc="-10" dirty="0">
                <a:latin typeface="Arial"/>
                <a:cs typeface="Arial"/>
              </a:rPr>
              <a:t>. </a:t>
            </a:r>
            <a:r>
              <a:rPr sz="2000" dirty="0">
                <a:latin typeface="Arial"/>
                <a:cs typeface="Arial"/>
              </a:rPr>
              <a:t>Das in Browsern verwendete JavaScript gilt heute als eine einzige Implementierung der </a:t>
            </a:r>
            <a:r>
              <a:rPr sz="2000" spc="-10" dirty="0">
                <a:latin typeface="Arial"/>
                <a:cs typeface="Arial"/>
              </a:rPr>
              <a:t>ECMA-262-Spezifikation.</a:t>
            </a:r>
            <a:endParaRPr lang="de-DE" sz="2000" spc="-10" dirty="0">
              <a:latin typeface="Arial"/>
              <a:cs typeface="Arial"/>
            </a:endParaRPr>
          </a:p>
          <a:p>
            <a:pPr marL="12700" marR="5080">
              <a:lnSpc>
                <a:spcPct val="106400"/>
              </a:lnSpc>
              <a:spcBef>
                <a:spcPts val="240"/>
              </a:spcBef>
            </a:pPr>
            <a:r>
              <a:rPr lang="de-DE" sz="2000" kern="0" spc="-10" dirty="0" err="1">
                <a:solidFill>
                  <a:sysClr val="windowText" lastClr="000000"/>
                </a:solidFill>
                <a:latin typeface="Arial"/>
                <a:cs typeface="Arial"/>
              </a:rPr>
              <a:t>ECMAScript</a:t>
            </a:r>
            <a:r>
              <a:rPr lang="de-DE" sz="2000" kern="0" spc="-10" dirty="0">
                <a:solidFill>
                  <a:sysClr val="windowText" lastClr="000000"/>
                </a:solidFill>
                <a:latin typeface="Arial"/>
                <a:cs typeface="Arial"/>
              </a:rPr>
              <a:t> (ES): Der offizielle Name des Standards für JavaScript, der von ECMA entwickelt wurde. </a:t>
            </a:r>
            <a:r>
              <a:rPr lang="de-DE" sz="2000" kern="0" spc="-10" dirty="0" err="1">
                <a:solidFill>
                  <a:sysClr val="windowText" lastClr="000000"/>
                </a:solidFill>
                <a:latin typeface="Arial"/>
                <a:cs typeface="Arial"/>
              </a:rPr>
              <a:t>ECMAScript</a:t>
            </a:r>
            <a:r>
              <a:rPr lang="de-DE" sz="2000" kern="0" spc="-10" dirty="0">
                <a:solidFill>
                  <a:sysClr val="windowText" lastClr="000000"/>
                </a:solidFill>
                <a:latin typeface="Arial"/>
                <a:cs typeface="Arial"/>
              </a:rPr>
              <a:t> definiert die Syntax und Semantik der Sprache.</a:t>
            </a:r>
          </a:p>
          <a:p>
            <a:pPr marL="12700" marR="5080">
              <a:lnSpc>
                <a:spcPct val="106400"/>
              </a:lnSpc>
              <a:spcBef>
                <a:spcPts val="240"/>
              </a:spcBef>
            </a:pPr>
            <a:endParaRPr sz="2000" dirty="0">
              <a:latin typeface="Arial"/>
              <a:cs typeface="Arial"/>
            </a:endParaRPr>
          </a:p>
        </p:txBody>
      </p:sp>
      <p:pic>
        <p:nvPicPr>
          <p:cNvPr id="7" name="object 6">
            <a:extLst>
              <a:ext uri="{FF2B5EF4-FFF2-40B4-BE49-F238E27FC236}">
                <a16:creationId xmlns:a16="http://schemas.microsoft.com/office/drawing/2014/main" id="{F8CFFA49-9A89-D37B-017C-49240BED8B92}"/>
              </a:ext>
            </a:extLst>
          </p:cNvPr>
          <p:cNvPicPr/>
          <p:nvPr/>
        </p:nvPicPr>
        <p:blipFill>
          <a:blip r:embed="rId3" cstate="print"/>
          <a:stretch>
            <a:fillRect/>
          </a:stretch>
        </p:blipFill>
        <p:spPr>
          <a:xfrm>
            <a:off x="10699877" y="3407714"/>
            <a:ext cx="1285113" cy="1285113"/>
          </a:xfrm>
          <a:prstGeom prst="rect">
            <a:avLst/>
          </a:prstGeom>
        </p:spPr>
      </p:pic>
      <p:sp>
        <p:nvSpPr>
          <p:cNvPr id="8" name="Inhaltsplatzhalter 2">
            <a:extLst>
              <a:ext uri="{FF2B5EF4-FFF2-40B4-BE49-F238E27FC236}">
                <a16:creationId xmlns:a16="http://schemas.microsoft.com/office/drawing/2014/main" id="{569E023E-DB26-6ED8-37CF-BC727636058E}"/>
              </a:ext>
            </a:extLst>
          </p:cNvPr>
          <p:cNvSpPr>
            <a:spLocks noGrp="1"/>
          </p:cNvSpPr>
          <p:nvPr>
            <p:ph idx="1"/>
          </p:nvPr>
        </p:nvSpPr>
        <p:spPr>
          <a:xfrm>
            <a:off x="734695" y="3814619"/>
            <a:ext cx="10515600" cy="2560873"/>
          </a:xfrm>
        </p:spPr>
        <p:txBody>
          <a:bodyPr>
            <a:normAutofit fontScale="70000" lnSpcReduction="20000"/>
          </a:bodyPr>
          <a:lstStyle/>
          <a:p>
            <a:pPr>
              <a:lnSpc>
                <a:spcPct val="100000"/>
              </a:lnSpc>
              <a:defRPr/>
            </a:pPr>
            <a:r>
              <a:rPr lang="de-DE" sz="2900" b="1" kern="0" spc="-10" dirty="0">
                <a:solidFill>
                  <a:sysClr val="windowText" lastClr="000000"/>
                </a:solidFill>
                <a:latin typeface="Arial"/>
                <a:cs typeface="Arial"/>
              </a:rPr>
              <a:t>Versionsbezeichnungen:</a:t>
            </a:r>
          </a:p>
          <a:p>
            <a:pPr lvl="1">
              <a:lnSpc>
                <a:spcPct val="100000"/>
              </a:lnSpc>
              <a:defRPr/>
            </a:pPr>
            <a:r>
              <a:rPr lang="de-DE" sz="2500" kern="0" spc="-10" dirty="0">
                <a:solidFill>
                  <a:sysClr val="windowText" lastClr="000000"/>
                </a:solidFill>
                <a:latin typeface="Arial"/>
                <a:cs typeface="Arial"/>
              </a:rPr>
              <a:t>ES1: 1997</a:t>
            </a:r>
          </a:p>
          <a:p>
            <a:pPr lvl="1">
              <a:lnSpc>
                <a:spcPct val="100000"/>
              </a:lnSpc>
              <a:defRPr/>
            </a:pPr>
            <a:r>
              <a:rPr lang="de-DE" sz="2500" kern="0" spc="-10" dirty="0">
                <a:solidFill>
                  <a:sysClr val="windowText" lastClr="000000"/>
                </a:solidFill>
                <a:latin typeface="Arial"/>
                <a:cs typeface="Arial"/>
              </a:rPr>
              <a:t>ES5: </a:t>
            </a:r>
            <a:r>
              <a:rPr lang="de-DE" sz="2500" kern="0" spc="-10" dirty="0" err="1">
                <a:solidFill>
                  <a:sysClr val="windowText" lastClr="000000"/>
                </a:solidFill>
                <a:latin typeface="Arial"/>
                <a:cs typeface="Arial"/>
              </a:rPr>
              <a:t>ECMAScript</a:t>
            </a:r>
            <a:r>
              <a:rPr lang="de-DE" sz="2500" kern="0" spc="-10" dirty="0">
                <a:solidFill>
                  <a:sysClr val="windowText" lastClr="000000"/>
                </a:solidFill>
                <a:latin typeface="Arial"/>
                <a:cs typeface="Arial"/>
              </a:rPr>
              <a:t> 5, veröffentlicht im Jahr 2009, brachte viele Verbesserungen und neue Funktionen wie `</a:t>
            </a:r>
            <a:r>
              <a:rPr lang="de-DE" sz="2500" kern="0" spc="-10" dirty="0" err="1">
                <a:solidFill>
                  <a:sysClr val="windowText" lastClr="000000"/>
                </a:solidFill>
                <a:latin typeface="Arial"/>
                <a:cs typeface="Arial"/>
              </a:rPr>
              <a:t>strict</a:t>
            </a:r>
            <a:r>
              <a:rPr lang="de-DE" sz="2500" kern="0" spc="-10" dirty="0">
                <a:solidFill>
                  <a:sysClr val="windowText" lastClr="000000"/>
                </a:solidFill>
                <a:latin typeface="Arial"/>
                <a:cs typeface="Arial"/>
              </a:rPr>
              <a:t> </a:t>
            </a:r>
            <a:r>
              <a:rPr lang="de-DE" sz="2500" kern="0" spc="-10" dirty="0" err="1">
                <a:solidFill>
                  <a:sysClr val="windowText" lastClr="000000"/>
                </a:solidFill>
                <a:latin typeface="Arial"/>
                <a:cs typeface="Arial"/>
              </a:rPr>
              <a:t>mode</a:t>
            </a:r>
            <a:r>
              <a:rPr lang="de-DE" sz="2500" kern="0" spc="-10" dirty="0">
                <a:solidFill>
                  <a:sysClr val="windowText" lastClr="000000"/>
                </a:solidFill>
                <a:latin typeface="Arial"/>
                <a:cs typeface="Arial"/>
              </a:rPr>
              <a:t>`, `JSON`-Support und Array-Methoden.</a:t>
            </a:r>
          </a:p>
          <a:p>
            <a:pPr lvl="1">
              <a:lnSpc>
                <a:spcPct val="100000"/>
              </a:lnSpc>
              <a:defRPr/>
            </a:pPr>
            <a:r>
              <a:rPr lang="de-DE" sz="2500" kern="0" spc="-10" dirty="0">
                <a:solidFill>
                  <a:sysClr val="windowText" lastClr="000000"/>
                </a:solidFill>
                <a:latin typeface="Arial"/>
                <a:cs typeface="Arial"/>
              </a:rPr>
              <a:t>ES6 (ES2015): </a:t>
            </a:r>
            <a:r>
              <a:rPr lang="de-DE" sz="2500" kern="0" spc="-10" dirty="0" err="1">
                <a:solidFill>
                  <a:sysClr val="windowText" lastClr="000000"/>
                </a:solidFill>
                <a:latin typeface="Arial"/>
                <a:cs typeface="Arial"/>
              </a:rPr>
              <a:t>ECMAScript</a:t>
            </a:r>
            <a:r>
              <a:rPr lang="de-DE" sz="2500" kern="0" spc="-10" dirty="0">
                <a:solidFill>
                  <a:sysClr val="windowText" lastClr="000000"/>
                </a:solidFill>
                <a:latin typeface="Arial"/>
                <a:cs typeface="Arial"/>
              </a:rPr>
              <a:t> 6, veröffentlicht im Jahr 2015, führte bedeutende neue Funktionen ein, darunter `</a:t>
            </a:r>
            <a:r>
              <a:rPr lang="de-DE" sz="2500" kern="0" spc="-10" dirty="0" err="1">
                <a:solidFill>
                  <a:sysClr val="windowText" lastClr="000000"/>
                </a:solidFill>
                <a:latin typeface="Arial"/>
                <a:cs typeface="Arial"/>
              </a:rPr>
              <a:t>let</a:t>
            </a:r>
            <a:r>
              <a:rPr lang="de-DE" sz="2500" kern="0" spc="-10" dirty="0">
                <a:solidFill>
                  <a:sysClr val="windowText" lastClr="000000"/>
                </a:solidFill>
                <a:latin typeface="Arial"/>
                <a:cs typeface="Arial"/>
              </a:rPr>
              <a:t>` und `</a:t>
            </a:r>
            <a:r>
              <a:rPr lang="de-DE" sz="2500" kern="0" spc="-10" dirty="0" err="1">
                <a:solidFill>
                  <a:sysClr val="windowText" lastClr="000000"/>
                </a:solidFill>
                <a:latin typeface="Arial"/>
                <a:cs typeface="Arial"/>
              </a:rPr>
              <a:t>const</a:t>
            </a:r>
            <a:r>
              <a:rPr lang="de-DE" sz="2500" kern="0" spc="-10" dirty="0">
                <a:solidFill>
                  <a:sysClr val="windowText" lastClr="000000"/>
                </a:solidFill>
                <a:latin typeface="Arial"/>
                <a:cs typeface="Arial"/>
              </a:rPr>
              <a:t>`, Klassen, Module, Arrow-Funktionen und </a:t>
            </a:r>
            <a:r>
              <a:rPr lang="de-DE" sz="2500" kern="0" spc="-10" dirty="0" err="1">
                <a:solidFill>
                  <a:sysClr val="windowText" lastClr="000000"/>
                </a:solidFill>
                <a:latin typeface="Arial"/>
                <a:cs typeface="Arial"/>
              </a:rPr>
              <a:t>Promises</a:t>
            </a:r>
            <a:r>
              <a:rPr lang="de-DE" sz="2500" kern="0" spc="-10" dirty="0">
                <a:solidFill>
                  <a:sysClr val="windowText" lastClr="000000"/>
                </a:solidFill>
                <a:latin typeface="Arial"/>
                <a:cs typeface="Arial"/>
              </a:rPr>
              <a:t>.</a:t>
            </a:r>
          </a:p>
          <a:p>
            <a:pPr lvl="1">
              <a:lnSpc>
                <a:spcPct val="100000"/>
              </a:lnSpc>
              <a:defRPr/>
            </a:pPr>
            <a:r>
              <a:rPr lang="de-DE" sz="2500" kern="0" spc="-10" dirty="0">
                <a:solidFill>
                  <a:sysClr val="windowText" lastClr="000000"/>
                </a:solidFill>
                <a:latin typeface="Arial"/>
                <a:cs typeface="Arial"/>
              </a:rPr>
              <a:t>ES7, ES8: Nach ES6 wurden jährliche Updates eingeführt, die jeweils neue Funktionen und Verbesserungen brachten. Diese Versionen werden oft nach dem Jahr ihrer Veröffentlichung benannt, z.B. ES2016, ES2017 usw.</a:t>
            </a:r>
            <a:endParaRPr lang="de-DE" sz="2600" kern="0" spc="-10" dirty="0">
              <a:solidFill>
                <a:sysClr val="windowText" lastClr="000000"/>
              </a:solidFill>
              <a:latin typeface="Arial"/>
              <a:cs typeface="Arial"/>
            </a:endParaRPr>
          </a:p>
        </p:txBody>
      </p:sp>
    </p:spTree>
    <p:extLst>
      <p:ext uri="{BB962C8B-B14F-4D97-AF65-F5344CB8AC3E}">
        <p14:creationId xmlns:p14="http://schemas.microsoft.com/office/powerpoint/2010/main" val="6667195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59BCC6-B114-9ADC-AFD7-AFE38B9D700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F169D53-5270-C59B-33A8-C3643E792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855864F-84AC-631E-EB29-5537F19449CC}"/>
              </a:ext>
            </a:extLst>
          </p:cNvPr>
          <p:cNvSpPr>
            <a:spLocks noGrp="1"/>
          </p:cNvSpPr>
          <p:nvPr>
            <p:ph type="title"/>
          </p:nvPr>
        </p:nvSpPr>
        <p:spPr>
          <a:xfrm>
            <a:off x="838200" y="365125"/>
            <a:ext cx="10515600" cy="1325563"/>
          </a:xfrm>
        </p:spPr>
        <p:txBody>
          <a:bodyPr>
            <a:normAutofit/>
          </a:bodyPr>
          <a:lstStyle/>
          <a:p>
            <a:r>
              <a:rPr lang="de-DE" sz="4200" dirty="0"/>
              <a:t>Controller – Registrierung Events</a:t>
            </a:r>
          </a:p>
        </p:txBody>
      </p:sp>
      <p:sp>
        <p:nvSpPr>
          <p:cNvPr id="43" name="sketch line">
            <a:extLst>
              <a:ext uri="{FF2B5EF4-FFF2-40B4-BE49-F238E27FC236}">
                <a16:creationId xmlns:a16="http://schemas.microsoft.com/office/drawing/2014/main" id="{3A40D81B-4CC2-560B-4AEB-1F7DC59C1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7E64220-70A1-CA77-A215-776AA0040893}"/>
              </a:ext>
            </a:extLst>
          </p:cNvPr>
          <p:cNvSpPr>
            <a:spLocks noGrp="1"/>
          </p:cNvSpPr>
          <p:nvPr>
            <p:ph idx="1"/>
          </p:nvPr>
        </p:nvSpPr>
        <p:spPr>
          <a:xfrm>
            <a:off x="838200" y="1920331"/>
            <a:ext cx="3942030" cy="4251960"/>
          </a:xfrm>
        </p:spPr>
        <p:txBody>
          <a:bodyPr>
            <a:normAutofit/>
          </a:bodyPr>
          <a:lstStyle/>
          <a:p>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Informationen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pic>
        <p:nvPicPr>
          <p:cNvPr id="6" name="object 14">
            <a:extLst>
              <a:ext uri="{FF2B5EF4-FFF2-40B4-BE49-F238E27FC236}">
                <a16:creationId xmlns:a16="http://schemas.microsoft.com/office/drawing/2014/main" id="{DF8EEE86-FE7A-6A72-6F9F-FDE87DC8C3F0}"/>
              </a:ext>
            </a:extLst>
          </p:cNvPr>
          <p:cNvPicPr/>
          <p:nvPr/>
        </p:nvPicPr>
        <p:blipFill>
          <a:blip r:embed="rId3" cstate="print"/>
          <a:stretch>
            <a:fillRect/>
          </a:stretch>
        </p:blipFill>
        <p:spPr>
          <a:xfrm>
            <a:off x="5406159" y="1723963"/>
            <a:ext cx="6406347" cy="4768912"/>
          </a:xfrm>
          <a:prstGeom prst="rect">
            <a:avLst/>
          </a:prstGeom>
        </p:spPr>
      </p:pic>
    </p:spTree>
    <p:extLst>
      <p:ext uri="{BB962C8B-B14F-4D97-AF65-F5344CB8AC3E}">
        <p14:creationId xmlns:p14="http://schemas.microsoft.com/office/powerpoint/2010/main" val="146804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D8367B-07C8-D8A8-9779-121ECD1A740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FA6AE96-AA5E-C32C-F761-7391B2613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F96BBD1-EF1C-ED70-A3BD-6B87D19C5692}"/>
              </a:ext>
            </a:extLst>
          </p:cNvPr>
          <p:cNvSpPr>
            <a:spLocks noGrp="1"/>
          </p:cNvSpPr>
          <p:nvPr>
            <p:ph type="title"/>
          </p:nvPr>
        </p:nvSpPr>
        <p:spPr>
          <a:xfrm>
            <a:off x="838200" y="365125"/>
            <a:ext cx="10515600" cy="1325563"/>
          </a:xfrm>
        </p:spPr>
        <p:txBody>
          <a:bodyPr>
            <a:normAutofit/>
          </a:bodyPr>
          <a:lstStyle/>
          <a:p>
            <a:r>
              <a:rPr lang="de-DE" sz="4000" dirty="0"/>
              <a:t>Controller – Registrierung v. Events im Controller</a:t>
            </a:r>
          </a:p>
        </p:txBody>
      </p:sp>
      <p:sp>
        <p:nvSpPr>
          <p:cNvPr id="43" name="sketch line">
            <a:extLst>
              <a:ext uri="{FF2B5EF4-FFF2-40B4-BE49-F238E27FC236}">
                <a16:creationId xmlns:a16="http://schemas.microsoft.com/office/drawing/2014/main" id="{19B645E9-1EEF-56BB-D042-620EE0F6B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9AC4ED1D-A68A-A7B9-7C9F-7E30D91BF8C0}"/>
              </a:ext>
            </a:extLst>
          </p:cNvPr>
          <p:cNvSpPr>
            <a:spLocks noGrp="1"/>
          </p:cNvSpPr>
          <p:nvPr>
            <p:ph idx="1"/>
          </p:nvPr>
        </p:nvSpPr>
        <p:spPr>
          <a:xfrm>
            <a:off x="838200" y="1920331"/>
            <a:ext cx="10515600" cy="4251960"/>
          </a:xfrm>
        </p:spPr>
        <p:txBody>
          <a:bodyPr>
            <a:normAutofit fontScale="92500" lnSpcReduction="20000"/>
          </a:bodyPr>
          <a:lstStyle/>
          <a:p>
            <a:r>
              <a:rPr lang="de-DE" sz="2400" i="1" kern="0" dirty="0">
                <a:solidFill>
                  <a:sysClr val="windowText" lastClr="000000"/>
                </a:solidFill>
                <a:latin typeface="Arial"/>
                <a:cs typeface="Arial"/>
              </a:rPr>
              <a:t>Im Controller:</a:t>
            </a:r>
          </a:p>
          <a:p>
            <a:pPr lvl="1"/>
            <a:r>
              <a:rPr lang="de-DE" sz="2000" kern="0" dirty="0">
                <a:solidFill>
                  <a:sysClr val="windowText" lastClr="000000"/>
                </a:solidFill>
                <a:latin typeface="Arial"/>
                <a:cs typeface="Arial"/>
              </a:rPr>
              <a:t>Registrierung des Events für ein SAPUI5 Control durch Aufruf von ui5Control.attach&lt;</a:t>
            </a:r>
            <a:r>
              <a:rPr lang="de-DE" sz="2000" kern="0" dirty="0" err="1">
                <a:solidFill>
                  <a:sysClr val="windowText" lastClr="000000"/>
                </a:solidFill>
                <a:latin typeface="Arial"/>
                <a:cs typeface="Arial"/>
              </a:rPr>
              <a:t>EventName</a:t>
            </a:r>
            <a:r>
              <a:rPr lang="de-DE" sz="2000" kern="0" dirty="0">
                <a:solidFill>
                  <a:sysClr val="windowText" lastClr="000000"/>
                </a:solidFill>
                <a:latin typeface="Arial"/>
                <a:cs typeface="Arial"/>
              </a:rPr>
              <a:t>&gt; und Übergabe der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welche den Code nach Eintreten des Events ausführt:</a:t>
            </a:r>
          </a:p>
          <a:p>
            <a:pPr marL="457200" lvl="1" indent="0">
              <a:buNone/>
            </a:pPr>
            <a:endParaRPr lang="de-DE" sz="2000"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	oSlider1.attachChange( </a:t>
            </a:r>
            <a:r>
              <a:rPr lang="de-DE" sz="1600" i="1" kern="0" dirty="0" err="1">
                <a:solidFill>
                  <a:sysClr val="windowText" lastClr="000000"/>
                </a:solidFill>
                <a:latin typeface="Arial"/>
                <a:cs typeface="Arial"/>
              </a:rPr>
              <a:t>function</a:t>
            </a:r>
            <a:r>
              <a:rPr lang="de-DE" sz="1600" i="1" kern="0" dirty="0">
                <a:solidFill>
                  <a:sysClr val="windowText" lastClr="000000"/>
                </a:solidFill>
                <a:latin typeface="Arial"/>
                <a:cs typeface="Arial"/>
              </a:rPr>
              <a:t>() { alert(„</a:t>
            </a:r>
            <a:r>
              <a:rPr lang="de-DE" sz="1600" i="1" kern="0" dirty="0" err="1">
                <a:solidFill>
                  <a:sysClr val="windowText" lastClr="000000"/>
                </a:solidFill>
                <a:latin typeface="Arial"/>
                <a:cs typeface="Arial"/>
              </a:rPr>
              <a:t>you</a:t>
            </a:r>
            <a:r>
              <a:rPr lang="de-DE" sz="1600" i="1" kern="0" dirty="0">
                <a:solidFill>
                  <a:sysClr val="windowText" lastClr="000000"/>
                </a:solidFill>
                <a:latin typeface="Arial"/>
                <a:cs typeface="Arial"/>
              </a:rPr>
              <a:t> </a:t>
            </a:r>
            <a:r>
              <a:rPr lang="de-DE" sz="1600" i="1" kern="0" dirty="0" err="1">
                <a:solidFill>
                  <a:sysClr val="windowText" lastClr="000000"/>
                </a:solidFill>
                <a:latin typeface="Arial"/>
                <a:cs typeface="Arial"/>
              </a:rPr>
              <a:t>slided</a:t>
            </a:r>
            <a:r>
              <a:rPr lang="de-DE" sz="1600" i="1" kern="0" dirty="0">
                <a:solidFill>
                  <a:sysClr val="windowText" lastClr="000000"/>
                </a:solidFill>
                <a:latin typeface="Arial"/>
                <a:cs typeface="Arial"/>
              </a:rPr>
              <a:t>:“ + oSlider1.getValue());</a:t>
            </a:r>
            <a:br>
              <a:rPr lang="de-DE" sz="1600" i="1" kern="0" dirty="0">
                <a:solidFill>
                  <a:sysClr val="windowText" lastClr="000000"/>
                </a:solidFill>
                <a:latin typeface="Arial"/>
                <a:cs typeface="Arial"/>
              </a:rPr>
            </a:br>
            <a:endParaRPr lang="de-DE" sz="1600" i="1" kern="0" dirty="0">
              <a:solidFill>
                <a:sysClr val="windowText" lastClr="000000"/>
              </a:solidFill>
              <a:latin typeface="Arial"/>
              <a:cs typeface="Arial"/>
            </a:endParaRPr>
          </a:p>
          <a:p>
            <a:pPr lvl="1"/>
            <a:r>
              <a:rPr lang="de-DE" sz="2000" kern="0" dirty="0">
                <a:solidFill>
                  <a:sysClr val="windowText" lastClr="000000"/>
                </a:solidFill>
                <a:latin typeface="Arial"/>
                <a:cs typeface="Arial"/>
              </a:rPr>
              <a:t>Im Controller (</a:t>
            </a:r>
            <a:r>
              <a:rPr lang="de-DE" sz="2000" kern="0" dirty="0" err="1">
                <a:solidFill>
                  <a:sysClr val="windowText" lastClr="000000"/>
                </a:solidFill>
                <a:latin typeface="Arial"/>
                <a:cs typeface="Arial"/>
              </a:rPr>
              <a:t>this</a:t>
            </a:r>
            <a:r>
              <a:rPr lang="de-DE" sz="2000" kern="0" dirty="0">
                <a:solidFill>
                  <a:sysClr val="windowText" lastClr="000000"/>
                </a:solidFill>
                <a:latin typeface="Arial"/>
                <a:cs typeface="Arial"/>
              </a:rPr>
              <a:t>) ist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typischerweise eine Funktion, welche als Namenskonvention mit dem Präfix on… beginnen sollte:</a:t>
            </a:r>
            <a:br>
              <a:rPr lang="de-DE" sz="2000" kern="0" dirty="0">
                <a:solidFill>
                  <a:sysClr val="windowText" lastClr="000000"/>
                </a:solidFill>
                <a:latin typeface="Arial"/>
                <a:cs typeface="Arial"/>
              </a:rPr>
            </a:br>
            <a:endParaRPr lang="de-DE" sz="2000"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	oSlider1.attachChange( </a:t>
            </a:r>
            <a:r>
              <a:rPr lang="de-DE" sz="1600" i="1" kern="0" dirty="0" err="1">
                <a:solidFill>
                  <a:sysClr val="windowText" lastClr="000000"/>
                </a:solidFill>
                <a:latin typeface="Arial"/>
                <a:cs typeface="Arial"/>
              </a:rPr>
              <a:t>this.onShowPopup</a:t>
            </a:r>
            <a:r>
              <a:rPr lang="de-DE" sz="1600" i="1" kern="0" dirty="0">
                <a:solidFill>
                  <a:sysClr val="windowText" lastClr="000000"/>
                </a:solidFill>
                <a:latin typeface="Arial"/>
                <a:cs typeface="Arial"/>
              </a:rPr>
              <a:t>);</a:t>
            </a:r>
            <a:br>
              <a:rPr lang="de-DE" sz="1600" i="1" kern="0" dirty="0">
                <a:solidFill>
                  <a:sysClr val="windowText" lastClr="000000"/>
                </a:solidFill>
                <a:latin typeface="Arial"/>
                <a:cs typeface="Arial"/>
              </a:rPr>
            </a:br>
            <a:endParaRPr lang="de-DE" sz="1600" i="1" kern="0" dirty="0">
              <a:solidFill>
                <a:sysClr val="windowText" lastClr="000000"/>
              </a:solidFill>
              <a:latin typeface="Arial"/>
              <a:cs typeface="Arial"/>
            </a:endParaRPr>
          </a:p>
          <a:p>
            <a:pPr lvl="1"/>
            <a:r>
              <a:rPr lang="de-DE" kern="0" dirty="0">
                <a:solidFill>
                  <a:sysClr val="windowText" lastClr="000000"/>
                </a:solidFill>
                <a:latin typeface="Arial"/>
                <a:cs typeface="Arial"/>
              </a:rPr>
              <a:t>Um eine mehrfache Registrierung zu vermeiden, </a:t>
            </a:r>
            <a:r>
              <a:rPr lang="de-DE" kern="0" dirty="0" err="1">
                <a:solidFill>
                  <a:sysClr val="windowText" lastClr="000000"/>
                </a:solidFill>
                <a:latin typeface="Arial"/>
                <a:cs typeface="Arial"/>
              </a:rPr>
              <a:t>attachChange</a:t>
            </a:r>
            <a:r>
              <a:rPr lang="de-DE" kern="0" dirty="0">
                <a:solidFill>
                  <a:sysClr val="windowText" lastClr="000000"/>
                </a:solidFill>
                <a:latin typeface="Arial"/>
                <a:cs typeface="Arial"/>
              </a:rPr>
              <a:t> nur einmal aufrufen und später (spätestens in </a:t>
            </a:r>
            <a:r>
              <a:rPr lang="de-DE" kern="0" dirty="0" err="1">
                <a:solidFill>
                  <a:sysClr val="windowText" lastClr="000000"/>
                </a:solidFill>
                <a:latin typeface="Arial"/>
                <a:cs typeface="Arial"/>
              </a:rPr>
              <a:t>onExit</a:t>
            </a:r>
            <a:r>
              <a:rPr lang="de-DE" kern="0" dirty="0">
                <a:solidFill>
                  <a:sysClr val="windowText" lastClr="000000"/>
                </a:solidFill>
                <a:latin typeface="Arial"/>
                <a:cs typeface="Arial"/>
              </a:rPr>
              <a:t> Methode) wieder </a:t>
            </a:r>
            <a:r>
              <a:rPr lang="de-DE" kern="0" dirty="0" err="1">
                <a:solidFill>
                  <a:sysClr val="windowText" lastClr="000000"/>
                </a:solidFill>
                <a:latin typeface="Arial"/>
                <a:cs typeface="Arial"/>
              </a:rPr>
              <a:t>deregistrieren</a:t>
            </a:r>
            <a:br>
              <a:rPr lang="de-DE" kern="0" dirty="0">
                <a:solidFill>
                  <a:sysClr val="windowText" lastClr="000000"/>
                </a:solidFill>
                <a:latin typeface="Arial"/>
                <a:cs typeface="Arial"/>
              </a:rPr>
            </a:br>
            <a:endParaRPr lang="de-DE"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oSlider1.detachChange( </a:t>
            </a:r>
            <a:r>
              <a:rPr lang="de-DE" sz="1600" i="1" kern="0" dirty="0" err="1">
                <a:solidFill>
                  <a:sysClr val="windowText" lastClr="000000"/>
                </a:solidFill>
                <a:latin typeface="Arial"/>
                <a:cs typeface="Arial"/>
              </a:rPr>
              <a:t>this.onShowPopup</a:t>
            </a:r>
            <a:r>
              <a:rPr lang="de-DE" sz="1600" i="1" kern="0" dirty="0">
                <a:solidFill>
                  <a:sysClr val="windowText" lastClr="000000"/>
                </a:solidFill>
                <a:latin typeface="Arial"/>
                <a:cs typeface="Arial"/>
              </a:rPr>
              <a:t>);</a:t>
            </a:r>
            <a:br>
              <a:rPr lang="de-DE" kern="0" dirty="0">
                <a:solidFill>
                  <a:sysClr val="windowText" lastClr="000000"/>
                </a:solidFill>
                <a:latin typeface="Arial"/>
                <a:cs typeface="Arial"/>
              </a:rPr>
            </a:br>
            <a:endParaRPr lang="de-DE" sz="1600" kern="0" dirty="0">
              <a:solidFill>
                <a:sysClr val="windowText" lastClr="000000"/>
              </a:solidFill>
              <a:latin typeface="Arial"/>
              <a:cs typeface="Arial"/>
            </a:endParaRPr>
          </a:p>
          <a:p>
            <a:pPr marL="0" indent="0">
              <a:buNone/>
            </a:pPr>
            <a:endParaRPr kumimoji="0" lang="de-DE" sz="2000" b="0" i="1" u="none" strike="noStrike" kern="0" cap="none" spc="0" normalizeH="0" baseline="0" noProof="0" dirty="0">
              <a:ln>
                <a:noFill/>
              </a:ln>
              <a:solidFill>
                <a:sysClr val="windowText" lastClr="000000"/>
              </a:solidFill>
              <a:effectLst/>
              <a:uLnTx/>
              <a:uFillTx/>
              <a:latin typeface="Arial"/>
              <a:cs typeface="Arial"/>
            </a:endParaRPr>
          </a:p>
        </p:txBody>
      </p:sp>
    </p:spTree>
    <p:extLst>
      <p:ext uri="{BB962C8B-B14F-4D97-AF65-F5344CB8AC3E}">
        <p14:creationId xmlns:p14="http://schemas.microsoft.com/office/powerpoint/2010/main" val="1640133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73EF9-8659-2E19-298F-3448BE19E6B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A3B0BCE-CE26-D9D3-7CDE-D94FF3061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21A2A221-4331-F0F9-0DC4-81D398356567}"/>
              </a:ext>
            </a:extLst>
          </p:cNvPr>
          <p:cNvSpPr>
            <a:spLocks noGrp="1"/>
          </p:cNvSpPr>
          <p:nvPr>
            <p:ph type="title"/>
          </p:nvPr>
        </p:nvSpPr>
        <p:spPr>
          <a:xfrm>
            <a:off x="838200" y="365125"/>
            <a:ext cx="10515600" cy="1325563"/>
          </a:xfrm>
        </p:spPr>
        <p:txBody>
          <a:bodyPr>
            <a:normAutofit/>
          </a:bodyPr>
          <a:lstStyle/>
          <a:p>
            <a:r>
              <a:rPr lang="de-DE" sz="4000" dirty="0"/>
              <a:t>Controller – Registrierung v. Events im View</a:t>
            </a:r>
          </a:p>
        </p:txBody>
      </p:sp>
      <p:sp>
        <p:nvSpPr>
          <p:cNvPr id="43" name="sketch line">
            <a:extLst>
              <a:ext uri="{FF2B5EF4-FFF2-40B4-BE49-F238E27FC236}">
                <a16:creationId xmlns:a16="http://schemas.microsoft.com/office/drawing/2014/main" id="{6C218276-1A7A-A6E8-8B17-FF4FC4E2F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445EAA9-631C-7AF9-9F65-A9126DF6461E}"/>
              </a:ext>
            </a:extLst>
          </p:cNvPr>
          <p:cNvSpPr>
            <a:spLocks noGrp="1"/>
          </p:cNvSpPr>
          <p:nvPr>
            <p:ph idx="1"/>
          </p:nvPr>
        </p:nvSpPr>
        <p:spPr>
          <a:xfrm>
            <a:off x="838200" y="1920331"/>
            <a:ext cx="10515600" cy="4251960"/>
          </a:xfrm>
        </p:spPr>
        <p:txBody>
          <a:bodyPr>
            <a:normAutofit/>
          </a:bodyPr>
          <a:lstStyle/>
          <a:p>
            <a:r>
              <a:rPr lang="de-DE" sz="2400" kern="0" dirty="0">
                <a:solidFill>
                  <a:sysClr val="windowText" lastClr="000000"/>
                </a:solidFill>
                <a:latin typeface="Arial"/>
                <a:cs typeface="Arial"/>
              </a:rPr>
              <a:t>Im XML View:</a:t>
            </a:r>
          </a:p>
          <a:p>
            <a:pPr lvl="1"/>
            <a:r>
              <a:rPr lang="de-DE" sz="2000" kern="0" dirty="0">
                <a:solidFill>
                  <a:sysClr val="windowText" lastClr="000000"/>
                </a:solidFill>
                <a:latin typeface="Arial"/>
                <a:cs typeface="Arial"/>
              </a:rPr>
              <a:t>Registrierung des Events für ein SAPUI5 Control als Attribut mit </a:t>
            </a:r>
            <a:r>
              <a:rPr lang="de-DE" sz="2000" kern="0" dirty="0" err="1">
                <a:solidFill>
                  <a:sysClr val="windowText" lastClr="000000"/>
                </a:solidFill>
                <a:latin typeface="Arial"/>
                <a:cs typeface="Arial"/>
              </a:rPr>
              <a:t>EventNamen</a:t>
            </a:r>
            <a:r>
              <a:rPr lang="de-DE" sz="2000" kern="0" dirty="0">
                <a:solidFill>
                  <a:sysClr val="windowText" lastClr="000000"/>
                </a:solidFill>
                <a:latin typeface="Arial"/>
                <a:cs typeface="Arial"/>
              </a:rPr>
              <a:t>, welche auf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(im Controller) zeigt:</a:t>
            </a:r>
            <a:br>
              <a:rPr lang="de-DE" sz="2000" kern="0" dirty="0">
                <a:solidFill>
                  <a:sysClr val="windowText" lastClr="000000"/>
                </a:solidFill>
                <a:latin typeface="Arial"/>
                <a:cs typeface="Arial"/>
              </a:rPr>
            </a:br>
            <a:endParaRPr lang="de-DE" sz="2000" kern="0" dirty="0">
              <a:solidFill>
                <a:sysClr val="windowText" lastClr="000000"/>
              </a:solidFill>
              <a:latin typeface="Arial"/>
              <a:cs typeface="Arial"/>
            </a:endParaRPr>
          </a:p>
          <a:p>
            <a:pPr lvl="1"/>
            <a:r>
              <a:rPr lang="de-DE" sz="2000" kern="0" dirty="0">
                <a:solidFill>
                  <a:sysClr val="windowText" lastClr="000000"/>
                </a:solidFill>
                <a:latin typeface="Arial"/>
                <a:cs typeface="Arial"/>
              </a:rPr>
              <a:t>In Beispiel:</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UI5 Control ist ein Button</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Beim Event „press“ wird in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Event Handler Funktion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a:t>
            </a:r>
            <a:r>
              <a:rPr lang="de-DE" sz="2000" kern="0" dirty="0" err="1">
                <a:solidFill>
                  <a:sysClr val="windowText" lastClr="000000"/>
                </a:solidFill>
                <a:latin typeface="Arial"/>
                <a:cs typeface="Arial"/>
              </a:rPr>
              <a:t>onShowPopup</a:t>
            </a:r>
            <a:r>
              <a:rPr lang="de-DE" sz="2000" kern="0" dirty="0">
                <a:solidFill>
                  <a:sysClr val="windowText" lastClr="000000"/>
                </a:solidFill>
                <a:latin typeface="Arial"/>
                <a:cs typeface="Arial"/>
              </a:rPr>
              <a:t>“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(im verknüpften Controller)</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gesprungen</a:t>
            </a:r>
          </a:p>
          <a:p>
            <a:pPr lvl="1"/>
            <a:endParaRPr lang="de-DE" sz="2000" kern="0" dirty="0">
              <a:solidFill>
                <a:sysClr val="windowText" lastClr="000000"/>
              </a:solidFill>
              <a:latin typeface="Arial"/>
              <a:cs typeface="Arial"/>
            </a:endParaRPr>
          </a:p>
          <a:p>
            <a:pPr marL="0" indent="0">
              <a:buNone/>
            </a:pPr>
            <a:endParaRPr kumimoji="0" lang="de-DE" sz="2000" b="0" i="1" u="none" strike="noStrike" kern="0" cap="none" spc="0" normalizeH="0" baseline="0" noProof="0" dirty="0">
              <a:ln>
                <a:noFill/>
              </a:ln>
              <a:solidFill>
                <a:sysClr val="windowText" lastClr="000000"/>
              </a:solidFill>
              <a:effectLst/>
              <a:uLnTx/>
              <a:uFillTx/>
              <a:latin typeface="Arial"/>
              <a:cs typeface="Arial"/>
            </a:endParaRPr>
          </a:p>
        </p:txBody>
      </p:sp>
      <p:pic>
        <p:nvPicPr>
          <p:cNvPr id="4" name="Grafik 3">
            <a:extLst>
              <a:ext uri="{FF2B5EF4-FFF2-40B4-BE49-F238E27FC236}">
                <a16:creationId xmlns:a16="http://schemas.microsoft.com/office/drawing/2014/main" id="{12C551AB-EF35-2259-82CD-6B251EE71FF8}"/>
              </a:ext>
            </a:extLst>
          </p:cNvPr>
          <p:cNvPicPr>
            <a:picLocks noChangeAspect="1"/>
          </p:cNvPicPr>
          <p:nvPr/>
        </p:nvPicPr>
        <p:blipFill>
          <a:blip r:embed="rId3"/>
          <a:stretch>
            <a:fillRect/>
          </a:stretch>
        </p:blipFill>
        <p:spPr>
          <a:xfrm>
            <a:off x="5777580" y="3002936"/>
            <a:ext cx="5576220" cy="3380939"/>
          </a:xfrm>
          <a:prstGeom prst="rect">
            <a:avLst/>
          </a:prstGeom>
        </p:spPr>
      </p:pic>
    </p:spTree>
    <p:extLst>
      <p:ext uri="{BB962C8B-B14F-4D97-AF65-F5344CB8AC3E}">
        <p14:creationId xmlns:p14="http://schemas.microsoft.com/office/powerpoint/2010/main" val="1636960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354214-C5AE-B610-389E-0898DCA23FD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6E35C7B-1CD0-672D-30F7-CA9F3C0B0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49F7DE-316F-22CA-DB49-5F0F39F8279C}"/>
              </a:ext>
            </a:extLst>
          </p:cNvPr>
          <p:cNvSpPr>
            <a:spLocks noGrp="1"/>
          </p:cNvSpPr>
          <p:nvPr>
            <p:ph type="title"/>
          </p:nvPr>
        </p:nvSpPr>
        <p:spPr>
          <a:xfrm>
            <a:off x="838200" y="365125"/>
            <a:ext cx="10515600" cy="1325563"/>
          </a:xfrm>
        </p:spPr>
        <p:txBody>
          <a:bodyPr>
            <a:normAutofit/>
          </a:bodyPr>
          <a:lstStyle/>
          <a:p>
            <a:r>
              <a:rPr lang="de-DE" sz="4200" dirty="0"/>
              <a:t>Models in UI5</a:t>
            </a:r>
          </a:p>
        </p:txBody>
      </p:sp>
      <p:sp>
        <p:nvSpPr>
          <p:cNvPr id="43" name="sketch line">
            <a:extLst>
              <a:ext uri="{FF2B5EF4-FFF2-40B4-BE49-F238E27FC236}">
                <a16:creationId xmlns:a16="http://schemas.microsoft.com/office/drawing/2014/main" id="{9CEDA7E8-0328-6A91-0B3A-4EBF8DCC7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D63CC54-83FA-7E7F-8201-E7AD22D9F04A}"/>
              </a:ext>
            </a:extLst>
          </p:cNvPr>
          <p:cNvSpPr>
            <a:spLocks noGrp="1"/>
          </p:cNvSpPr>
          <p:nvPr>
            <p:ph idx="1"/>
          </p:nvPr>
        </p:nvSpPr>
        <p:spPr>
          <a:xfrm>
            <a:off x="838200" y="1920331"/>
            <a:ext cx="6268770" cy="4251960"/>
          </a:xfrm>
        </p:spPr>
        <p:txBody>
          <a:bodyPr>
            <a:normAutofit lnSpcReduction="10000"/>
          </a:bodyPr>
          <a:lstStyle/>
          <a:p>
            <a:r>
              <a:rPr lang="de-DE" dirty="0">
                <a:latin typeface="-apple-system"/>
              </a:rPr>
              <a:t>Modelle sind Datencontainer, die die Anwendungsdaten speichern</a:t>
            </a:r>
          </a:p>
          <a:p>
            <a:r>
              <a:rPr lang="de-DE" dirty="0">
                <a:latin typeface="-apple-system"/>
              </a:rPr>
              <a:t>SAPUI5 unterstützt verschiedene Modelltypen wie JSON, XML, </a:t>
            </a:r>
            <a:r>
              <a:rPr lang="de-DE" dirty="0" err="1">
                <a:latin typeface="-apple-system"/>
              </a:rPr>
              <a:t>OData</a:t>
            </a:r>
            <a:r>
              <a:rPr lang="de-DE" dirty="0">
                <a:latin typeface="-apple-system"/>
              </a:rPr>
              <a:t> </a:t>
            </a:r>
            <a:br>
              <a:rPr lang="de-DE" dirty="0">
                <a:latin typeface="-apple-system"/>
              </a:rPr>
            </a:br>
            <a:r>
              <a:rPr lang="de-DE" dirty="0">
                <a:latin typeface="-apple-system"/>
              </a:rPr>
              <a:t>und </a:t>
            </a:r>
            <a:r>
              <a:rPr lang="de-DE" dirty="0" err="1">
                <a:latin typeface="-apple-system"/>
              </a:rPr>
              <a:t>Resource</a:t>
            </a:r>
            <a:r>
              <a:rPr lang="de-DE" dirty="0">
                <a:latin typeface="-apple-system"/>
              </a:rPr>
              <a:t>. </a:t>
            </a:r>
          </a:p>
          <a:p>
            <a:r>
              <a:rPr lang="de-DE" dirty="0">
                <a:latin typeface="-apple-system"/>
              </a:rPr>
              <a:t>Es gibt einmaliges, einfaches und bidirektionales Binding</a:t>
            </a:r>
          </a:p>
          <a:p>
            <a:r>
              <a:rPr lang="de-DE" dirty="0">
                <a:latin typeface="-apple-system"/>
              </a:rPr>
              <a:t>Modelle können global auf Anwendungsebene (</a:t>
            </a:r>
            <a:r>
              <a:rPr lang="de-DE" dirty="0" err="1">
                <a:latin typeface="-apple-system"/>
              </a:rPr>
              <a:t>sap.ui.core</a:t>
            </a:r>
            <a:r>
              <a:rPr lang="de-DE" dirty="0">
                <a:latin typeface="-apple-system"/>
              </a:rPr>
              <a:t>) oder lokal auf View- oder Control-Ebene definiert werden. </a:t>
            </a:r>
            <a:endParaRPr lang="de-DE" i="0" u="none" strike="noStrike" dirty="0">
              <a:effectLst/>
              <a:latin typeface="-apple-system"/>
            </a:endParaRPr>
          </a:p>
        </p:txBody>
      </p:sp>
      <p:pic>
        <p:nvPicPr>
          <p:cNvPr id="3" name="object 10">
            <a:extLst>
              <a:ext uri="{FF2B5EF4-FFF2-40B4-BE49-F238E27FC236}">
                <a16:creationId xmlns:a16="http://schemas.microsoft.com/office/drawing/2014/main" id="{08C4CC08-ADD7-47BB-8091-528AA4F8C5B8}"/>
              </a:ext>
            </a:extLst>
          </p:cNvPr>
          <p:cNvPicPr/>
          <p:nvPr/>
        </p:nvPicPr>
        <p:blipFill>
          <a:blip r:embed="rId3" cstate="print"/>
          <a:stretch>
            <a:fillRect/>
          </a:stretch>
        </p:blipFill>
        <p:spPr>
          <a:xfrm>
            <a:off x="6845713" y="2274526"/>
            <a:ext cx="4571996" cy="3284219"/>
          </a:xfrm>
          <a:prstGeom prst="rect">
            <a:avLst/>
          </a:prstGeom>
        </p:spPr>
      </p:pic>
    </p:spTree>
    <p:extLst>
      <p:ext uri="{BB962C8B-B14F-4D97-AF65-F5344CB8AC3E}">
        <p14:creationId xmlns:p14="http://schemas.microsoft.com/office/powerpoint/2010/main" val="3318590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91D5BF-862C-172E-CBE2-6865A309052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5CF4D081-ABD9-3300-E0E6-4D7AEC4ED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3056059-4F91-B7ED-70A0-94E81C539EEB}"/>
              </a:ext>
            </a:extLst>
          </p:cNvPr>
          <p:cNvSpPr>
            <a:spLocks noGrp="1"/>
          </p:cNvSpPr>
          <p:nvPr>
            <p:ph type="title"/>
          </p:nvPr>
        </p:nvSpPr>
        <p:spPr>
          <a:xfrm>
            <a:off x="838200" y="365125"/>
            <a:ext cx="10515600" cy="1325563"/>
          </a:xfrm>
        </p:spPr>
        <p:txBody>
          <a:bodyPr>
            <a:normAutofit/>
          </a:bodyPr>
          <a:lstStyle/>
          <a:p>
            <a:r>
              <a:rPr lang="de-DE" sz="4200" dirty="0"/>
              <a:t>Models - Instanziierung</a:t>
            </a:r>
          </a:p>
        </p:txBody>
      </p:sp>
      <p:sp>
        <p:nvSpPr>
          <p:cNvPr id="43" name="sketch line">
            <a:extLst>
              <a:ext uri="{FF2B5EF4-FFF2-40B4-BE49-F238E27FC236}">
                <a16:creationId xmlns:a16="http://schemas.microsoft.com/office/drawing/2014/main" id="{A9010783-9C0D-2121-B27A-1BC355F31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273F29A-FB06-C65E-808C-48F731517E8F}"/>
              </a:ext>
            </a:extLst>
          </p:cNvPr>
          <p:cNvSpPr>
            <a:spLocks noGrp="1"/>
          </p:cNvSpPr>
          <p:nvPr>
            <p:ph idx="1"/>
          </p:nvPr>
        </p:nvSpPr>
        <p:spPr>
          <a:xfrm>
            <a:off x="838200" y="1920331"/>
            <a:ext cx="10684764" cy="4251960"/>
          </a:xfrm>
        </p:spPr>
        <p:txBody>
          <a:bodyPr>
            <a:normAutofit fontScale="62500" lnSpcReduction="20000"/>
          </a:bodyPr>
          <a:lstStyle/>
          <a:p>
            <a:r>
              <a:rPr lang="de-DE" dirty="0"/>
              <a:t>JSON 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sap.ui.model.json.JSONModel</a:t>
            </a:r>
            <a:r>
              <a:rPr lang="de-DE" b="0" dirty="0"/>
              <a:t>(</a:t>
            </a:r>
            <a:r>
              <a:rPr lang="de-DE" b="0" dirty="0" err="1"/>
              <a:t>PfadoderDaten</a:t>
            </a:r>
            <a:r>
              <a:rPr lang="de-DE" b="0" dirty="0"/>
              <a:t>);</a:t>
            </a:r>
          </a:p>
          <a:p>
            <a:endParaRPr lang="de-DE" dirty="0"/>
          </a:p>
          <a:p>
            <a:r>
              <a:rPr lang="de-DE" dirty="0"/>
              <a:t>XML 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sap.ui.model.xml.XMLModel</a:t>
            </a:r>
            <a:r>
              <a:rPr lang="de-DE" b="0" dirty="0"/>
              <a:t>(</a:t>
            </a:r>
            <a:r>
              <a:rPr lang="de-DE" b="0" dirty="0" err="1"/>
              <a:t>PfadoderDaten</a:t>
            </a:r>
            <a:r>
              <a:rPr lang="de-DE" b="0" dirty="0"/>
              <a:t>);</a:t>
            </a:r>
          </a:p>
          <a:p>
            <a:endParaRPr lang="de-DE" dirty="0"/>
          </a:p>
          <a:p>
            <a:r>
              <a:rPr lang="de-DE" dirty="0" err="1"/>
              <a:t>oData</a:t>
            </a:r>
            <a:r>
              <a:rPr lang="de-DE" dirty="0"/>
              <a:t>-Model: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sap.ui.model.odata.ODataModel</a:t>
            </a:r>
            <a:r>
              <a:rPr lang="de-DE" b="0" dirty="0"/>
              <a:t>(Pfad [JSON, Benutzer, Passwort]);</a:t>
            </a:r>
          </a:p>
          <a:p>
            <a:endParaRPr lang="de-DE" dirty="0"/>
          </a:p>
          <a:p>
            <a:r>
              <a:rPr lang="de-DE" dirty="0" err="1"/>
              <a:t>Resource</a:t>
            </a:r>
            <a:r>
              <a:rPr lang="de-DE" dirty="0"/>
              <a:t>-Model: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sap.ui.model.resource.ResourceModel</a:t>
            </a:r>
            <a:r>
              <a:rPr lang="de-DE" b="0" dirty="0"/>
              <a:t>(</a:t>
            </a:r>
            <a:r>
              <a:rPr lang="de-DE" b="0" dirty="0" err="1"/>
              <a:t>PfadoderDaten</a:t>
            </a:r>
            <a:r>
              <a:rPr lang="de-DE" b="0" dirty="0"/>
              <a:t>);</a:t>
            </a:r>
          </a:p>
          <a:p>
            <a:endParaRPr lang="de-DE" b="0" dirty="0"/>
          </a:p>
          <a:p>
            <a:r>
              <a:rPr lang="de-DE" b="0" dirty="0"/>
              <a:t>Separates setzen der Daten durch:</a:t>
            </a:r>
          </a:p>
          <a:p>
            <a:pPr lvl="1"/>
            <a:r>
              <a:rPr lang="de-DE" b="0" dirty="0" err="1"/>
              <a:t>oModel.setData</a:t>
            </a:r>
            <a:r>
              <a:rPr lang="de-DE" b="0" dirty="0"/>
              <a:t>(</a:t>
            </a:r>
            <a:r>
              <a:rPr lang="de-DE" b="0" dirty="0" err="1"/>
              <a:t>PfadoderDaten</a:t>
            </a:r>
            <a:r>
              <a:rPr lang="de-DE" b="0" dirty="0"/>
              <a:t>);</a:t>
            </a:r>
          </a:p>
        </p:txBody>
      </p:sp>
    </p:spTree>
    <p:extLst>
      <p:ext uri="{BB962C8B-B14F-4D97-AF65-F5344CB8AC3E}">
        <p14:creationId xmlns:p14="http://schemas.microsoft.com/office/powerpoint/2010/main" val="24726318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CBEB4D-0160-C102-3AF3-89E3E1529D1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1F80386-865A-9BD8-2C15-405529501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6AE53B2-95AB-AC44-4EF9-65C0E1FDC983}"/>
              </a:ext>
            </a:extLst>
          </p:cNvPr>
          <p:cNvSpPr>
            <a:spLocks noGrp="1"/>
          </p:cNvSpPr>
          <p:nvPr>
            <p:ph type="title"/>
          </p:nvPr>
        </p:nvSpPr>
        <p:spPr>
          <a:xfrm>
            <a:off x="838200" y="365125"/>
            <a:ext cx="10515600" cy="1325563"/>
          </a:xfrm>
        </p:spPr>
        <p:txBody>
          <a:bodyPr>
            <a:normAutofit/>
          </a:bodyPr>
          <a:lstStyle/>
          <a:p>
            <a:r>
              <a:rPr lang="de-DE" sz="4200" dirty="0"/>
              <a:t>Models – Setzen des Models (mit </a:t>
            </a:r>
            <a:r>
              <a:rPr lang="de-DE" sz="4200" dirty="0" err="1"/>
              <a:t>setModel</a:t>
            </a:r>
            <a:r>
              <a:rPr lang="de-DE" sz="4200" dirty="0"/>
              <a:t>())</a:t>
            </a:r>
          </a:p>
        </p:txBody>
      </p:sp>
      <p:sp>
        <p:nvSpPr>
          <p:cNvPr id="43" name="sketch line">
            <a:extLst>
              <a:ext uri="{FF2B5EF4-FFF2-40B4-BE49-F238E27FC236}">
                <a16:creationId xmlns:a16="http://schemas.microsoft.com/office/drawing/2014/main" id="{125CFA9C-379C-EC2C-62B9-C3F4D64D4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F836605F-3FE3-2D1C-5EF6-2BBEDC830116}"/>
              </a:ext>
            </a:extLst>
          </p:cNvPr>
          <p:cNvSpPr>
            <a:spLocks noGrp="1"/>
          </p:cNvSpPr>
          <p:nvPr>
            <p:ph idx="1"/>
          </p:nvPr>
        </p:nvSpPr>
        <p:spPr>
          <a:xfrm>
            <a:off x="838200" y="1920331"/>
            <a:ext cx="10684764" cy="4251960"/>
          </a:xfrm>
        </p:spPr>
        <p:txBody>
          <a:bodyPr>
            <a:normAutofit/>
          </a:bodyPr>
          <a:lstStyle/>
          <a:p>
            <a:r>
              <a:rPr lang="de-DE" dirty="0"/>
              <a:t>UI-spezifisch:</a:t>
            </a:r>
          </a:p>
          <a:p>
            <a:pPr lvl="1"/>
            <a:r>
              <a:rPr lang="de-DE" dirty="0" err="1"/>
              <a:t>var</a:t>
            </a:r>
            <a:r>
              <a:rPr lang="de-DE" dirty="0"/>
              <a:t> </a:t>
            </a:r>
            <a:r>
              <a:rPr lang="de-DE" dirty="0" err="1"/>
              <a:t>oTable</a:t>
            </a:r>
            <a:r>
              <a:rPr lang="de-DE" dirty="0"/>
              <a:t> = </a:t>
            </a:r>
            <a:r>
              <a:rPr lang="de-DE" dirty="0" err="1"/>
              <a:t>new</a:t>
            </a:r>
            <a:r>
              <a:rPr lang="de-DE" dirty="0"/>
              <a:t> </a:t>
            </a:r>
            <a:r>
              <a:rPr lang="de-DE" dirty="0" err="1"/>
              <a:t>sap.ui.table.Table</a:t>
            </a:r>
            <a:r>
              <a:rPr lang="de-DE" dirty="0"/>
              <a:t>();</a:t>
            </a:r>
          </a:p>
          <a:p>
            <a:pPr lvl="1"/>
            <a:r>
              <a:rPr lang="de-DE" dirty="0" err="1"/>
              <a:t>oTable.setModel</a:t>
            </a:r>
            <a:r>
              <a:rPr lang="de-DE" dirty="0"/>
              <a:t>(</a:t>
            </a:r>
            <a:r>
              <a:rPr lang="de-DE" dirty="0" err="1"/>
              <a:t>oModel</a:t>
            </a:r>
            <a:r>
              <a:rPr lang="de-DE" dirty="0"/>
              <a:t>);</a:t>
            </a:r>
          </a:p>
          <a:p>
            <a:pPr lvl="1"/>
            <a:endParaRPr lang="de-DE" dirty="0"/>
          </a:p>
          <a:p>
            <a:r>
              <a:rPr lang="de-DE" dirty="0"/>
              <a:t>Global im Core:</a:t>
            </a:r>
          </a:p>
          <a:p>
            <a:pPr lvl="1"/>
            <a:r>
              <a:rPr lang="de-DE" b="0" dirty="0" err="1"/>
              <a:t>sap.ui.getCore</a:t>
            </a:r>
            <a:r>
              <a:rPr lang="de-DE" b="0" dirty="0"/>
              <a:t>().</a:t>
            </a:r>
            <a:r>
              <a:rPr lang="de-DE" b="0" dirty="0" err="1"/>
              <a:t>setModel</a:t>
            </a:r>
            <a:r>
              <a:rPr lang="de-DE" b="0" dirty="0"/>
              <a:t>(</a:t>
            </a:r>
            <a:r>
              <a:rPr lang="de-DE" b="0" dirty="0" err="1"/>
              <a:t>oModel</a:t>
            </a:r>
            <a:r>
              <a:rPr lang="de-DE" b="0" dirty="0"/>
              <a:t>);</a:t>
            </a:r>
          </a:p>
          <a:p>
            <a:pPr lvl="1"/>
            <a:endParaRPr lang="de-DE" dirty="0"/>
          </a:p>
          <a:p>
            <a:r>
              <a:rPr lang="de-DE" dirty="0"/>
              <a:t>Im View:</a:t>
            </a:r>
          </a:p>
          <a:p>
            <a:pPr lvl="1"/>
            <a:r>
              <a:rPr lang="de-DE" b="0" dirty="0" err="1"/>
              <a:t>this.getView</a:t>
            </a:r>
            <a:r>
              <a:rPr lang="de-DE" b="0" dirty="0"/>
              <a:t>().</a:t>
            </a:r>
            <a:r>
              <a:rPr lang="de-DE" b="0" dirty="0" err="1"/>
              <a:t>setModel</a:t>
            </a:r>
            <a:r>
              <a:rPr lang="de-DE" b="0" dirty="0"/>
              <a:t>(</a:t>
            </a:r>
            <a:r>
              <a:rPr lang="de-DE" b="0" dirty="0" err="1"/>
              <a:t>oModel</a:t>
            </a:r>
            <a:r>
              <a:rPr lang="de-DE" b="0" dirty="0"/>
              <a:t>);</a:t>
            </a:r>
          </a:p>
        </p:txBody>
      </p:sp>
    </p:spTree>
    <p:extLst>
      <p:ext uri="{BB962C8B-B14F-4D97-AF65-F5344CB8AC3E}">
        <p14:creationId xmlns:p14="http://schemas.microsoft.com/office/powerpoint/2010/main" val="3258078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6D8D7D-7B30-2FE6-5BA1-F0EDC9AEC74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2A04E27-1A9E-11BE-F943-A17A5F4C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4B675C-DC9F-55A8-A5CE-E55BE61E3AB0}"/>
              </a:ext>
            </a:extLst>
          </p:cNvPr>
          <p:cNvSpPr>
            <a:spLocks noGrp="1"/>
          </p:cNvSpPr>
          <p:nvPr>
            <p:ph type="title"/>
          </p:nvPr>
        </p:nvSpPr>
        <p:spPr>
          <a:xfrm>
            <a:off x="838200" y="365125"/>
            <a:ext cx="10515600" cy="1325563"/>
          </a:xfrm>
        </p:spPr>
        <p:txBody>
          <a:bodyPr>
            <a:normAutofit/>
          </a:bodyPr>
          <a:lstStyle/>
          <a:p>
            <a:r>
              <a:rPr lang="de-DE" sz="5400"/>
              <a:t>Quiz</a:t>
            </a:r>
          </a:p>
        </p:txBody>
      </p:sp>
      <p:sp>
        <p:nvSpPr>
          <p:cNvPr id="10" name="sketch line">
            <a:extLst>
              <a:ext uri="{FF2B5EF4-FFF2-40B4-BE49-F238E27FC236}">
                <a16:creationId xmlns:a16="http://schemas.microsoft.com/office/drawing/2014/main" id="{C590C4BD-6975-B062-BC66-1D5C24800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AAB45517-95EF-91B6-B34F-836698D41C07}"/>
              </a:ext>
            </a:extLst>
          </p:cNvPr>
          <p:cNvSpPr>
            <a:spLocks noGrp="1"/>
          </p:cNvSpPr>
          <p:nvPr>
            <p:ph idx="1"/>
          </p:nvPr>
        </p:nvSpPr>
        <p:spPr>
          <a:xfrm>
            <a:off x="838200" y="1929384"/>
            <a:ext cx="10515600" cy="4251960"/>
          </a:xfrm>
        </p:spPr>
        <p:txBody>
          <a:bodyPr>
            <a:normAutofit/>
          </a:bodyPr>
          <a:lstStyle/>
          <a:p>
            <a:pPr marL="457200" indent="-457200">
              <a:buAutoNum type="arabicPeriod"/>
            </a:pPr>
            <a:r>
              <a:rPr lang="de-DE" sz="2200" dirty="0"/>
              <a:t>Was ist ein SAPUI5 Control?</a:t>
            </a:r>
          </a:p>
          <a:p>
            <a:pPr marL="457200" indent="-457200">
              <a:buAutoNum type="arabicPeriod"/>
            </a:pPr>
            <a:r>
              <a:rPr lang="de-DE" sz="2200" dirty="0"/>
              <a:t>Wie viele eigene Controls enthält die SAPUI5 Library ungefähr?</a:t>
            </a:r>
          </a:p>
          <a:p>
            <a:pPr marL="457200" indent="-457200">
              <a:buAutoNum type="arabicPeriod"/>
            </a:pPr>
            <a:r>
              <a:rPr lang="de-DE" sz="2200" dirty="0"/>
              <a:t>Was ist eine Aggregation in SAPUI5?</a:t>
            </a:r>
          </a:p>
          <a:p>
            <a:pPr marL="457200" indent="-457200">
              <a:buAutoNum type="arabicPeriod"/>
            </a:pPr>
            <a:r>
              <a:rPr lang="de-DE" sz="2200" dirty="0"/>
              <a:t>Wie kann ein Control in einer XML View definiert werden? </a:t>
            </a:r>
          </a:p>
          <a:p>
            <a:pPr marL="457200" indent="-457200">
              <a:buAutoNum type="arabicPeriod"/>
            </a:pPr>
            <a:r>
              <a:rPr lang="de-DE" sz="2200" dirty="0"/>
              <a:t>Was ist eine Assoziation in SAPUI5?</a:t>
            </a:r>
          </a:p>
          <a:p>
            <a:endParaRPr lang="de-DE" sz="2200" dirty="0"/>
          </a:p>
          <a:p>
            <a:endParaRPr lang="de-DE" sz="2200" dirty="0"/>
          </a:p>
        </p:txBody>
      </p:sp>
    </p:spTree>
    <p:extLst>
      <p:ext uri="{BB962C8B-B14F-4D97-AF65-F5344CB8AC3E}">
        <p14:creationId xmlns:p14="http://schemas.microsoft.com/office/powerpoint/2010/main" val="38840129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404D56-55BC-20F7-D0B6-02315EF0160C}"/>
              </a:ext>
            </a:extLst>
          </p:cNvPr>
          <p:cNvSpPr>
            <a:spLocks noGrp="1"/>
          </p:cNvSpPr>
          <p:nvPr>
            <p:ph type="title"/>
          </p:nvPr>
        </p:nvSpPr>
        <p:spPr>
          <a:xfrm>
            <a:off x="640080" y="325369"/>
            <a:ext cx="4368602" cy="1956841"/>
          </a:xfrm>
        </p:spPr>
        <p:txBody>
          <a:bodyPr anchor="b">
            <a:normAutofit/>
          </a:bodyPr>
          <a:lstStyle/>
          <a:p>
            <a:r>
              <a:rPr lang="de-DE" sz="5400"/>
              <a:t>Info</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18CC2487-103E-F62E-E707-CBFB07336CB8}"/>
              </a:ext>
            </a:extLst>
          </p:cNvPr>
          <p:cNvSpPr>
            <a:spLocks noGrp="1"/>
          </p:cNvSpPr>
          <p:nvPr>
            <p:ph idx="1"/>
          </p:nvPr>
        </p:nvSpPr>
        <p:spPr>
          <a:xfrm>
            <a:off x="640080" y="2872899"/>
            <a:ext cx="4243589" cy="3320668"/>
          </a:xfrm>
        </p:spPr>
        <p:txBody>
          <a:bodyPr>
            <a:normAutofit/>
          </a:bodyPr>
          <a:lstStyle/>
          <a:p>
            <a:pPr marL="0" indent="0">
              <a:buNone/>
            </a:pPr>
            <a:r>
              <a:rPr lang="de-DE" sz="2200" dirty="0"/>
              <a:t>Die Quelltexte zur Übungen oder Musterlösungen sind unter </a:t>
            </a:r>
            <a:r>
              <a:rPr lang="de-DE" sz="2200" dirty="0">
                <a:hlinkClick r:id="rId2"/>
              </a:rPr>
              <a:t>GitHub Schulung</a:t>
            </a:r>
            <a:r>
              <a:rPr lang="de-DE" sz="2200" dirty="0"/>
              <a:t> zu finden.</a:t>
            </a:r>
          </a:p>
        </p:txBody>
      </p:sp>
      <p:pic>
        <p:nvPicPr>
          <p:cNvPr id="5" name="Picture 4" descr="Aufbruch zu einer Reise alleine">
            <a:extLst>
              <a:ext uri="{FF2B5EF4-FFF2-40B4-BE49-F238E27FC236}">
                <a16:creationId xmlns:a16="http://schemas.microsoft.com/office/drawing/2014/main" id="{405D972B-858F-BF1E-2DD5-ECF918EBBB49}"/>
              </a:ext>
            </a:extLst>
          </p:cNvPr>
          <p:cNvPicPr>
            <a:picLocks noChangeAspect="1"/>
          </p:cNvPicPr>
          <p:nvPr/>
        </p:nvPicPr>
        <p:blipFill rotWithShape="1">
          <a:blip r:embed="rId3"/>
          <a:srcRect l="16803" r="79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704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7105</Words>
  <Application>Microsoft Office PowerPoint</Application>
  <PresentationFormat>Breitbild</PresentationFormat>
  <Paragraphs>897</Paragraphs>
  <Slides>97</Slides>
  <Notes>86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97</vt:i4>
      </vt:variant>
    </vt:vector>
  </HeadingPairs>
  <TitlesOfParts>
    <vt:vector size="106" baseType="lpstr">
      <vt:lpstr>-apple-system</vt:lpstr>
      <vt:lpstr>Aptos</vt:lpstr>
      <vt:lpstr>Aptos Display</vt:lpstr>
      <vt:lpstr>Arial</vt:lpstr>
      <vt:lpstr>Consolas</vt:lpstr>
      <vt:lpstr>Segoe WPC</vt:lpstr>
      <vt:lpstr>Times New Roman</vt:lpstr>
      <vt:lpstr>Wingdings</vt:lpstr>
      <vt:lpstr>Office</vt:lpstr>
      <vt:lpstr>Schulung: SAP UI5 und Fiori</vt:lpstr>
      <vt:lpstr>Agenda – Tag 01</vt:lpstr>
      <vt:lpstr>1. HTML5 und JavaScript  </vt:lpstr>
      <vt:lpstr>HTML5 Grundlagen</vt:lpstr>
      <vt:lpstr>HTML5 vs. HTML – Was ist neu? </vt:lpstr>
      <vt:lpstr>HTML5 vs. HTML – Was ist neu? </vt:lpstr>
      <vt:lpstr>HTML5 – Grundlegende Dokumentstruktur </vt:lpstr>
      <vt:lpstr>Einführung JavaScript</vt:lpstr>
      <vt:lpstr>Einführung JavaScript</vt:lpstr>
      <vt:lpstr>JavaScript – Engines - Clientseitig</vt:lpstr>
      <vt:lpstr>JavaScript – Was kann In-Browser JavaScript? </vt:lpstr>
      <vt:lpstr>JavaScript Datentypen - Übersicht</vt:lpstr>
      <vt:lpstr>JavaScript Datentypen 1/3</vt:lpstr>
      <vt:lpstr>JavaScript Datentypen 2/3</vt:lpstr>
      <vt:lpstr>JavaScript Datentypen 3/3</vt:lpstr>
      <vt:lpstr>JavaScript Datentypen 3/3</vt:lpstr>
      <vt:lpstr>JavaScript Variablen und Datentypen</vt:lpstr>
      <vt:lpstr>JavaScript – Deklaration von Objekten</vt:lpstr>
      <vt:lpstr>JavaScript – Objekte – 2 Zugriffsarten</vt:lpstr>
      <vt:lpstr>JavaScript  - Objekte mit JSON</vt:lpstr>
      <vt:lpstr>JavaScript  - Arrays</vt:lpstr>
      <vt:lpstr>JavaScript  - Arrays</vt:lpstr>
      <vt:lpstr>JavaScript  - Syntax - Codeblöcke</vt:lpstr>
      <vt:lpstr>JavaScript  - Syntax - Codeblöcke</vt:lpstr>
      <vt:lpstr>JavaScript  - Syntax - Selektionen</vt:lpstr>
      <vt:lpstr>JavaScript  - Syntax - Iteration</vt:lpstr>
      <vt:lpstr>JavaScript  - Syntax – Ternärer Operator</vt:lpstr>
      <vt:lpstr>2. SAP UI5 - Grundlagen </vt:lpstr>
      <vt:lpstr>SAPUI5 – Historisch</vt:lpstr>
      <vt:lpstr>Was ist SAPUI5?</vt:lpstr>
      <vt:lpstr>Was ist SAPUI5?</vt:lpstr>
      <vt:lpstr>SAPUI5 – Wichtigste Bausteine</vt:lpstr>
      <vt:lpstr>SAPUI5 – Wichtigste Bausteine</vt:lpstr>
      <vt:lpstr>SAPUI5 – Unterschiede SAPUI5 vs OpenUI5</vt:lpstr>
      <vt:lpstr>SAPUI5 – SAPUI5 Architektur</vt:lpstr>
      <vt:lpstr>SAPUI5 – Warum?</vt:lpstr>
      <vt:lpstr>SAPUI5 – Key features</vt:lpstr>
      <vt:lpstr>SAPUI5 – Weitere Features</vt:lpstr>
      <vt:lpstr>SAPUI5 – Anwendungsfälle – Fiori Apps</vt:lpstr>
      <vt:lpstr>SAPUI5 – Anwendungsfälle – Fiori Apps</vt:lpstr>
      <vt:lpstr>SAPUI5 – Bsp.: SAP Fiori Standard App</vt:lpstr>
      <vt:lpstr>SAPUI5 – Bsp.: SAP Fiori Standard App</vt:lpstr>
      <vt:lpstr>SAPUI5 Dokumentation</vt:lpstr>
      <vt:lpstr>SAPUI5 SDK - Dokumentation</vt:lpstr>
      <vt:lpstr>SAPUI5 SDK - Dokumentation</vt:lpstr>
      <vt:lpstr>SAPUI5 SDK - Beispielcode</vt:lpstr>
      <vt:lpstr>SAPUI5 SDK – API Reference</vt:lpstr>
      <vt:lpstr>SAPUI5 SDK – Documentation</vt:lpstr>
      <vt:lpstr>Einstieg in die WebIDE</vt:lpstr>
      <vt:lpstr>SAP UI5 Entwicklungsumgebungen</vt:lpstr>
      <vt:lpstr>SAP WebIDE – Definition</vt:lpstr>
      <vt:lpstr>WebIDE - Architektur</vt:lpstr>
      <vt:lpstr>WebIDE - Start </vt:lpstr>
      <vt:lpstr>WebIDE - Start </vt:lpstr>
      <vt:lpstr>WebIDE – Key Features</vt:lpstr>
      <vt:lpstr>WebIDE - Benutzeroberfläche</vt:lpstr>
      <vt:lpstr>WebIDE - Benutzeroberfläche</vt:lpstr>
      <vt:lpstr>WebIDE - Vorteile</vt:lpstr>
      <vt:lpstr>WebIDE – SAPUI5 App mit Template </vt:lpstr>
      <vt:lpstr>WebIDE – SAPUI5 App mit Template </vt:lpstr>
      <vt:lpstr>WebIDE – SAPUI5 App mit Template </vt:lpstr>
      <vt:lpstr>WebIDE – SAPUI5 App mit Template </vt:lpstr>
      <vt:lpstr>WebIDE – SAPUI5 App mit Template </vt:lpstr>
      <vt:lpstr>SAPUI5 Bootstrapping</vt:lpstr>
      <vt:lpstr>SAP UI5 Bootstrapping</vt:lpstr>
      <vt:lpstr>SAP UI5 Bootstrapping</vt:lpstr>
      <vt:lpstr>SAP UI5 Bootstrapping</vt:lpstr>
      <vt:lpstr>SAPUI5 - Projekt Datei Struktur</vt:lpstr>
      <vt:lpstr>SAPUI5 Controls</vt:lpstr>
      <vt:lpstr>SAPUI5 Controls</vt:lpstr>
      <vt:lpstr>SAPUI5 Controls – Verwendung in XML Views</vt:lpstr>
      <vt:lpstr>SAPUI5 Controls – Verwendung im Controller</vt:lpstr>
      <vt:lpstr>SAPUI5 Controls – Verwendung in XML Views</vt:lpstr>
      <vt:lpstr>SAPUI5 Controls – Unterschiede zwischen Controls</vt:lpstr>
      <vt:lpstr>SAPUI5 Controls – Lifecycle der Controls</vt:lpstr>
      <vt:lpstr>SAPUI5 Controls – Aggregationen</vt:lpstr>
      <vt:lpstr>SAPUI5 Controls – Assoziationen</vt:lpstr>
      <vt:lpstr>SAPUI5 List Controls</vt:lpstr>
      <vt:lpstr>SAPUI5 Container und Layout Controls</vt:lpstr>
      <vt:lpstr>SAPUI5 Smart Controls</vt:lpstr>
      <vt:lpstr>SAPUI5 Controls – Orchestrierung</vt:lpstr>
      <vt:lpstr>Model View Controller (MVC)  Prinzip</vt:lpstr>
      <vt:lpstr>Model View Controller Konzept</vt:lpstr>
      <vt:lpstr>Model View Controller Konzept</vt:lpstr>
      <vt:lpstr>Model View Controller Konzept</vt:lpstr>
      <vt:lpstr>MVC Konzept – XML Views</vt:lpstr>
      <vt:lpstr>MVC Konzept – View und Controller</vt:lpstr>
      <vt:lpstr>Controller in SAPUI5</vt:lpstr>
      <vt:lpstr>Controller in SAPUI5 - Lifecycle</vt:lpstr>
      <vt:lpstr>Controller – Registrierung Events</vt:lpstr>
      <vt:lpstr>Controller – Registrierung v. Events im Controller</vt:lpstr>
      <vt:lpstr>Controller – Registrierung v. Events im View</vt:lpstr>
      <vt:lpstr>Models in UI5</vt:lpstr>
      <vt:lpstr>Models - Instanziierung</vt:lpstr>
      <vt:lpstr>Models – Setzen des Models (mit setModel())</vt:lpstr>
      <vt:lpstr>Quiz</vt:lpstr>
      <vt:lpstr>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 Implementierungs-Workflow</dc:title>
  <dc:creator>Nils Meyhoff</dc:creator>
  <cp:lastModifiedBy>Lange, Matti</cp:lastModifiedBy>
  <cp:revision>380</cp:revision>
  <dcterms:created xsi:type="dcterms:W3CDTF">2024-05-22T07:20:18Z</dcterms:created>
  <dcterms:modified xsi:type="dcterms:W3CDTF">2025-03-06T10:09:45Z</dcterms:modified>
</cp:coreProperties>
</file>